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p:cViewPr>
        <p:scale>
          <a:sx n="42" d="100"/>
          <a:sy n="42"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 name="文本框"/>
          <p:cNvSpPr>
            <a:spLocks noGrp="1"/>
          </p:cNvSpPr>
          <p:nvPr>
            <p:ph type="hdr" idx="2"/>
          </p:nvPr>
        </p:nvSpPr>
        <p:spPr>
          <a:xfrm rot="0">
            <a:off x="0"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l">
              <a:spcBef>
                <a:spcPts val="0"/>
              </a:spcBef>
              <a:spcAft>
                <a:spcPts val="0"/>
              </a:spcAft>
              <a:buNone/>
            </a:pPr>
            <a:endParaRPr lang="zh-CN" altLang="en-US"/>
          </a:p>
        </p:txBody>
      </p:sp>
      <p:sp>
        <p:nvSpPr>
          <p:cNvPr id="18" name="文本框"/>
          <p:cNvSpPr>
            <a:spLocks noGrp="1"/>
          </p:cNvSpPr>
          <p:nvPr>
            <p:ph type="dt" idx="10"/>
          </p:nvPr>
        </p:nvSpPr>
        <p:spPr>
          <a:xfrm rot="0">
            <a:off x="6905625"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r">
              <a:spcBef>
                <a:spcPts val="0"/>
              </a:spcBef>
              <a:spcAft>
                <a:spcPts val="0"/>
              </a:spcAft>
              <a:buNone/>
            </a:pPr>
            <a:endParaRPr lang="zh-CN" altLang="en-US"/>
          </a:p>
        </p:txBody>
      </p:sp>
      <p:sp>
        <p:nvSpPr>
          <p:cNvPr id="19" name="对象"/>
          <p:cNvSpPr>
            <a:spLocks noGrp="1"/>
          </p:cNvSpPr>
          <p:nvPr>
            <p:ph type="sldImg" idx="3"/>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20"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pPr marL="457200" indent="-228600" algn="l">
              <a:spcBef>
                <a:spcPts val="0"/>
              </a:spcBef>
              <a:spcAft>
                <a:spcPts val="0"/>
              </a:spcAft>
              <a:buNone/>
            </a:pPr>
            <a:endParaRPr lang="zh-CN" altLang="en-US"/>
          </a:p>
        </p:txBody>
      </p:sp>
      <p:sp>
        <p:nvSpPr>
          <p:cNvPr id="21" name="文本框"/>
          <p:cNvSpPr>
            <a:spLocks noGrp="1"/>
          </p:cNvSpPr>
          <p:nvPr>
            <p:ph type="ftr"/>
          </p:nvPr>
        </p:nvSpPr>
        <p:spPr>
          <a:xfrm rot="0">
            <a:off x="0"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algn="l">
              <a:spcBef>
                <a:spcPts val="0"/>
              </a:spcBef>
              <a:spcAft>
                <a:spcPts val="0"/>
              </a:spcAft>
              <a:buNone/>
            </a:pPr>
            <a:endParaRPr lang="zh-CN" altLang="en-US"/>
          </a:p>
        </p:txBody>
      </p:sp>
      <p:sp>
        <p:nvSpPr>
          <p:cNvPr id="22" name="文本框"/>
          <p:cNvSpPr>
            <a:spLocks noGrp="1"/>
          </p:cNvSpPr>
          <p:nvPr>
            <p:ph type="sldNum"/>
          </p:nvPr>
        </p:nvSpPr>
        <p:spPr>
          <a:xfrm rot="0">
            <a:off x="6905625"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marL="0" indent="0" algn="r">
              <a:spcBef>
                <a:spcPts val="0"/>
              </a:spcBef>
              <a:spcAft>
                <a:spcPts val="0"/>
              </a:spcAft>
            </a:pPr>
            <a:fld id="{CAD2D6BD-DE1B-4B5F-8B41-2702339687B9}" type="slidenum">
              <a:rPr lang="en-US" altLang="zh-CN" sz="1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&lt;#&gt;</a:t>
            </a:fld>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18981016"/>
      </p:ext>
    </p:extLst>
  </p:cSld>
  <p:clrMap bg1="lt1" tx1="dk1" bg2="lt2" tx2="dk2" accent1="accent1" accent2="accent2" accent3="accent3" accent4="accent4" accent5="accent5" accent6="accent6" hlink="hlink" folHlink="folHlink"/>
  <p:hf sldNum="0"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7"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48"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Tree>
    <p:extLst>
      <p:ext uri="{BB962C8B-B14F-4D97-AF65-F5344CB8AC3E}">
        <p14:creationId xmlns:p14="http://schemas.microsoft.com/office/powerpoint/2010/main" val="190980369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6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73358016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77"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9237587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86"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028117873"/>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90"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13012120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8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56237384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0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68245502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21"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04992755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2"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07227851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6"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42527954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4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89980748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23026917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871067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28959847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4353841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2255311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4" name="文本框"/>
          <p:cNvSpPr>
            <a:spLocks xmlns:a="http://schemas.openxmlformats.org/drawingml/2006/main" noGrp="1"/>
          </p:cNvSpPr>
          <p:nvPr>
            <p:ph type="body" idx="1"/>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5" name="文本框"/>
          <p:cNvSpPr>
            <a:spLocks xmlns:a="http://schemas.openxmlformats.org/drawingml/2006/main" noGrp="1"/>
          </p:cNvSpPr>
          <p:nvPr>
            <p:ph type="ftr"/>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buNone/>
            </a:pPr>
            <a:endParaRPr lang="zh-CN" altLang="en-US"/>
          </a:p>
        </p:txBody>
      </p:sp>
      <p:sp>
        <p:nvSpPr>
          <p:cNvPr id="26"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7"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41452884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50" name="文本框"/>
          <p:cNvSpPr>
            <a:spLocks xmlns:a="http://schemas.openxmlformats.org/drawingml/2006/main" noGrp="1"/>
          </p:cNvSpPr>
          <p:nvPr>
            <p:ph type="ftr"/>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buNone/>
            </a:pPr>
            <a:endParaRPr lang="zh-CN" altLang="en-US"/>
          </a:p>
        </p:txBody>
      </p:sp>
      <p:sp>
        <p:nvSpPr>
          <p:cNvPr id="51"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52"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60572602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8850861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1649604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9505862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4202002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7900157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724972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1222606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794257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buNone/>
            </a:pPr>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round/>
          </a:ln>
        </p:spPr>
        <p:txBody>
          <a:bodyPr vert="horz" wrap="square" lIns="0" tIns="0" rIns="0" bIns="0" anchor="t" anchorCtr="0">
            <a:prstTxWarp prst="textNoShape"/>
            <a:spAutoFit/>
          </a:bodyPr>
          <a:lstStyle/>
          <a:p>
            <a:pPr marL="457200" indent="-228600" algn="l">
              <a:spcBef>
                <a:spcPts val="0"/>
              </a:spcBef>
              <a:spcAft>
                <a:spcPts val="0"/>
              </a:spcAft>
              <a:buNone/>
            </a:pPr>
            <a:endParaRPr lang="zh-CN" altLang="en-US"/>
          </a:p>
        </p:txBody>
      </p:sp>
      <p:sp>
        <p:nvSpPr>
          <p:cNvPr id="14" name="文本框"/>
          <p:cNvSpPr>
            <a:spLocks noGrp="1"/>
          </p:cNvSpPr>
          <p:nvPr>
            <p:ph type="ftr"/>
          </p:nvPr>
        </p:nvSpPr>
        <p:spPr>
          <a:xfrm rot="0">
            <a:off x="4145279" y="6377940"/>
            <a:ext cx="3901440" cy="342900"/>
          </a:xfrm>
          <a:prstGeom prst="rect"/>
          <a:noFill/>
          <a:ln w="12700" cmpd="sng" cap="flat">
            <a:noFill/>
            <a:prstDash val="solid"/>
            <a:round/>
          </a:ln>
        </p:spPr>
        <p:txBody>
          <a:bodyPr vert="horz" wrap="square" lIns="0" tIns="0" rIns="0" bIns="0" anchor="t" anchorCtr="0">
            <a:prstTxWarp prst="textNoShape"/>
            <a:spAutoFit/>
          </a:bodyPr>
          <a:lstStyle/>
          <a:p>
            <a:pPr algn="ctr">
              <a:spcBef>
                <a:spcPts val="0"/>
              </a:spcBef>
              <a:spcAft>
                <a:spcPts val="0"/>
              </a:spcAft>
              <a:buNone/>
            </a:pPr>
            <a:endParaRPr lang="zh-CN" altLang="en-US"/>
          </a:p>
        </p:txBody>
      </p:sp>
      <p:sp>
        <p:nvSpPr>
          <p:cNvPr id="15" name="文本框"/>
          <p:cNvSpPr>
            <a:spLocks noGrp="1"/>
          </p:cNvSpPr>
          <p:nvPr>
            <p:ph type="dt" idx="10"/>
          </p:nvPr>
        </p:nvSpPr>
        <p:spPr>
          <a:xfrm rot="0">
            <a:off x="609600" y="6377940"/>
            <a:ext cx="2804160" cy="34290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buNone/>
            </a:pPr>
            <a:endParaRPr lang="zh-CN" altLang="en-US"/>
          </a:p>
        </p:txBody>
      </p:sp>
      <p:sp>
        <p:nvSpPr>
          <p:cNvPr id="16" name="文本框"/>
          <p:cNvSpPr>
            <a:spLocks noGrp="1"/>
          </p:cNvSpPr>
          <p:nvPr>
            <p:ph type="sldNum"/>
          </p:nvPr>
        </p:nvSpPr>
        <p:spPr>
          <a:xfrm rot="0">
            <a:off x="11353418" y="6473336"/>
            <a:ext cx="151129" cy="191770"/>
          </a:xfrm>
          <a:prstGeom prst="rect"/>
          <a:noFill/>
          <a:ln w="12700" cmpd="sng" cap="flat">
            <a:noFill/>
            <a:prstDash val="solid"/>
            <a:round/>
          </a:ln>
        </p:spPr>
        <p:txBody>
          <a:bodyPr vert="horz" wrap="square" lIns="0" tIns="0" rIns="0" bIns="0" anchor="t" anchorCtr="0">
            <a:prstTxWarp prst="textNoShape"/>
            <a:spAutoFit/>
          </a:bodyPr>
          <a:lstStyle/>
          <a:p>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695228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sp>
        <p:nvSpPr>
          <p:cNvPr id="45"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46" name="矩形"/>
          <p:cNvSpPr>
            <a:spLocks/>
          </p:cNvSpPr>
          <p:nvPr/>
        </p:nvSpPr>
        <p:spPr>
          <a:xfrm rot="0">
            <a:off x="1514458" y="3269129"/>
            <a:ext cx="9982200"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STUDENT NAME: </a:t>
            </a:r>
            <a:r>
              <a:rPr lang="en-US" altLang="zh-CN" sz="2400" b="0" i="0" u="none" strike="noStrike" kern="0" cap="none" spc="0" baseline="0">
                <a:solidFill>
                  <a:srgbClr val="000000"/>
                </a:solidFill>
                <a:latin typeface="Calibri" pitchFamily="0" charset="0"/>
                <a:ea typeface="Calibri" pitchFamily="0" charset="0"/>
                <a:cs typeface="Calibri" pitchFamily="0" charset="0"/>
              </a:rPr>
              <a:t>DIVYA E</a:t>
            </a:r>
            <a:endParaRPr lang="en-US" altLang="zh-CN" sz="2400" b="0" i="0" u="none" strike="noStrike" kern="0" cap="none" spc="0" baseline="0">
              <a:solidFill>
                <a:srgbClr val="000000"/>
              </a:solidFill>
              <a:latin typeface="Calibri" pitchFamily="0" charset="0"/>
              <a:ea typeface="Calibri" pitchFamily="0" charset="0"/>
              <a:cs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REGISTER NO      : 31</a:t>
            </a:r>
            <a:r>
              <a:rPr lang="en-US" altLang="zh-CN" sz="2400" b="0" i="0" u="none" strike="noStrike" kern="0" cap="none" spc="0" baseline="0">
                <a:solidFill>
                  <a:srgbClr val="000000"/>
                </a:solidFill>
                <a:latin typeface="Calibri" pitchFamily="0" charset="0"/>
                <a:ea typeface="Calibri" pitchFamily="0" charset="0"/>
                <a:cs typeface="Calibri" pitchFamily="0" charset="0"/>
              </a:rPr>
              <a:t>2204349</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DEPARTMENT     : B.com (General) 3rd year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COLLEGE              :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A</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n</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n</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a</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i</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V</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i</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o</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A</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&amp;</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i</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n</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o</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g</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21212371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0" name="矩形"/>
          <p:cNvSpPr>
            <a:spLocks/>
          </p:cNvSpPr>
          <p:nvPr/>
        </p:nvSpPr>
        <p:spPr>
          <a:xfrm rot="0">
            <a:off x="752474" y="6486037"/>
            <a:ext cx="1773555" cy="186213"/>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64" name="图片"/>
          <p:cNvPicPr>
            <a:picLocks/>
          </p:cNvPicPr>
          <p:nvPr/>
        </p:nvPicPr>
        <p:blipFill>
          <a:blip r:embed="rId1" cstate="print"/>
          <a:srcRect b="-3755" l="3186"/>
          <a:stretch>
            <a:fillRect/>
          </a:stretch>
        </p:blipFill>
        <p:spPr>
          <a:xfrm rot="0">
            <a:off x="115529" y="1697908"/>
            <a:ext cx="2388378" cy="3547909"/>
          </a:xfrm>
          <a:prstGeom prst="rect"/>
          <a:noFill/>
          <a:ln w="12700" cmpd="sng" cap="flat">
            <a:noFill/>
            <a:prstDash val="solid"/>
            <a:round/>
          </a:ln>
        </p:spPr>
      </p:pic>
      <p:sp>
        <p:nvSpPr>
          <p:cNvPr id="165" name="文本框"/>
          <p:cNvSpPr>
            <a:spLocks noGrp="1"/>
          </p:cNvSpPr>
          <p:nvPr>
            <p:ph type="title"/>
          </p:nvPr>
        </p:nvSpPr>
        <p:spPr>
          <a:xfrm rot="0">
            <a:off x="739774" y="654938"/>
            <a:ext cx="848042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THE "WOW" IN OUR SOLUTION</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6" name="矩形"/>
          <p:cNvSpPr>
            <a:spLocks/>
          </p:cNvSpPr>
          <p:nvPr/>
        </p:nvSpPr>
        <p:spPr>
          <a:xfrm rot="0">
            <a:off x="11277218" y="6473336"/>
            <a:ext cx="228600" cy="168899"/>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10</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7" name="矩形"/>
          <p:cNvSpPr>
            <a:spLocks/>
          </p:cNvSpPr>
          <p:nvPr/>
        </p:nvSpPr>
        <p:spPr>
          <a:xfrm rot="0">
            <a:off x="2496533" y="2389116"/>
            <a:ext cx="7485666" cy="26631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Performance Level– There are categories into Levels such as very high,high,med,low,etc...</a:t>
            </a: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Using Pivot table and charts is to analyse the employees performance. </a:t>
            </a: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92731768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7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72" name="矩形"/>
          <p:cNvSpPr>
            <a:spLocks/>
          </p:cNvSpPr>
          <p:nvPr/>
        </p:nvSpPr>
        <p:spPr>
          <a:xfrm rot="0">
            <a:off x="11277218" y="6473336"/>
            <a:ext cx="228600" cy="168899"/>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11</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3" name="矩形"/>
          <p:cNvSpPr>
            <a:spLocks/>
          </p:cNvSpPr>
          <p:nvPr/>
        </p:nvSpPr>
        <p:spPr>
          <a:xfrm rot="0">
            <a:off x="739774" y="291147"/>
            <a:ext cx="3303904"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MODELLING</a:t>
            </a:r>
            <a:endParaRPr lang="zh-CN" altLang="en-US" sz="48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75" name="矩形"/>
          <p:cNvSpPr>
            <a:spLocks/>
          </p:cNvSpPr>
          <p:nvPr/>
        </p:nvSpPr>
        <p:spPr>
          <a:xfrm rot="0">
            <a:off x="739774" y="1543057"/>
            <a:ext cx="6102070" cy="42252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Preparation: Clean and organize data, ensuring accuracy and consistency.</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*Trend Analysis: Apply charts and graphs (e.g., line charts, bar graphs) to visualize trends over time, such as employee performance or turnover rates.</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*Pivot Tables: Create pivot tables to aggregate and analyze data across different dimensions, such as department, tenure, or job role.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*Regression Analysis: Utilize regression functions to identify relationships between variables, such as the impact of training on performance.</a:t>
            </a:r>
            <a:endParaRPr lang="zh-CN" altLang="en-US"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22065317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79" name="曲线"/>
          <p:cNvSpPr>
            <a:spLocks/>
          </p:cNvSpPr>
          <p:nvPr/>
        </p:nvSpPr>
        <p:spPr>
          <a:xfrm rot="0">
            <a:off x="7158037" y="1604962"/>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8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8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82" name="文本框"/>
          <p:cNvSpPr>
            <a:spLocks noGrp="1"/>
          </p:cNvSpPr>
          <p:nvPr>
            <p:ph type="title"/>
          </p:nvPr>
        </p:nvSpPr>
        <p:spPr>
          <a:xfrm rot="0">
            <a:off x="755332" y="385444"/>
            <a:ext cx="2437130"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RESULTS</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83" name="矩形"/>
          <p:cNvSpPr>
            <a:spLocks/>
          </p:cNvSpPr>
          <p:nvPr/>
        </p:nvSpPr>
        <p:spPr>
          <a:xfrm rot="0">
            <a:off x="11277218" y="6473336"/>
            <a:ext cx="228600" cy="168899"/>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12</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84" name="图片"/>
          <p:cNvPicPr>
            <a:picLocks/>
          </p:cNvPicPr>
          <p:nvPr/>
        </p:nvPicPr>
        <p:blipFill>
          <a:blip r:embed="rId2" cstate="print"/>
          <a:stretch>
            <a:fillRect/>
          </a:stretch>
        </p:blipFill>
        <p:spPr>
          <a:xfrm rot="0">
            <a:off x="1143000" y="1928812"/>
            <a:ext cx="5867400" cy="4243388"/>
          </a:xfrm>
          <a:prstGeom prst="rect"/>
          <a:noFill/>
          <a:ln w="12700" cmpd="sng" cap="flat">
            <a:noFill/>
            <a:prstDash val="solid"/>
            <a:round/>
          </a:ln>
        </p:spPr>
      </p:pic>
    </p:spTree>
    <p:extLst>
      <p:ext uri="{BB962C8B-B14F-4D97-AF65-F5344CB8AC3E}">
        <p14:creationId xmlns:p14="http://schemas.microsoft.com/office/powerpoint/2010/main" val="2026656451"/>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7" name="文本框"/>
          <p:cNvSpPr>
            <a:spLocks noGrp="1"/>
          </p:cNvSpPr>
          <p:nvPr>
            <p:ph type="title"/>
          </p:nvPr>
        </p:nvSpPr>
        <p:spPr>
          <a:xfrm rot="0">
            <a:off x="755332" y="385444"/>
            <a:ext cx="10681335" cy="72390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conclusion</a:t>
            </a:r>
            <a:endParaRPr lang="zh-CN" altLang="en-US"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
        <p:nvSpPr>
          <p:cNvPr id="188" name="矩形"/>
          <p:cNvSpPr>
            <a:spLocks/>
          </p:cNvSpPr>
          <p:nvPr/>
        </p:nvSpPr>
        <p:spPr>
          <a:xfrm rot="0">
            <a:off x="1566502" y="1734501"/>
            <a:ext cx="7586604" cy="44348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49772263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8" name="文本框"/>
          <p:cNvSpPr>
            <a:spLocks noGrp="1"/>
          </p:cNvSpPr>
          <p:nvPr>
            <p:ph type="title"/>
          </p:nvPr>
        </p:nvSpPr>
        <p:spPr>
          <a:xfrm rot="0">
            <a:off x="739774" y="829626"/>
            <a:ext cx="39096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TITLE</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grpSp>
      <p:sp>
        <p:nvSpPr>
          <p:cNvPr id="82"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2</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83" name="矩形"/>
          <p:cNvSpPr>
            <a:spLocks/>
          </p:cNvSpPr>
          <p:nvPr/>
        </p:nvSpPr>
        <p:spPr>
          <a:xfrm rot="0">
            <a:off x="1217522" y="2123271"/>
            <a:ext cx="8593228" cy="14249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44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Performance Analysis using Excel</a:t>
            </a:r>
            <a:endParaRPr lang="zh-CN" altLang="en-US" sz="2800" b="0" i="0" u="none" strike="noStrike" kern="0" cap="none" spc="0" baseline="0">
              <a:solidFill>
                <a:srgbClr val="7030A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48843376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nvGrpSpPr>
          <p:cNvPr id="96" name="组合"/>
          <p:cNvGrpSpPr>
            <a:grpSpLocks/>
          </p:cNvGrpSpPr>
          <p:nvPr/>
        </p:nvGrpSpPr>
        <p:grpSpPr>
          <a:xfrm>
            <a:off x="7448612" y="0"/>
            <a:ext cx="4743795" cy="6858466"/>
            <a:chOff x="7448612" y="0"/>
            <a:chExt cx="4743795" cy="6858466"/>
          </a:xfrm>
        </p:grpSpPr>
        <p:sp>
          <p:nvSpPr>
            <p:cNvPr id="87"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9"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0"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2"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4"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8" name="矩形"/>
          <p:cNvSpPr>
            <a:spLocks/>
          </p:cNvSpPr>
          <p:nvPr/>
        </p:nvSpPr>
        <p:spPr>
          <a:xfrm rot="0">
            <a:off x="752474" y="6486037"/>
            <a:ext cx="1773555" cy="186213"/>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01"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round/>
          </a:ln>
        </p:spPr>
      </p:pic>
      <p:grpSp>
        <p:nvGrpSpPr>
          <p:cNvPr id="104" name="组合"/>
          <p:cNvGrpSpPr>
            <a:grpSpLocks/>
          </p:cNvGrpSpPr>
          <p:nvPr/>
        </p:nvGrpSpPr>
        <p:grpSpPr>
          <a:xfrm>
            <a:off x="47625" y="3819523"/>
            <a:ext cx="4124324" cy="3009897"/>
            <a:chOff x="47625" y="3819523"/>
            <a:chExt cx="4124324" cy="3009897"/>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pic>
          <p:nvPicPr>
            <p:cNvPr id="103"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round/>
            </a:ln>
          </p:spPr>
        </p:pic>
      </p:grpSp>
      <p:sp>
        <p:nvSpPr>
          <p:cNvPr id="105" name="文本框"/>
          <p:cNvSpPr>
            <a:spLocks noGrp="1"/>
          </p:cNvSpPr>
          <p:nvPr>
            <p:ph type="title"/>
          </p:nvPr>
        </p:nvSpPr>
        <p:spPr>
          <a:xfrm rot="0">
            <a:off x="739774" y="445387"/>
            <a:ext cx="2357120"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AGENDA</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6"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3</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7" name="矩形"/>
          <p:cNvSpPr>
            <a:spLocks/>
          </p:cNvSpPr>
          <p:nvPr/>
        </p:nvSpPr>
        <p:spPr>
          <a:xfrm rot="0">
            <a:off x="2509806" y="1041533"/>
            <a:ext cx="5029200" cy="43776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Problem Statement</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Project Overview</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End Users</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Our Solution and Proposition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Dataset Description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Modelling Approach</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Results and </a:t>
            </a: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Discussion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Conclusion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29820934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round/>
            </a:ln>
          </p:spPr>
        </p:pic>
      </p:grpSp>
      <p:sp>
        <p:nvSpPr>
          <p:cNvPr id="114" name="曲线"/>
          <p:cNvSpPr>
            <a:spLocks/>
          </p:cNvSpPr>
          <p:nvPr/>
        </p:nvSpPr>
        <p:spPr>
          <a:xfrm rot="0">
            <a:off x="7834311" y="16764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5" name="文本框"/>
          <p:cNvSpPr>
            <a:spLocks noGrp="1"/>
          </p:cNvSpPr>
          <p:nvPr>
            <p:ph type="title"/>
          </p:nvPr>
        </p:nvSpPr>
        <p:spPr>
          <a:xfrm rot="0">
            <a:off x="834071" y="575055"/>
            <a:ext cx="56368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PROBLEM	STATEMENT</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17"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4</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18" name="矩形"/>
          <p:cNvSpPr>
            <a:spLocks/>
          </p:cNvSpPr>
          <p:nvPr/>
        </p:nvSpPr>
        <p:spPr>
          <a:xfrm rot="0">
            <a:off x="478601" y="1563867"/>
            <a:ext cx="6812785"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performance is a critical factor influencing organizational success, requiring effective assessment and management strategies. Addressing performance issues promptly can enhance productivity and employee satisfaction</a:t>
            </a:r>
            <a:r>
              <a:rPr lang="en-US" altLang="zh-CN" sz="18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t>
            </a:r>
            <a:endParaRPr lang="zh-CN" altLang="en-US" sz="18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9" name="矩形"/>
          <p:cNvSpPr>
            <a:spLocks/>
          </p:cNvSpPr>
          <p:nvPr/>
        </p:nvSpPr>
        <p:spPr>
          <a:xfrm rot="0">
            <a:off x="478601" y="3851395"/>
            <a:ext cx="7162799"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An employee dataset overview provides essential insights into workforce demographics, performance metrics, and engagement levels, crucial for optimizing human resource strategies. Proper analysis can reveal trends and gaps, aiding in targeted improvements.</a:t>
            </a:r>
            <a:endParaRPr lang="zh-CN" altLang="en-US" sz="24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4261984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24"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round/>
            </a:ln>
          </p:spPr>
        </p:pic>
      </p:grpSp>
      <p:sp>
        <p:nvSpPr>
          <p:cNvPr id="126" name="曲线"/>
          <p:cNvSpPr>
            <a:spLocks/>
          </p:cNvSpPr>
          <p:nvPr/>
        </p:nvSpPr>
        <p:spPr>
          <a:xfrm rot="0">
            <a:off x="8623965" y="1990576"/>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7" name="文本框"/>
          <p:cNvSpPr>
            <a:spLocks noGrp="1"/>
          </p:cNvSpPr>
          <p:nvPr>
            <p:ph type="title"/>
          </p:nvPr>
        </p:nvSpPr>
        <p:spPr>
          <a:xfrm rot="0">
            <a:off x="739774" y="829626"/>
            <a:ext cx="5263514"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OVERVIEW</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29"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5</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30" name="矩形"/>
          <p:cNvSpPr>
            <a:spLocks/>
          </p:cNvSpPr>
          <p:nvPr/>
        </p:nvSpPr>
        <p:spPr>
          <a:xfrm rot="0">
            <a:off x="238125" y="2425601"/>
            <a:ext cx="8420100" cy="2263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152400" algn="l">
              <a:lnSpc>
                <a:spcPct val="100000"/>
              </a:lnSpc>
              <a:spcBef>
                <a:spcPts val="0"/>
              </a:spcBef>
              <a:spcAft>
                <a:spcPts val="0"/>
              </a:spcAft>
              <a:buClr>
                <a:srgbClr val="0D0D0D"/>
              </a:buClr>
              <a:buSzPts val="2400"/>
              <a:buFont typeface="Arial" pitchFamily="0" charset="0"/>
              <a:buChar char="•"/>
            </a:pPr>
            <a:r>
              <a:rPr lang="en-US" altLang="zh-CN" sz="24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altLang="zh-CN" sz="2400" b="1"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a:t>
            </a:r>
            <a:endParaRPr lang="zh-CN" altLang="en-US" sz="24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62794609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530942" y="487646"/>
            <a:ext cx="10681335" cy="36195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FOCUS :</a:t>
            </a:r>
            <a:endParaRPr lang="zh-CN" altLang="en-US"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34" name="矩形"/>
          <p:cNvSpPr>
            <a:spLocks/>
          </p:cNvSpPr>
          <p:nvPr/>
        </p:nvSpPr>
        <p:spPr>
          <a:xfrm rot="0">
            <a:off x="533400" y="914400"/>
            <a:ext cx="8527669" cy="55206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This project focuses on leveraging Excel to analyze employee data. Key tasks include;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457200" algn="l">
              <a:lnSpc>
                <a:spcPct val="100000"/>
              </a:lnSpc>
              <a:spcBef>
                <a:spcPts val="0"/>
              </a:spcBef>
              <a:spcAft>
                <a:spcPts val="0"/>
              </a:spcAft>
              <a:buClr>
                <a:srgbClr val="000000"/>
              </a:buClr>
              <a:buSzPts val="2400"/>
              <a:buFontTx/>
              <a:buAutoNum type="arabicPeriod"/>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Organization:** Importing, cleaning, and structuring employee data for clarity and consistency.</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2. **Analysis:** Applying Excel functions and formulas to assess performance metrics, filling missing values , and other key indicators.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3. **Visualization:** Creating charts, graphs, and pivot tables to visualize trends and patterns.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4. **Reporting:** Summarizing findings to inform HR strategies and decision-making.</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209634781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38" name="曲线"/>
          <p:cNvSpPr>
            <a:spLocks/>
          </p:cNvSpPr>
          <p:nvPr/>
        </p:nvSpPr>
        <p:spPr>
          <a:xfrm rot="0">
            <a:off x="7467600" y="18288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3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0" name="文本框"/>
          <p:cNvSpPr>
            <a:spLocks noGrp="1"/>
          </p:cNvSpPr>
          <p:nvPr>
            <p:ph type="title"/>
          </p:nvPr>
        </p:nvSpPr>
        <p:spPr>
          <a:xfrm rot="0">
            <a:off x="699452" y="891793"/>
            <a:ext cx="5014595" cy="502275"/>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WHO ARE THE END USERS?</a:t>
            </a:r>
            <a:endParaRPr lang="zh-CN" altLang="en-US"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4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round/>
          </a:ln>
        </p:spPr>
      </p:pic>
      <p:sp>
        <p:nvSpPr>
          <p:cNvPr id="142"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7</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43" name="矩形"/>
          <p:cNvSpPr>
            <a:spLocks/>
          </p:cNvSpPr>
          <p:nvPr/>
        </p:nvSpPr>
        <p:spPr>
          <a:xfrm rot="0">
            <a:off x="723900" y="2274838"/>
            <a:ext cx="7750540" cy="30441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end users in employee performance analysis typically include: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1. **Human Resources (HR) Managers:** They use the insights to make informed decisions about promotions, training, and development.</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2. **Team Leaders and Supervisors:** They apply performance data to provide feedback, set goals, and manage team performance.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3. **Employees:** They benefit from feedback and performance evaluations that help them improve and advance in their careers.</a:t>
            </a:r>
            <a:endParaRPr lang="zh-CN" altLang="en-US"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14343853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round/>
          </a:ln>
        </p:spPr>
      </p:pic>
      <p:sp>
        <p:nvSpPr>
          <p:cNvPr id="147" name="曲线"/>
          <p:cNvSpPr>
            <a:spLocks/>
          </p:cNvSpPr>
          <p:nvPr/>
        </p:nvSpPr>
        <p:spPr>
          <a:xfrm rot="0">
            <a:off x="8949659" y="428686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8" name="曲线"/>
          <p:cNvSpPr>
            <a:spLocks/>
          </p:cNvSpPr>
          <p:nvPr/>
        </p:nvSpPr>
        <p:spPr>
          <a:xfrm rot="0">
            <a:off x="8000999" y="2108718"/>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9" name="曲线"/>
          <p:cNvSpPr>
            <a:spLocks/>
          </p:cNvSpPr>
          <p:nvPr/>
        </p:nvSpPr>
        <p:spPr>
          <a:xfrm rot="0">
            <a:off x="9087771" y="4514082"/>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50" name="文本框"/>
          <p:cNvSpPr>
            <a:spLocks noGrp="1"/>
          </p:cNvSpPr>
          <p:nvPr>
            <p:ph type="title"/>
          </p:nvPr>
        </p:nvSpPr>
        <p:spPr>
          <a:xfrm rot="0">
            <a:off x="558165" y="857885"/>
            <a:ext cx="9763125" cy="55625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OUR SOLUTION AND ITS VALUE PROPOSITION</a:t>
            </a:r>
            <a:endParaRPr lang="zh-CN" altLang="en-US"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5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52"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8</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53" name="矩形"/>
          <p:cNvSpPr>
            <a:spLocks/>
          </p:cNvSpPr>
          <p:nvPr/>
        </p:nvSpPr>
        <p:spPr>
          <a:xfrm rot="0">
            <a:off x="3251479" y="2459602"/>
            <a:ext cx="6102070" cy="252027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*Filtering – to fill the missing values.</a:t>
            </a:r>
            <a:endPar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*Conditional formating- blank values.</a:t>
            </a:r>
            <a:endPar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*Using- Pivot table &amp; Chart.</a:t>
            </a:r>
            <a:endParaRPr lang="zh-CN" altLang="en-US"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47963624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2390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Dataset Description</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57" name="矩形"/>
          <p:cNvSpPr>
            <a:spLocks/>
          </p:cNvSpPr>
          <p:nvPr/>
        </p:nvSpPr>
        <p:spPr>
          <a:xfrm flipH="1" rot="0">
            <a:off x="910757" y="1209577"/>
            <a:ext cx="8142166" cy="51587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data set- Kaggle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There are 26 features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important ten features are,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Employment ID</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*First name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*Last name </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*Gender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status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type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classification</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*Performance score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*Current employee ratings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Business units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49314721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cp:lastModifiedBy>root</cp:lastModifiedBy>
  <cp:revision>0</cp:revision>
  <dcterms:created xsi:type="dcterms:W3CDTF">2024-09-01T02:42:38Z</dcterms:created>
  <dcterms:modified xsi:type="dcterms:W3CDTF">2024-09-12T03:09:12Z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ICV">
    <vt:lpwstr>715f6d537f444030b39f5bc763078215</vt:lpwstr>
  </property>
</Properties>
</file>