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2" userDrawn="1">
          <p15:clr>
            <a:srgbClr val="A4A3A4"/>
          </p15:clr>
        </p15:guide>
        <p15:guide id="2" pos="21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5" d="100"/>
          <a:sy n="55" d="100"/>
        </p:scale>
        <p:origin x="1714" y="610"/>
      </p:cViewPr>
      <p:guideLst>
        <p:guide orient="horz" pos="2882"/>
        <p:guide pos="21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ownloads\KIRUTHIGA.%20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pivotSource>
    <c:name>[KIRUTHIGA. R.xlsx]Sheet4!PivotTable1</c:name>
    <c:fmtId val="-1"/>
  </c:pivotSource>
  <c:chart>
    <c:title>
      <c:tx>
        <c:rich>
          <a:bodyPr rot="0" spcFirstLastPara="1" vertOverflow="ellipsis" vert="horz" wrap="square" anchor="ctr" anchorCtr="1"/>
          <a:lstStyle/>
          <a:p>
            <a:pPr>
              <a:defRPr lang="en-US" sz="1400" b="0" i="0" u="none" strike="noStrike" kern="1200" spc="0" baseline="0">
                <a:gradFill>
                  <a:gsLst>
                    <a:gs pos="0">
                      <a:srgbClr val="7B32B2"/>
                    </a:gs>
                    <a:gs pos="100000">
                      <a:srgbClr val="401A5D"/>
                    </a:gs>
                  </a:gsLst>
                  <a:lin scaled="0"/>
                </a:gradFill>
                <a:latin typeface="+mn-lt"/>
                <a:ea typeface="+mn-ea"/>
                <a:cs typeface="+mn-cs"/>
              </a:defRPr>
            </a:pPr>
            <a:r>
              <a:rPr lang="en-IN" sz="2400">
                <a:solidFill>
                  <a:schemeClr val="tx1">
                    <a:lumMod val="95000"/>
                    <a:lumOff val="5000"/>
                  </a:schemeClr>
                </a:solidFill>
              </a:rPr>
              <a:t>Employee</a:t>
            </a:r>
            <a:r>
              <a:rPr lang="en-IN" sz="2400" baseline="0">
                <a:solidFill>
                  <a:schemeClr val="tx1">
                    <a:lumMod val="95000"/>
                    <a:lumOff val="5000"/>
                  </a:schemeClr>
                </a:solidFill>
              </a:rPr>
              <a:t> Performance Analysis</a:t>
            </a:r>
            <a:endParaRPr lang="en-IN" sz="2400" baseline="0">
              <a:solidFill>
                <a:schemeClr val="tx1">
                  <a:lumMod val="95000"/>
                  <a:lumOff val="5000"/>
                </a:schemeClr>
              </a:solidFill>
            </a:endParaRPr>
          </a:p>
        </c:rich>
      </c:tx>
      <c:layout>
        <c:manualLayout>
          <c:xMode val="edge"/>
          <c:yMode val="edge"/>
          <c:x val="0.264079907798694"/>
          <c:y val="0.00383533623114293"/>
        </c:manualLayout>
      </c:layout>
      <c:overlay val="0"/>
      <c:spPr>
        <a:noFill/>
        <a:ln>
          <a:noFill/>
        </a:ln>
        <a:effectLst/>
      </c:spPr>
    </c:title>
    <c:autoTitleDeleted val="0"/>
    <c:plotArea>
      <c:layout>
        <c:manualLayout>
          <c:layoutTarget val="inner"/>
          <c:xMode val="edge"/>
          <c:yMode val="edge"/>
          <c:x val="0.0329535864978903"/>
          <c:y val="0.067652217489351"/>
          <c:w val="0.710084388185654"/>
          <c:h val="0.573715860686545"/>
        </c:manualLayout>
      </c:layout>
      <c:barChart>
        <c:barDir val="col"/>
        <c:grouping val="clustered"/>
        <c:varyColors val="0"/>
        <c:ser>
          <c:idx val="0"/>
          <c:order val="0"/>
          <c:tx>
            <c:strRef>
              <c:f>'[KIRUTHIGA. R.xlsx]Sheet4'!$B$3:$B$4</c:f>
              <c:strCache>
                <c:ptCount val="1"/>
                <c:pt idx="0">
                  <c:v>HIGH</c:v>
                </c:pt>
              </c:strCache>
            </c:strRef>
          </c:tx>
          <c:spPr>
            <a:solidFill>
              <a:schemeClr val="accent4">
                <a:shade val="58000"/>
              </a:schemeClr>
            </a:solidFill>
            <a:ln>
              <a:noFill/>
            </a:ln>
            <a:effectLst/>
          </c:spPr>
          <c:invertIfNegative val="0"/>
          <c:dLbls>
            <c:delete val="1"/>
          </c:dLbls>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'[KIRUTHIGA. R.xlsx]Sheet4'!$C$3:$C$4</c:f>
              <c:strCache>
                <c:ptCount val="1"/>
                <c:pt idx="0">
                  <c:v>LOW</c:v>
                </c:pt>
              </c:strCache>
            </c:strRef>
          </c:tx>
          <c:spPr>
            <a:solidFill>
              <a:schemeClr val="accent4">
                <a:shade val="86000"/>
              </a:schemeClr>
            </a:solidFill>
            <a:ln>
              <a:noFill/>
            </a:ln>
            <a:effectLst/>
          </c:spPr>
          <c:invertIfNegative val="0"/>
          <c:dLbls>
            <c:delete val="1"/>
          </c:dLbls>
          <c:trendline>
            <c:spPr>
              <a:ln w="19050" cap="rnd">
                <a:solidFill>
                  <a:schemeClr val="accent4">
                    <a:shade val="86000"/>
                  </a:schemeClr>
                </a:solidFill>
                <a:prstDash val="sysDot"/>
              </a:ln>
              <a:effectLst/>
            </c:spPr>
            <c:trendlineType val="linear"/>
            <c:dispRSqr val="0"/>
            <c:dispEq val="0"/>
          </c:trendline>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'[KIRUTHIGA. R.xlsx]Sheet4'!$D$3:$D$4</c:f>
              <c:strCache>
                <c:ptCount val="1"/>
                <c:pt idx="0">
                  <c:v>MED</c:v>
                </c:pt>
              </c:strCache>
            </c:strRef>
          </c:tx>
          <c:spPr>
            <a:solidFill>
              <a:schemeClr val="accent4">
                <a:tint val="86000"/>
              </a:schemeClr>
            </a:solidFill>
            <a:ln>
              <a:noFill/>
            </a:ln>
            <a:effectLst/>
          </c:spPr>
          <c:invertIfNegative val="0"/>
          <c:dLbls>
            <c:delete val="1"/>
          </c:dLbls>
          <c:trendline>
            <c:spPr>
              <a:ln w="19050" cap="rnd">
                <a:solidFill>
                  <a:schemeClr val="accent4">
                    <a:tint val="86000"/>
                  </a:schemeClr>
                </a:solidFill>
                <a:prstDash val="sysDot"/>
              </a:ln>
              <a:effectLst/>
            </c:spPr>
            <c:trendlineType val="exp"/>
            <c:dispRSqr val="0"/>
            <c:dispEq val="0"/>
          </c:trendline>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'[KIRUTHIGA. R.xlsx]Sheet4'!$E$3:$E$4</c:f>
              <c:strCache>
                <c:ptCount val="1"/>
                <c:pt idx="0">
                  <c:v>VERY HIGH</c:v>
                </c:pt>
              </c:strCache>
            </c:strRef>
          </c:tx>
          <c:spPr>
            <a:solidFill>
              <a:schemeClr val="accent4">
                <a:tint val="58000"/>
              </a:schemeClr>
            </a:solidFill>
            <a:ln>
              <a:noFill/>
            </a:ln>
            <a:effectLst/>
          </c:spPr>
          <c:invertIfNegative val="0"/>
          <c:dLbls>
            <c:delete val="1"/>
          </c:dLbls>
          <c:cat>
            <c:strRef>
              <c:f>'[KIRUTHIGA. R.xlsx]Sheet4'!$A$5:$A$15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'[KIRUTHIGA. R.xlsx]Sheet4'!$E$5:$E$15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120365872"/>
        <c:axId val="262377616"/>
      </c:barChart>
      <c:catAx>
        <c:axId val="12036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62377616"/>
        <c:crosses val="autoZero"/>
        <c:auto val="1"/>
        <c:lblAlgn val="ctr"/>
        <c:lblOffset val="100"/>
        <c:noMultiLvlLbl val="0"/>
      </c:catAx>
      <c:valAx>
        <c:axId val="26237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0365872"/>
        <c:crosses val="autoZero"/>
        <c:crossBetween val="between"/>
      </c:valAx>
      <c:spPr>
        <a:noFill/>
        <a:ln>
          <a:noFill/>
        </a:ln>
        <a:effectLst/>
      </c:spPr>
    </c:plotArea>
    <c:legend>
      <c:legendPos val="r"/>
      <c:layout>
        <c:manualLayout>
          <c:xMode val="edge"/>
          <c:yMode val="edge"/>
          <c:x val="0.790208533077661"/>
          <c:y val="0.0740954136897903"/>
          <c:w val="0.165627996164909"/>
          <c:h val="0.68333717446416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342536" y="3040529"/>
            <a:ext cx="8610600" cy="1938020"/>
          </a:xfrm>
          <a:prstGeom prst="rect">
            <a:avLst/>
          </a:prstGeom>
          <a:noFill/>
        </p:spPr>
        <p:txBody>
          <a:bodyPr wrap="square" rtlCol="0">
            <a:spAutoFit/>
          </a:bodyPr>
          <a:lstStyle/>
          <a:p>
            <a:r>
              <a:rPr lang="en-US" sz="2400" dirty="0"/>
              <a:t>STUDENT NAME: Divya.J</a:t>
            </a:r>
            <a:endParaRPr lang="en-US" sz="2400" dirty="0"/>
          </a:p>
          <a:p>
            <a:r>
              <a:rPr lang="en-US" sz="2400" dirty="0"/>
              <a:t>REGISTER NO: 312218008</a:t>
            </a:r>
            <a:endParaRPr lang="en-US" sz="2400" dirty="0"/>
          </a:p>
          <a:p>
            <a:r>
              <a:rPr lang="en-US" sz="2400" dirty="0"/>
              <a:t>DEPARTMENT: B.com General </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49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1219835" y="1621790"/>
            <a:ext cx="7064375" cy="3716655"/>
          </a:xfrm>
          <a:prstGeom prst="rect">
            <a:avLst/>
          </a:prstGeom>
          <a:noFill/>
        </p:spPr>
        <p:txBody>
          <a:bodyPr wrap="square" rtlCol="0">
            <a:noAutofit/>
          </a:bodyPr>
          <a:p>
            <a:pPr marL="0" indent="0">
              <a:buNone/>
            </a:pPr>
            <a:r>
              <a:rPr lang="en-US" sz="2000" dirty="0" smtClean="0">
                <a:sym typeface="+mn-ea"/>
              </a:rPr>
              <a:t>The modelling in this employee performance analysis project includes the following:</a:t>
            </a:r>
            <a:endParaRPr lang="en-IN" sz="2000" dirty="0" smtClean="0"/>
          </a:p>
          <a:p>
            <a:pPr marL="400050" lvl="1" indent="0">
              <a:buNone/>
            </a:pPr>
            <a:endParaRPr lang="en-US" sz="2000" dirty="0" smtClean="0">
              <a:sym typeface="+mn-ea"/>
            </a:endParaRPr>
          </a:p>
          <a:p>
            <a:pPr marL="400050" lvl="1" indent="0">
              <a:buNone/>
            </a:pPr>
            <a:r>
              <a:rPr lang="en-US" sz="2000" dirty="0" smtClean="0">
                <a:sym typeface="+mn-ea"/>
              </a:rPr>
              <a:t>*Data collection</a:t>
            </a:r>
            <a:endParaRPr lang="en-US" sz="2000" dirty="0" smtClean="0"/>
          </a:p>
          <a:p>
            <a:pPr marL="400050" lvl="1" indent="0">
              <a:buNone/>
            </a:pPr>
            <a:endParaRPr lang="en-US" sz="2000" dirty="0" smtClean="0">
              <a:sym typeface="+mn-ea"/>
            </a:endParaRPr>
          </a:p>
          <a:p>
            <a:pPr marL="400050" lvl="1" indent="0">
              <a:buNone/>
            </a:pPr>
            <a:r>
              <a:rPr lang="en-US" sz="2000" dirty="0" smtClean="0">
                <a:sym typeface="+mn-ea"/>
              </a:rPr>
              <a:t>*Data cleaning</a:t>
            </a:r>
            <a:endParaRPr lang="en-US" sz="2000" dirty="0" smtClean="0"/>
          </a:p>
          <a:p>
            <a:pPr marL="400050" lvl="1" indent="0">
              <a:buNone/>
            </a:pPr>
            <a:endParaRPr lang="en-US" sz="2000" dirty="0" smtClean="0">
              <a:sym typeface="+mn-ea"/>
            </a:endParaRPr>
          </a:p>
          <a:p>
            <a:pPr marL="400050" lvl="1" indent="0">
              <a:buNone/>
            </a:pPr>
            <a:r>
              <a:rPr lang="en-US" sz="2000" dirty="0" smtClean="0">
                <a:sym typeface="+mn-ea"/>
              </a:rPr>
              <a:t>*Results</a:t>
            </a:r>
            <a:endParaRPr lang="en-US" sz="2000" dirty="0" smtClean="0"/>
          </a:p>
          <a:p>
            <a:pPr marL="400050" lvl="1" indent="0">
              <a:buNone/>
            </a:pPr>
            <a:r>
              <a:rPr lang="en-US" sz="2000" dirty="0" smtClean="0">
                <a:sym typeface="+mn-ea"/>
              </a:rPr>
              <a:t> </a:t>
            </a:r>
            <a:endParaRPr lang="en-US" sz="2000" dirty="0" smtClean="0">
              <a:sym typeface="+mn-ea"/>
            </a:endParaRPr>
          </a:p>
          <a:p>
            <a:pPr marL="400050" lvl="1" indent="0">
              <a:buNone/>
            </a:pPr>
            <a:r>
              <a:rPr lang="en-US" sz="2000" dirty="0" smtClean="0">
                <a:sym typeface="+mn-ea"/>
              </a:rPr>
              <a:t>*Pivot table</a:t>
            </a:r>
            <a:endParaRPr lang="en-US" sz="2000" dirty="0" smtClean="0"/>
          </a:p>
          <a:p>
            <a:pPr marL="400050" lvl="1" indent="0">
              <a:buNone/>
            </a:pPr>
            <a:endParaRPr lang="en-US" sz="2000" dirty="0" smtClean="0">
              <a:sym typeface="+mn-ea"/>
            </a:endParaRPr>
          </a:p>
          <a:p>
            <a:pPr marL="400050" lvl="1" indent="0">
              <a:buNone/>
            </a:pPr>
            <a:r>
              <a:rPr lang="en-US" sz="2000" dirty="0" smtClean="0">
                <a:sym typeface="+mn-ea"/>
              </a:rPr>
              <a:t>*Chart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 name="Chart 9"/>
          <p:cNvGraphicFramePr/>
          <p:nvPr>
            <p:custDataLst>
              <p:tags r:id="rId3"/>
            </p:custDataLst>
          </p:nvPr>
        </p:nvGraphicFramePr>
        <p:xfrm>
          <a:off x="648970" y="1339850"/>
          <a:ext cx="8456295" cy="49320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219200" y="1524000"/>
            <a:ext cx="6602730" cy="3135630"/>
          </a:xfrm>
          <a:prstGeom prst="rect">
            <a:avLst/>
          </a:prstGeom>
          <a:noFill/>
        </p:spPr>
        <p:txBody>
          <a:bodyPr wrap="square" rtlCol="0" anchor="t">
            <a:noAutofit/>
          </a:bodyPr>
          <a:p>
            <a:pPr marL="0" indent="0">
              <a:buNone/>
            </a:pPr>
            <a:r>
              <a:rPr lang="en-US" sz="2400" dirty="0" smtClean="0">
                <a:sym typeface="+mn-ea"/>
              </a:rPr>
              <a:t>The conclusion is the employee </a:t>
            </a:r>
            <a:r>
              <a:rPr lang="en-US" sz="2400" dirty="0">
                <a:sym typeface="+mn-ea"/>
              </a:rPr>
              <a:t>data analysis </a:t>
            </a:r>
            <a:r>
              <a:rPr lang="en-US" sz="2400" dirty="0" smtClean="0">
                <a:sym typeface="+mn-ea"/>
              </a:rPr>
              <a:t>reveals the </a:t>
            </a:r>
            <a:r>
              <a:rPr lang="en-US" sz="2400" dirty="0">
                <a:sym typeface="+mn-ea"/>
              </a:rPr>
              <a:t>key insights </a:t>
            </a:r>
            <a:r>
              <a:rPr lang="en-US" sz="2400" dirty="0" smtClean="0">
                <a:sym typeface="+mn-ea"/>
              </a:rPr>
              <a:t>in workforce performance and </a:t>
            </a:r>
            <a:r>
              <a:rPr lang="en-US" sz="2400" dirty="0">
                <a:sym typeface="+mn-ea"/>
              </a:rPr>
              <a:t>areas </a:t>
            </a:r>
            <a:r>
              <a:rPr lang="en-US" sz="2400" dirty="0" smtClean="0">
                <a:sym typeface="+mn-ea"/>
              </a:rPr>
              <a:t>needed for </a:t>
            </a:r>
            <a:r>
              <a:rPr lang="en-US" sz="2400" dirty="0">
                <a:sym typeface="+mn-ea"/>
              </a:rPr>
              <a:t>improvement. </a:t>
            </a:r>
            <a:r>
              <a:rPr lang="en-US" sz="2400" dirty="0" smtClean="0">
                <a:sym typeface="+mn-ea"/>
              </a:rPr>
              <a:t>The </a:t>
            </a:r>
            <a:r>
              <a:rPr lang="en-US" sz="2400" dirty="0">
                <a:sym typeface="+mn-ea"/>
              </a:rPr>
              <a:t>effective data analysis provides a foundation for </a:t>
            </a:r>
            <a:r>
              <a:rPr lang="en-US" sz="2400" dirty="0" smtClean="0">
                <a:sym typeface="+mn-ea"/>
              </a:rPr>
              <a:t>the improvised planning </a:t>
            </a:r>
            <a:r>
              <a:rPr lang="en-US" sz="2400" dirty="0">
                <a:sym typeface="+mn-ea"/>
              </a:rPr>
              <a:t>and operational </a:t>
            </a:r>
            <a:r>
              <a:rPr lang="en-US" sz="2400" dirty="0" smtClean="0">
                <a:sym typeface="+mn-ea"/>
              </a:rPr>
              <a:t>developments</a:t>
            </a:r>
            <a:r>
              <a:rPr lang="en-US" sz="2400" dirty="0">
                <a:sym typeface="+mn-ea"/>
              </a:rPr>
              <a:t>, </a:t>
            </a:r>
            <a:r>
              <a:rPr lang="en-US" sz="2400" dirty="0" smtClean="0">
                <a:sym typeface="+mn-ea"/>
              </a:rPr>
              <a:t>which leads to a </a:t>
            </a:r>
            <a:r>
              <a:rPr lang="en-US" sz="2400" dirty="0">
                <a:sym typeface="+mn-ea"/>
              </a:rPr>
              <a:t>motivated and productive </a:t>
            </a:r>
            <a:r>
              <a:rPr lang="en-US" sz="2400" dirty="0" smtClean="0">
                <a:sym typeface="+mn-ea"/>
              </a:rPr>
              <a:t>workforce environment.</a:t>
            </a:r>
            <a:endParaRPr lang="en-US" sz="2400" dirty="0" smtClean="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457200" y="1676400"/>
            <a:ext cx="7169150" cy="1714500"/>
          </a:xfrm>
          <a:prstGeom prst="rect">
            <a:avLst/>
          </a:prstGeom>
          <a:noFill/>
        </p:spPr>
        <p:txBody>
          <a:bodyPr wrap="square" rtlCol="0">
            <a:no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US" sz="1800" b="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697230" y="1094105"/>
            <a:ext cx="3914140" cy="4813300"/>
          </a:xfrm>
          <a:prstGeom prst="rect">
            <a:avLst/>
          </a:prstGeom>
          <a:noFill/>
        </p:spPr>
        <p:txBody>
          <a:bodyPr wrap="square" rtlCol="0">
            <a:noAutofit/>
          </a:bodyPr>
          <a:lstStyle/>
          <a:p>
            <a:pPr marL="342900" indent="-342900">
              <a:buAutoNum type="arabicPeriod"/>
            </a:pPr>
            <a:r>
              <a:rPr lang="en-US" dirty="0"/>
              <a:t>HR MANAGER</a:t>
            </a:r>
            <a:endParaRPr lang="en-US" dirty="0"/>
          </a:p>
          <a:p>
            <a:pPr marL="342900" indent="-342900">
              <a:buAutoNum type="arabicPeriod"/>
            </a:pPr>
            <a:endParaRPr lang="en-US" dirty="0"/>
          </a:p>
          <a:p>
            <a:pPr lvl="1"/>
            <a:endParaRPr lang="en-US" dirty="0"/>
          </a:p>
          <a:p>
            <a:pPr marL="342900" indent="-342900">
              <a:buAutoNum type="arabicPeriod"/>
            </a:pPr>
            <a:r>
              <a:rPr lang="en-US" dirty="0"/>
              <a:t>DEPARTMENT MANAGER</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EXECUTIVES</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endParaRPr lang="en-US" dirty="0"/>
          </a:p>
          <a:p>
            <a:endParaRPr lang="en-US" dirty="0"/>
          </a:p>
          <a:p>
            <a:pPr marL="342900" indent="-342900">
              <a:buAutoNum type="arabicPeriod"/>
            </a:pP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3581400" y="2135505"/>
            <a:ext cx="5334000" cy="3565525"/>
          </a:xfrm>
          <a:prstGeom prst="rect">
            <a:avLst/>
          </a:prstGeom>
          <a:noFill/>
        </p:spPr>
        <p:txBody>
          <a:bodyPr wrap="square" rtlCol="0">
            <a:no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55217" y="1371600"/>
            <a:ext cx="8839200" cy="4799965"/>
          </a:xfrm>
          <a:prstGeom prst="rect">
            <a:avLst/>
          </a:prstGeom>
          <a:noFill/>
        </p:spPr>
        <p:txBody>
          <a:bodyPr wrap="square" rtlCol="0">
            <a:spAutoFit/>
          </a:bodyPr>
          <a:lstStyle/>
          <a:p>
            <a:r>
              <a:rPr lang="en-US" b="1" dirty="0"/>
              <a:t>Dataset Name: </a:t>
            </a:r>
            <a:r>
              <a:rPr lang="en-US" b="0" dirty="0"/>
              <a:t>Employee Performance Analysis Data</a:t>
            </a:r>
            <a:endParaRPr lang="en-US" b="0" dirty="0"/>
          </a:p>
          <a:p>
            <a:r>
              <a:rPr lang="en-US" b="1" dirty="0"/>
              <a:t>Description: </a:t>
            </a:r>
            <a:r>
              <a:rPr lang="en-US" b="0" dirty="0"/>
              <a:t>Contains performance metrics for employees, including satisfaction scores, performance ratings, and demographic details.</a:t>
            </a:r>
            <a:endParaRPr lang="en-US" b="0" dirty="0"/>
          </a:p>
          <a:p>
            <a:r>
              <a:rPr lang="en-US" b="1" dirty="0"/>
              <a:t>Source: </a:t>
            </a:r>
            <a:r>
              <a:rPr lang="en-US" b="0" dirty="0"/>
              <a:t>Kaggle.com</a:t>
            </a:r>
            <a:endParaRPr lang="en-US" dirty="0"/>
          </a:p>
          <a:p>
            <a:r>
              <a:rPr lang="en-US" b="1" dirty="0"/>
              <a:t>Variables/Columns:</a:t>
            </a:r>
            <a:endParaRPr lang="en-US" b="1" dirty="0"/>
          </a:p>
          <a:p>
            <a:pPr lvl="1"/>
            <a:r>
              <a:rPr lang="en-US" b="0" dirty="0"/>
              <a:t> Name: First name</a:t>
            </a:r>
            <a:endParaRPr lang="en-US" b="0" dirty="0"/>
          </a:p>
          <a:p>
            <a:pPr lvl="1"/>
            <a:r>
              <a:rPr lang="en-US" b="0" dirty="0"/>
              <a:t>Gender: Male and Female</a:t>
            </a:r>
            <a:endParaRPr lang="en-US" b="0" dirty="0"/>
          </a:p>
          <a:p>
            <a:pPr lvl="1"/>
            <a:r>
              <a:rPr lang="en-US" b="0" dirty="0"/>
              <a:t>Business Unit: BPC, CCDR, EW, MSC, NEL, PL, PYZ, SVG, TNS, WBL</a:t>
            </a:r>
            <a:endParaRPr lang="en-US" dirty="0"/>
          </a:p>
          <a:p>
            <a:pPr lvl="1"/>
            <a:r>
              <a:rPr lang="en-US" b="0" dirty="0"/>
              <a:t>Performance Rating: Very high, High, Medium, Low</a:t>
            </a:r>
            <a:endParaRPr lang="en-US" b="0" dirty="0"/>
          </a:p>
          <a:p>
            <a:pPr lvl="1"/>
            <a:r>
              <a:rPr lang="en-US" b="0" dirty="0"/>
              <a:t>Satisfaction Score: 1-5</a:t>
            </a:r>
            <a:endParaRPr lang="en-US" b="0" dirty="0"/>
          </a:p>
          <a:p>
            <a:r>
              <a:rPr lang="en-US" b="1" dirty="0"/>
              <a:t>Data Types: </a:t>
            </a:r>
            <a:r>
              <a:rPr lang="en-US" b="0" dirty="0"/>
              <a:t>Numeric and Text</a:t>
            </a:r>
            <a:endParaRPr lang="en-US" dirty="0"/>
          </a:p>
          <a:p>
            <a:r>
              <a:rPr lang="en-US" b="1" dirty="0"/>
              <a:t>Units of Measurement:</a:t>
            </a:r>
            <a:r>
              <a:rPr lang="en-US" dirty="0"/>
              <a:t>  </a:t>
            </a:r>
            <a:endParaRPr lang="en-US" dirty="0"/>
          </a:p>
          <a:p>
            <a:pPr marL="342900" indent="-342900">
              <a:buFont typeface="Arial" panose="020B0604020202020204" pitchFamily="34" charset="0"/>
              <a:buChar char="•"/>
            </a:pPr>
            <a:r>
              <a:rPr lang="en-US" b="0" dirty="0"/>
              <a:t>Satisfaction score: Scale of 1-5</a:t>
            </a:r>
            <a:endParaRPr lang="en-US" b="0" dirty="0"/>
          </a:p>
          <a:p>
            <a:pPr marL="342900" indent="-342900">
              <a:buFont typeface="Arial" panose="020B0604020202020204" pitchFamily="34" charset="0"/>
              <a:buChar char="•"/>
            </a:pPr>
            <a:r>
              <a:rPr lang="en-US" b="0" dirty="0"/>
              <a:t>Performance rating: Very high, High, Medium, Low</a:t>
            </a:r>
            <a:endParaRPr lang="en-US" b="0" dirty="0"/>
          </a:p>
          <a:p>
            <a:r>
              <a:rPr lang="en-US" b="1" dirty="0"/>
              <a:t>Size: </a:t>
            </a:r>
            <a:r>
              <a:rPr lang="en-US" b="0" dirty="0"/>
              <a:t>26 records, 9 fields</a:t>
            </a:r>
            <a:endParaRPr lang="en-US" b="0" dirty="0"/>
          </a:p>
          <a:p>
            <a:r>
              <a:rPr lang="en-US" b="1" dirty="0"/>
              <a:t>Visualization: </a:t>
            </a:r>
            <a:r>
              <a:rPr lang="en-US" b="0" dirty="0"/>
              <a:t>Bar graph</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p:cNvSpPr txBox="1"/>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210" indent="-283210"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endParaRPr lang="en-US" sz="3000" b="1"/>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endParaRPr lang="en-US" sz="2200"/>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2783</Words>
  <Application>WPS Presentation</Application>
  <PresentationFormat>Widescreen</PresentationFormat>
  <Paragraphs>140</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Segoe UI</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21</cp:revision>
  <dcterms:created xsi:type="dcterms:W3CDTF">2024-03-29T15:07:00Z</dcterms:created>
  <dcterms:modified xsi:type="dcterms:W3CDTF">2024-08-29T19:11:24Z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98E607398F474494B89E5794463CF8F1_13</vt:lpwstr>
  </property>
  <property fmtid="{D5CDD505-2E9C-101B-9397-08002B2CF9AE}" pid="5" name="KSOProductBuildVer">
    <vt:lpwstr>1033-12.2.0.17119</vt:lpwstr>
  </property>
</Properties>
</file>