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0895" y="251459"/>
            <a:ext cx="227329" cy="9547860"/>
          </a:xfrm>
          <a:custGeom>
            <a:avLst/>
            <a:gdLst/>
            <a:ahLst/>
            <a:cxnLst/>
            <a:rect l="l" t="t" r="r" b="b"/>
            <a:pathLst>
              <a:path w="227329" h="9547860">
                <a:moveTo>
                  <a:pt x="0" y="9547860"/>
                </a:moveTo>
                <a:lnTo>
                  <a:pt x="226733" y="9547860"/>
                </a:lnTo>
                <a:lnTo>
                  <a:pt x="226733" y="0"/>
                </a:lnTo>
                <a:lnTo>
                  <a:pt x="0" y="0"/>
                </a:lnTo>
                <a:lnTo>
                  <a:pt x="0" y="954786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10895" y="1786127"/>
            <a:ext cx="2557780" cy="577850"/>
          </a:xfrm>
          <a:custGeom>
            <a:avLst/>
            <a:gdLst/>
            <a:ahLst/>
            <a:cxnLst/>
            <a:rect l="l" t="t" r="r" b="b"/>
            <a:pathLst>
              <a:path w="2557780" h="577850">
                <a:moveTo>
                  <a:pt x="2268982" y="0"/>
                </a:moveTo>
                <a:lnTo>
                  <a:pt x="0" y="0"/>
                </a:lnTo>
                <a:lnTo>
                  <a:pt x="0" y="577596"/>
                </a:lnTo>
                <a:lnTo>
                  <a:pt x="2268982" y="577596"/>
                </a:lnTo>
                <a:lnTo>
                  <a:pt x="2557780" y="288798"/>
                </a:lnTo>
                <a:lnTo>
                  <a:pt x="226898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991" y="1792223"/>
            <a:ext cx="2401824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30249" y="7956677"/>
            <a:ext cx="355600" cy="1149985"/>
          </a:xfrm>
          <a:custGeom>
            <a:avLst/>
            <a:gdLst/>
            <a:ahLst/>
            <a:cxnLst/>
            <a:rect l="l" t="t" r="r" b="b"/>
            <a:pathLst>
              <a:path w="355600" h="1149984">
                <a:moveTo>
                  <a:pt x="0" y="0"/>
                </a:moveTo>
                <a:lnTo>
                  <a:pt x="17487" y="138556"/>
                </a:lnTo>
                <a:lnTo>
                  <a:pt x="113652" y="470408"/>
                </a:lnTo>
                <a:lnTo>
                  <a:pt x="221487" y="799592"/>
                </a:lnTo>
                <a:lnTo>
                  <a:pt x="355498" y="1149794"/>
                </a:lnTo>
                <a:lnTo>
                  <a:pt x="355498" y="1089698"/>
                </a:lnTo>
                <a:lnTo>
                  <a:pt x="244792" y="794385"/>
                </a:lnTo>
                <a:lnTo>
                  <a:pt x="113652" y="397256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30249" y="7956677"/>
            <a:ext cx="355600" cy="1149985"/>
          </a:xfrm>
          <a:custGeom>
            <a:avLst/>
            <a:gdLst/>
            <a:ahLst/>
            <a:cxnLst/>
            <a:rect l="l" t="t" r="r" b="b"/>
            <a:pathLst>
              <a:path w="355600" h="1149984">
                <a:moveTo>
                  <a:pt x="0" y="0"/>
                </a:moveTo>
                <a:lnTo>
                  <a:pt x="113652" y="397256"/>
                </a:lnTo>
                <a:lnTo>
                  <a:pt x="244792" y="794385"/>
                </a:lnTo>
                <a:lnTo>
                  <a:pt x="355498" y="1089698"/>
                </a:lnTo>
                <a:lnTo>
                  <a:pt x="355498" y="1149794"/>
                </a:lnTo>
                <a:lnTo>
                  <a:pt x="221487" y="799592"/>
                </a:lnTo>
                <a:lnTo>
                  <a:pt x="113652" y="470408"/>
                </a:lnTo>
                <a:lnTo>
                  <a:pt x="17487" y="13855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303274" y="9090799"/>
            <a:ext cx="338455" cy="702945"/>
          </a:xfrm>
          <a:custGeom>
            <a:avLst/>
            <a:gdLst/>
            <a:ahLst/>
            <a:cxnLst/>
            <a:rect l="l" t="t" r="r" b="b"/>
            <a:pathLst>
              <a:path w="338455" h="702945">
                <a:moveTo>
                  <a:pt x="0" y="0"/>
                </a:moveTo>
                <a:lnTo>
                  <a:pt x="2920" y="65328"/>
                </a:lnTo>
                <a:lnTo>
                  <a:pt x="87375" y="256082"/>
                </a:lnTo>
                <a:lnTo>
                  <a:pt x="174878" y="441617"/>
                </a:lnTo>
                <a:lnTo>
                  <a:pt x="314706" y="702932"/>
                </a:lnTo>
                <a:lnTo>
                  <a:pt x="338074" y="702932"/>
                </a:lnTo>
                <a:lnTo>
                  <a:pt x="195198" y="436397"/>
                </a:lnTo>
                <a:lnTo>
                  <a:pt x="107822" y="243014"/>
                </a:lnTo>
                <a:lnTo>
                  <a:pt x="23367" y="49644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303274" y="9090799"/>
            <a:ext cx="338455" cy="702945"/>
          </a:xfrm>
          <a:custGeom>
            <a:avLst/>
            <a:gdLst/>
            <a:ahLst/>
            <a:cxnLst/>
            <a:rect l="l" t="t" r="r" b="b"/>
            <a:pathLst>
              <a:path w="338455" h="702945">
                <a:moveTo>
                  <a:pt x="0" y="0"/>
                </a:moveTo>
                <a:lnTo>
                  <a:pt x="23367" y="49644"/>
                </a:lnTo>
                <a:lnTo>
                  <a:pt x="107822" y="243014"/>
                </a:lnTo>
                <a:lnTo>
                  <a:pt x="195198" y="436397"/>
                </a:lnTo>
                <a:lnTo>
                  <a:pt x="338074" y="702932"/>
                </a:lnTo>
                <a:lnTo>
                  <a:pt x="314706" y="702932"/>
                </a:lnTo>
                <a:lnTo>
                  <a:pt x="174878" y="441617"/>
                </a:lnTo>
                <a:lnTo>
                  <a:pt x="87375" y="256082"/>
                </a:lnTo>
                <a:lnTo>
                  <a:pt x="2920" y="6532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10616" y="4656201"/>
            <a:ext cx="408305" cy="3324225"/>
          </a:xfrm>
          <a:custGeom>
            <a:avLst/>
            <a:gdLst/>
            <a:ahLst/>
            <a:cxnLst/>
            <a:rect l="l" t="t" r="r" b="b"/>
            <a:pathLst>
              <a:path w="408305" h="3324225">
                <a:moveTo>
                  <a:pt x="0" y="0"/>
                </a:moveTo>
                <a:lnTo>
                  <a:pt x="0" y="206501"/>
                </a:lnTo>
                <a:lnTo>
                  <a:pt x="5829" y="415544"/>
                </a:lnTo>
                <a:lnTo>
                  <a:pt x="26225" y="828421"/>
                </a:lnTo>
                <a:lnTo>
                  <a:pt x="58280" y="1243964"/>
                </a:lnTo>
                <a:lnTo>
                  <a:pt x="101993" y="1656841"/>
                </a:lnTo>
                <a:lnTo>
                  <a:pt x="154444" y="2069719"/>
                </a:lnTo>
                <a:lnTo>
                  <a:pt x="224383" y="2479929"/>
                </a:lnTo>
                <a:lnTo>
                  <a:pt x="305981" y="2890266"/>
                </a:lnTo>
                <a:lnTo>
                  <a:pt x="402158" y="3297809"/>
                </a:lnTo>
                <a:lnTo>
                  <a:pt x="407987" y="3323971"/>
                </a:lnTo>
                <a:lnTo>
                  <a:pt x="393407" y="3195955"/>
                </a:lnTo>
                <a:lnTo>
                  <a:pt x="311810" y="2837942"/>
                </a:lnTo>
                <a:lnTo>
                  <a:pt x="241871" y="2477389"/>
                </a:lnTo>
                <a:lnTo>
                  <a:pt x="169024" y="2069719"/>
                </a:lnTo>
                <a:lnTo>
                  <a:pt x="113652" y="1656841"/>
                </a:lnTo>
                <a:lnTo>
                  <a:pt x="67030" y="1243964"/>
                </a:lnTo>
                <a:lnTo>
                  <a:pt x="34963" y="828421"/>
                </a:lnTo>
                <a:lnTo>
                  <a:pt x="8737" y="415544"/>
                </a:lnTo>
                <a:lnTo>
                  <a:pt x="2908" y="20650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10616" y="4656201"/>
            <a:ext cx="408305" cy="3324225"/>
          </a:xfrm>
          <a:custGeom>
            <a:avLst/>
            <a:gdLst/>
            <a:ahLst/>
            <a:cxnLst/>
            <a:rect l="l" t="t" r="r" b="b"/>
            <a:pathLst>
              <a:path w="408305" h="3324225">
                <a:moveTo>
                  <a:pt x="0" y="0"/>
                </a:moveTo>
                <a:lnTo>
                  <a:pt x="2908" y="206501"/>
                </a:lnTo>
                <a:lnTo>
                  <a:pt x="8737" y="415544"/>
                </a:lnTo>
                <a:lnTo>
                  <a:pt x="34963" y="828421"/>
                </a:lnTo>
                <a:lnTo>
                  <a:pt x="67030" y="1243964"/>
                </a:lnTo>
                <a:lnTo>
                  <a:pt x="113652" y="1656841"/>
                </a:lnTo>
                <a:lnTo>
                  <a:pt x="169024" y="2069719"/>
                </a:lnTo>
                <a:lnTo>
                  <a:pt x="241871" y="2477389"/>
                </a:lnTo>
                <a:lnTo>
                  <a:pt x="311810" y="2837942"/>
                </a:lnTo>
                <a:lnTo>
                  <a:pt x="393407" y="3195955"/>
                </a:lnTo>
                <a:lnTo>
                  <a:pt x="407987" y="3323971"/>
                </a:lnTo>
                <a:lnTo>
                  <a:pt x="402158" y="3297809"/>
                </a:lnTo>
                <a:lnTo>
                  <a:pt x="305981" y="2890266"/>
                </a:lnTo>
                <a:lnTo>
                  <a:pt x="224383" y="2479929"/>
                </a:lnTo>
                <a:lnTo>
                  <a:pt x="154444" y="2069719"/>
                </a:lnTo>
                <a:lnTo>
                  <a:pt x="101993" y="1656841"/>
                </a:lnTo>
                <a:lnTo>
                  <a:pt x="58280" y="1243964"/>
                </a:lnTo>
                <a:lnTo>
                  <a:pt x="26225" y="828421"/>
                </a:lnTo>
                <a:lnTo>
                  <a:pt x="5829" y="415544"/>
                </a:lnTo>
                <a:lnTo>
                  <a:pt x="0" y="20650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7798" y="5725033"/>
            <a:ext cx="131445" cy="2232025"/>
          </a:xfrm>
          <a:custGeom>
            <a:avLst/>
            <a:gdLst/>
            <a:ahLst/>
            <a:cxnLst/>
            <a:rect l="l" t="t" r="r" b="b"/>
            <a:pathLst>
              <a:path w="131444" h="2232025">
                <a:moveTo>
                  <a:pt x="51435" y="2220027"/>
                </a:moveTo>
                <a:lnTo>
                  <a:pt x="52451" y="2231643"/>
                </a:lnTo>
                <a:lnTo>
                  <a:pt x="52451" y="2223769"/>
                </a:lnTo>
                <a:lnTo>
                  <a:pt x="51435" y="2220027"/>
                </a:lnTo>
                <a:close/>
              </a:path>
              <a:path w="131444" h="2232025">
                <a:moveTo>
                  <a:pt x="131140" y="0"/>
                </a:moveTo>
                <a:lnTo>
                  <a:pt x="99085" y="172465"/>
                </a:lnTo>
                <a:lnTo>
                  <a:pt x="72859" y="344931"/>
                </a:lnTo>
                <a:lnTo>
                  <a:pt x="34975" y="697738"/>
                </a:lnTo>
                <a:lnTo>
                  <a:pt x="8737" y="1047876"/>
                </a:lnTo>
                <a:lnTo>
                  <a:pt x="0" y="1395475"/>
                </a:lnTo>
                <a:lnTo>
                  <a:pt x="2921" y="1748154"/>
                </a:lnTo>
                <a:lnTo>
                  <a:pt x="23317" y="2098421"/>
                </a:lnTo>
                <a:lnTo>
                  <a:pt x="26225" y="2127122"/>
                </a:lnTo>
                <a:lnTo>
                  <a:pt x="51435" y="2220027"/>
                </a:lnTo>
                <a:lnTo>
                  <a:pt x="40805" y="2098421"/>
                </a:lnTo>
                <a:lnTo>
                  <a:pt x="17487" y="1748154"/>
                </a:lnTo>
                <a:lnTo>
                  <a:pt x="8737" y="1395475"/>
                </a:lnTo>
                <a:lnTo>
                  <a:pt x="17487" y="1047876"/>
                </a:lnTo>
                <a:lnTo>
                  <a:pt x="40805" y="697738"/>
                </a:lnTo>
                <a:lnTo>
                  <a:pt x="75768" y="347599"/>
                </a:lnTo>
                <a:lnTo>
                  <a:pt x="101993" y="172465"/>
                </a:lnTo>
                <a:lnTo>
                  <a:pt x="13114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77798" y="5725033"/>
            <a:ext cx="131445" cy="2232025"/>
          </a:xfrm>
          <a:custGeom>
            <a:avLst/>
            <a:gdLst/>
            <a:ahLst/>
            <a:cxnLst/>
            <a:rect l="l" t="t" r="r" b="b"/>
            <a:pathLst>
              <a:path w="131444" h="2232025">
                <a:moveTo>
                  <a:pt x="131140" y="0"/>
                </a:moveTo>
                <a:lnTo>
                  <a:pt x="101993" y="172465"/>
                </a:lnTo>
                <a:lnTo>
                  <a:pt x="75768" y="347599"/>
                </a:lnTo>
                <a:lnTo>
                  <a:pt x="40805" y="697738"/>
                </a:lnTo>
                <a:lnTo>
                  <a:pt x="17487" y="1047876"/>
                </a:lnTo>
                <a:lnTo>
                  <a:pt x="8737" y="1395475"/>
                </a:lnTo>
                <a:lnTo>
                  <a:pt x="17487" y="1748154"/>
                </a:lnTo>
                <a:lnTo>
                  <a:pt x="40805" y="2098421"/>
                </a:lnTo>
                <a:lnTo>
                  <a:pt x="52451" y="2231643"/>
                </a:lnTo>
                <a:lnTo>
                  <a:pt x="52451" y="2223769"/>
                </a:lnTo>
                <a:lnTo>
                  <a:pt x="26225" y="2127122"/>
                </a:lnTo>
                <a:lnTo>
                  <a:pt x="23317" y="2098421"/>
                </a:lnTo>
                <a:lnTo>
                  <a:pt x="2921" y="1748154"/>
                </a:lnTo>
                <a:lnTo>
                  <a:pt x="0" y="1395475"/>
                </a:lnTo>
                <a:lnTo>
                  <a:pt x="8737" y="1047876"/>
                </a:lnTo>
                <a:lnTo>
                  <a:pt x="34975" y="697738"/>
                </a:lnTo>
                <a:lnTo>
                  <a:pt x="72859" y="344931"/>
                </a:lnTo>
                <a:lnTo>
                  <a:pt x="99085" y="172465"/>
                </a:lnTo>
                <a:lnTo>
                  <a:pt x="13114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18603" y="7980171"/>
            <a:ext cx="448945" cy="1644014"/>
          </a:xfrm>
          <a:custGeom>
            <a:avLst/>
            <a:gdLst/>
            <a:ahLst/>
            <a:cxnLst/>
            <a:rect l="l" t="t" r="r" b="b"/>
            <a:pathLst>
              <a:path w="448944" h="1644015">
                <a:moveTo>
                  <a:pt x="0" y="0"/>
                </a:moveTo>
                <a:lnTo>
                  <a:pt x="34963" y="271779"/>
                </a:lnTo>
                <a:lnTo>
                  <a:pt x="81584" y="540892"/>
                </a:lnTo>
                <a:lnTo>
                  <a:pt x="136956" y="770889"/>
                </a:lnTo>
                <a:lnTo>
                  <a:pt x="195249" y="1000874"/>
                </a:lnTo>
                <a:lnTo>
                  <a:pt x="271018" y="1222984"/>
                </a:lnTo>
                <a:lnTo>
                  <a:pt x="335127" y="1390230"/>
                </a:lnTo>
                <a:lnTo>
                  <a:pt x="408038" y="1554860"/>
                </a:lnTo>
                <a:lnTo>
                  <a:pt x="448805" y="1643710"/>
                </a:lnTo>
                <a:lnTo>
                  <a:pt x="442963" y="1614957"/>
                </a:lnTo>
                <a:lnTo>
                  <a:pt x="410832" y="1505203"/>
                </a:lnTo>
                <a:lnTo>
                  <a:pt x="349694" y="1361490"/>
                </a:lnTo>
                <a:lnTo>
                  <a:pt x="291414" y="1217764"/>
                </a:lnTo>
                <a:lnTo>
                  <a:pt x="218554" y="993025"/>
                </a:lnTo>
                <a:lnTo>
                  <a:pt x="154444" y="765682"/>
                </a:lnTo>
                <a:lnTo>
                  <a:pt x="99072" y="540892"/>
                </a:lnTo>
                <a:lnTo>
                  <a:pt x="61188" y="329310"/>
                </a:lnTo>
                <a:lnTo>
                  <a:pt x="29133" y="11506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18603" y="7980171"/>
            <a:ext cx="448945" cy="1644014"/>
          </a:xfrm>
          <a:custGeom>
            <a:avLst/>
            <a:gdLst/>
            <a:ahLst/>
            <a:cxnLst/>
            <a:rect l="l" t="t" r="r" b="b"/>
            <a:pathLst>
              <a:path w="448944" h="1644015">
                <a:moveTo>
                  <a:pt x="0" y="0"/>
                </a:moveTo>
                <a:lnTo>
                  <a:pt x="29133" y="115061"/>
                </a:lnTo>
                <a:lnTo>
                  <a:pt x="61188" y="329310"/>
                </a:lnTo>
                <a:lnTo>
                  <a:pt x="99072" y="540892"/>
                </a:lnTo>
                <a:lnTo>
                  <a:pt x="154444" y="765682"/>
                </a:lnTo>
                <a:lnTo>
                  <a:pt x="218554" y="993025"/>
                </a:lnTo>
                <a:lnTo>
                  <a:pt x="291414" y="1217764"/>
                </a:lnTo>
                <a:lnTo>
                  <a:pt x="349694" y="1361490"/>
                </a:lnTo>
                <a:lnTo>
                  <a:pt x="410832" y="1505203"/>
                </a:lnTo>
                <a:lnTo>
                  <a:pt x="442963" y="1614957"/>
                </a:lnTo>
                <a:lnTo>
                  <a:pt x="408038" y="1554860"/>
                </a:lnTo>
                <a:lnTo>
                  <a:pt x="335127" y="1390230"/>
                </a:lnTo>
                <a:lnTo>
                  <a:pt x="271018" y="1222984"/>
                </a:lnTo>
                <a:lnTo>
                  <a:pt x="195249" y="1000874"/>
                </a:lnTo>
                <a:lnTo>
                  <a:pt x="136956" y="770889"/>
                </a:lnTo>
                <a:lnTo>
                  <a:pt x="81584" y="540892"/>
                </a:lnTo>
                <a:lnTo>
                  <a:pt x="34963" y="2717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389761" y="9612541"/>
            <a:ext cx="98043" cy="182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904024" y="7852156"/>
            <a:ext cx="43815" cy="243204"/>
          </a:xfrm>
          <a:custGeom>
            <a:avLst/>
            <a:gdLst/>
            <a:ahLst/>
            <a:cxnLst/>
            <a:rect l="l" t="t" r="r" b="b"/>
            <a:pathLst>
              <a:path w="43815" h="243204">
                <a:moveTo>
                  <a:pt x="0" y="0"/>
                </a:moveTo>
                <a:lnTo>
                  <a:pt x="14579" y="128016"/>
                </a:lnTo>
                <a:lnTo>
                  <a:pt x="43713" y="243078"/>
                </a:lnTo>
                <a:lnTo>
                  <a:pt x="26225" y="104521"/>
                </a:lnTo>
                <a:lnTo>
                  <a:pt x="26225" y="96647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04024" y="7852156"/>
            <a:ext cx="43815" cy="243204"/>
          </a:xfrm>
          <a:custGeom>
            <a:avLst/>
            <a:gdLst/>
            <a:ahLst/>
            <a:cxnLst/>
            <a:rect l="l" t="t" r="r" b="b"/>
            <a:pathLst>
              <a:path w="43815" h="243204">
                <a:moveTo>
                  <a:pt x="0" y="0"/>
                </a:moveTo>
                <a:lnTo>
                  <a:pt x="26225" y="96647"/>
                </a:lnTo>
                <a:lnTo>
                  <a:pt x="26225" y="104521"/>
                </a:lnTo>
                <a:lnTo>
                  <a:pt x="43713" y="243078"/>
                </a:lnTo>
                <a:lnTo>
                  <a:pt x="14579" y="1280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285747" y="7089140"/>
            <a:ext cx="1148715" cy="2002155"/>
          </a:xfrm>
          <a:custGeom>
            <a:avLst/>
            <a:gdLst/>
            <a:ahLst/>
            <a:cxnLst/>
            <a:rect l="l" t="t" r="r" b="b"/>
            <a:pathLst>
              <a:path w="1148714" h="2002154">
                <a:moveTo>
                  <a:pt x="1148207" y="0"/>
                </a:moveTo>
                <a:lnTo>
                  <a:pt x="1031621" y="96646"/>
                </a:lnTo>
                <a:lnTo>
                  <a:pt x="926719" y="198627"/>
                </a:lnTo>
                <a:lnTo>
                  <a:pt x="821816" y="303148"/>
                </a:lnTo>
                <a:lnTo>
                  <a:pt x="722757" y="412876"/>
                </a:lnTo>
                <a:lnTo>
                  <a:pt x="594487" y="561847"/>
                </a:lnTo>
                <a:lnTo>
                  <a:pt x="477901" y="718565"/>
                </a:lnTo>
                <a:lnTo>
                  <a:pt x="370078" y="877950"/>
                </a:lnTo>
                <a:lnTo>
                  <a:pt x="273939" y="1045209"/>
                </a:lnTo>
                <a:lnTo>
                  <a:pt x="189484" y="1217675"/>
                </a:lnTo>
                <a:lnTo>
                  <a:pt x="116586" y="1392808"/>
                </a:lnTo>
                <a:lnTo>
                  <a:pt x="61214" y="1575688"/>
                </a:lnTo>
                <a:lnTo>
                  <a:pt x="20446" y="1758632"/>
                </a:lnTo>
                <a:lnTo>
                  <a:pt x="2921" y="1944166"/>
                </a:lnTo>
                <a:lnTo>
                  <a:pt x="0" y="1957235"/>
                </a:lnTo>
                <a:lnTo>
                  <a:pt x="17526" y="2001659"/>
                </a:lnTo>
                <a:lnTo>
                  <a:pt x="20446" y="1949386"/>
                </a:lnTo>
                <a:lnTo>
                  <a:pt x="40893" y="1758632"/>
                </a:lnTo>
                <a:lnTo>
                  <a:pt x="75818" y="1578355"/>
                </a:lnTo>
                <a:lnTo>
                  <a:pt x="131190" y="1398015"/>
                </a:lnTo>
                <a:lnTo>
                  <a:pt x="201168" y="1220342"/>
                </a:lnTo>
                <a:lnTo>
                  <a:pt x="285623" y="1050416"/>
                </a:lnTo>
                <a:lnTo>
                  <a:pt x="381762" y="885824"/>
                </a:lnTo>
                <a:lnTo>
                  <a:pt x="489584" y="721232"/>
                </a:lnTo>
                <a:lnTo>
                  <a:pt x="603250" y="569594"/>
                </a:lnTo>
                <a:lnTo>
                  <a:pt x="725678" y="418083"/>
                </a:lnTo>
                <a:lnTo>
                  <a:pt x="827659" y="305688"/>
                </a:lnTo>
                <a:lnTo>
                  <a:pt x="929640" y="201167"/>
                </a:lnTo>
                <a:lnTo>
                  <a:pt x="1037463" y="99313"/>
                </a:lnTo>
                <a:lnTo>
                  <a:pt x="114820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285747" y="7089140"/>
            <a:ext cx="1148715" cy="2002155"/>
          </a:xfrm>
          <a:custGeom>
            <a:avLst/>
            <a:gdLst/>
            <a:ahLst/>
            <a:cxnLst/>
            <a:rect l="l" t="t" r="r" b="b"/>
            <a:pathLst>
              <a:path w="1148714" h="2002154">
                <a:moveTo>
                  <a:pt x="1148207" y="0"/>
                </a:moveTo>
                <a:lnTo>
                  <a:pt x="1037463" y="99313"/>
                </a:lnTo>
                <a:lnTo>
                  <a:pt x="929640" y="201167"/>
                </a:lnTo>
                <a:lnTo>
                  <a:pt x="827659" y="305688"/>
                </a:lnTo>
                <a:lnTo>
                  <a:pt x="725678" y="418083"/>
                </a:lnTo>
                <a:lnTo>
                  <a:pt x="603250" y="569594"/>
                </a:lnTo>
                <a:lnTo>
                  <a:pt x="489584" y="721232"/>
                </a:lnTo>
                <a:lnTo>
                  <a:pt x="381762" y="885824"/>
                </a:lnTo>
                <a:lnTo>
                  <a:pt x="285623" y="1050416"/>
                </a:lnTo>
                <a:lnTo>
                  <a:pt x="201168" y="1220342"/>
                </a:lnTo>
                <a:lnTo>
                  <a:pt x="131190" y="1398015"/>
                </a:lnTo>
                <a:lnTo>
                  <a:pt x="75818" y="1578355"/>
                </a:lnTo>
                <a:lnTo>
                  <a:pt x="40893" y="1758632"/>
                </a:lnTo>
                <a:lnTo>
                  <a:pt x="20446" y="1949386"/>
                </a:lnTo>
                <a:lnTo>
                  <a:pt x="17526" y="2001659"/>
                </a:lnTo>
                <a:lnTo>
                  <a:pt x="0" y="1957235"/>
                </a:lnTo>
                <a:lnTo>
                  <a:pt x="2921" y="1944166"/>
                </a:lnTo>
                <a:lnTo>
                  <a:pt x="20446" y="1758632"/>
                </a:lnTo>
                <a:lnTo>
                  <a:pt x="61214" y="1575688"/>
                </a:lnTo>
                <a:lnTo>
                  <a:pt x="116586" y="1392808"/>
                </a:lnTo>
                <a:lnTo>
                  <a:pt x="189484" y="1217675"/>
                </a:lnTo>
                <a:lnTo>
                  <a:pt x="273939" y="1045209"/>
                </a:lnTo>
                <a:lnTo>
                  <a:pt x="370078" y="877950"/>
                </a:lnTo>
                <a:lnTo>
                  <a:pt x="477901" y="718565"/>
                </a:lnTo>
                <a:lnTo>
                  <a:pt x="594487" y="561847"/>
                </a:lnTo>
                <a:lnTo>
                  <a:pt x="722757" y="412876"/>
                </a:lnTo>
                <a:lnTo>
                  <a:pt x="821816" y="303148"/>
                </a:lnTo>
                <a:lnTo>
                  <a:pt x="926719" y="198627"/>
                </a:lnTo>
                <a:lnTo>
                  <a:pt x="1031621" y="96646"/>
                </a:lnTo>
                <a:lnTo>
                  <a:pt x="1148207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285747" y="9106471"/>
            <a:ext cx="105410" cy="507365"/>
          </a:xfrm>
          <a:custGeom>
            <a:avLst/>
            <a:gdLst/>
            <a:ahLst/>
            <a:cxnLst/>
            <a:rect l="l" t="t" r="r" b="b"/>
            <a:pathLst>
              <a:path w="105409" h="507365">
                <a:moveTo>
                  <a:pt x="0" y="0"/>
                </a:moveTo>
                <a:lnTo>
                  <a:pt x="2921" y="107137"/>
                </a:lnTo>
                <a:lnTo>
                  <a:pt x="14605" y="211670"/>
                </a:lnTo>
                <a:lnTo>
                  <a:pt x="43688" y="378904"/>
                </a:lnTo>
                <a:lnTo>
                  <a:pt x="61214" y="420725"/>
                </a:lnTo>
                <a:lnTo>
                  <a:pt x="104902" y="506958"/>
                </a:lnTo>
                <a:lnTo>
                  <a:pt x="96139" y="483438"/>
                </a:lnTo>
                <a:lnTo>
                  <a:pt x="58293" y="344944"/>
                </a:lnTo>
                <a:lnTo>
                  <a:pt x="32131" y="209054"/>
                </a:lnTo>
                <a:lnTo>
                  <a:pt x="20446" y="49657"/>
                </a:lnTo>
                <a:lnTo>
                  <a:pt x="17526" y="41808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285747" y="9106471"/>
            <a:ext cx="105410" cy="507365"/>
          </a:xfrm>
          <a:custGeom>
            <a:avLst/>
            <a:gdLst/>
            <a:ahLst/>
            <a:cxnLst/>
            <a:rect l="l" t="t" r="r" b="b"/>
            <a:pathLst>
              <a:path w="105409" h="507365">
                <a:moveTo>
                  <a:pt x="0" y="0"/>
                </a:moveTo>
                <a:lnTo>
                  <a:pt x="17526" y="41808"/>
                </a:lnTo>
                <a:lnTo>
                  <a:pt x="20446" y="49657"/>
                </a:lnTo>
                <a:lnTo>
                  <a:pt x="32131" y="209054"/>
                </a:lnTo>
                <a:lnTo>
                  <a:pt x="58293" y="344944"/>
                </a:lnTo>
                <a:lnTo>
                  <a:pt x="96139" y="483438"/>
                </a:lnTo>
                <a:lnTo>
                  <a:pt x="104902" y="506958"/>
                </a:lnTo>
                <a:lnTo>
                  <a:pt x="61214" y="420725"/>
                </a:lnTo>
                <a:lnTo>
                  <a:pt x="43688" y="378904"/>
                </a:lnTo>
                <a:lnTo>
                  <a:pt x="14605" y="211670"/>
                </a:lnTo>
                <a:lnTo>
                  <a:pt x="2921" y="10713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366519" y="9622993"/>
            <a:ext cx="92074" cy="171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285747" y="9046374"/>
            <a:ext cx="20955" cy="109855"/>
          </a:xfrm>
          <a:custGeom>
            <a:avLst/>
            <a:gdLst/>
            <a:ahLst/>
            <a:cxnLst/>
            <a:rect l="l" t="t" r="r" b="b"/>
            <a:pathLst>
              <a:path w="20955" h="109854">
                <a:moveTo>
                  <a:pt x="0" y="0"/>
                </a:moveTo>
                <a:lnTo>
                  <a:pt x="0" y="60096"/>
                </a:lnTo>
                <a:lnTo>
                  <a:pt x="17526" y="101904"/>
                </a:lnTo>
                <a:lnTo>
                  <a:pt x="20446" y="109753"/>
                </a:lnTo>
                <a:lnTo>
                  <a:pt x="17526" y="44424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285747" y="9046374"/>
            <a:ext cx="20955" cy="109855"/>
          </a:xfrm>
          <a:custGeom>
            <a:avLst/>
            <a:gdLst/>
            <a:ahLst/>
            <a:cxnLst/>
            <a:rect l="l" t="t" r="r" b="b"/>
            <a:pathLst>
              <a:path w="20955" h="109854">
                <a:moveTo>
                  <a:pt x="0" y="0"/>
                </a:moveTo>
                <a:lnTo>
                  <a:pt x="17526" y="44424"/>
                </a:lnTo>
                <a:lnTo>
                  <a:pt x="20446" y="109753"/>
                </a:lnTo>
                <a:lnTo>
                  <a:pt x="17526" y="101904"/>
                </a:lnTo>
                <a:lnTo>
                  <a:pt x="0" y="6009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329436" y="9485376"/>
            <a:ext cx="131445" cy="308610"/>
          </a:xfrm>
          <a:custGeom>
            <a:avLst/>
            <a:gdLst/>
            <a:ahLst/>
            <a:cxnLst/>
            <a:rect l="l" t="t" r="r" b="b"/>
            <a:pathLst>
              <a:path w="131444" h="308609">
                <a:moveTo>
                  <a:pt x="0" y="0"/>
                </a:moveTo>
                <a:lnTo>
                  <a:pt x="32130" y="109753"/>
                </a:lnTo>
                <a:lnTo>
                  <a:pt x="37972" y="138506"/>
                </a:lnTo>
                <a:lnTo>
                  <a:pt x="128269" y="308356"/>
                </a:lnTo>
                <a:lnTo>
                  <a:pt x="131190" y="308356"/>
                </a:lnTo>
                <a:lnTo>
                  <a:pt x="96265" y="219506"/>
                </a:lnTo>
                <a:lnTo>
                  <a:pt x="61213" y="128054"/>
                </a:lnTo>
                <a:lnTo>
                  <a:pt x="17525" y="4182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329436" y="9485376"/>
            <a:ext cx="131445" cy="308610"/>
          </a:xfrm>
          <a:custGeom>
            <a:avLst/>
            <a:gdLst/>
            <a:ahLst/>
            <a:cxnLst/>
            <a:rect l="l" t="t" r="r" b="b"/>
            <a:pathLst>
              <a:path w="131444" h="308609">
                <a:moveTo>
                  <a:pt x="0" y="0"/>
                </a:moveTo>
                <a:lnTo>
                  <a:pt x="17525" y="41821"/>
                </a:lnTo>
                <a:lnTo>
                  <a:pt x="61213" y="128054"/>
                </a:lnTo>
                <a:lnTo>
                  <a:pt x="96265" y="219506"/>
                </a:lnTo>
                <a:lnTo>
                  <a:pt x="131190" y="308356"/>
                </a:lnTo>
                <a:lnTo>
                  <a:pt x="128269" y="308356"/>
                </a:lnTo>
                <a:lnTo>
                  <a:pt x="37972" y="138506"/>
                </a:lnTo>
                <a:lnTo>
                  <a:pt x="32130" y="10975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04151" y="6995668"/>
            <a:ext cx="544195" cy="1756410"/>
          </a:xfrm>
          <a:custGeom>
            <a:avLst/>
            <a:gdLst/>
            <a:ahLst/>
            <a:cxnLst/>
            <a:rect l="l" t="t" r="r" b="b"/>
            <a:pathLst>
              <a:path w="544194" h="1756409">
                <a:moveTo>
                  <a:pt x="0" y="0"/>
                </a:moveTo>
                <a:lnTo>
                  <a:pt x="30467" y="210692"/>
                </a:lnTo>
                <a:lnTo>
                  <a:pt x="178434" y="714120"/>
                </a:lnTo>
                <a:lnTo>
                  <a:pt x="343801" y="1213738"/>
                </a:lnTo>
                <a:lnTo>
                  <a:pt x="543991" y="1756155"/>
                </a:lnTo>
                <a:lnTo>
                  <a:pt x="543991" y="1658492"/>
                </a:lnTo>
                <a:lnTo>
                  <a:pt x="374269" y="1205864"/>
                </a:lnTo>
                <a:lnTo>
                  <a:pt x="178434" y="604900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04151" y="6995668"/>
            <a:ext cx="544195" cy="1756410"/>
          </a:xfrm>
          <a:custGeom>
            <a:avLst/>
            <a:gdLst/>
            <a:ahLst/>
            <a:cxnLst/>
            <a:rect l="l" t="t" r="r" b="b"/>
            <a:pathLst>
              <a:path w="544194" h="1756409">
                <a:moveTo>
                  <a:pt x="0" y="0"/>
                </a:moveTo>
                <a:lnTo>
                  <a:pt x="178434" y="604900"/>
                </a:lnTo>
                <a:lnTo>
                  <a:pt x="374269" y="1205864"/>
                </a:lnTo>
                <a:lnTo>
                  <a:pt x="543991" y="1658492"/>
                </a:lnTo>
                <a:lnTo>
                  <a:pt x="543991" y="1756155"/>
                </a:lnTo>
                <a:lnTo>
                  <a:pt x="343801" y="1213738"/>
                </a:lnTo>
                <a:lnTo>
                  <a:pt x="178434" y="714120"/>
                </a:lnTo>
                <a:lnTo>
                  <a:pt x="30467" y="21069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078611" y="8720581"/>
            <a:ext cx="513715" cy="1073150"/>
          </a:xfrm>
          <a:custGeom>
            <a:avLst/>
            <a:gdLst/>
            <a:ahLst/>
            <a:cxnLst/>
            <a:rect l="l" t="t" r="r" b="b"/>
            <a:pathLst>
              <a:path w="513715" h="1073150">
                <a:moveTo>
                  <a:pt x="0" y="0"/>
                </a:moveTo>
                <a:lnTo>
                  <a:pt x="0" y="101447"/>
                </a:lnTo>
                <a:lnTo>
                  <a:pt x="130555" y="390220"/>
                </a:lnTo>
                <a:lnTo>
                  <a:pt x="265429" y="679005"/>
                </a:lnTo>
                <a:lnTo>
                  <a:pt x="474344" y="1073150"/>
                </a:lnTo>
                <a:lnTo>
                  <a:pt x="513588" y="1073150"/>
                </a:lnTo>
                <a:lnTo>
                  <a:pt x="300227" y="663397"/>
                </a:lnTo>
                <a:lnTo>
                  <a:pt x="161023" y="374611"/>
                </a:lnTo>
                <a:lnTo>
                  <a:pt x="34810" y="78028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1078611" y="8720581"/>
            <a:ext cx="513715" cy="1073150"/>
          </a:xfrm>
          <a:custGeom>
            <a:avLst/>
            <a:gdLst/>
            <a:ahLst/>
            <a:cxnLst/>
            <a:rect l="l" t="t" r="r" b="b"/>
            <a:pathLst>
              <a:path w="513715" h="1073150">
                <a:moveTo>
                  <a:pt x="0" y="0"/>
                </a:moveTo>
                <a:lnTo>
                  <a:pt x="34810" y="78028"/>
                </a:lnTo>
                <a:lnTo>
                  <a:pt x="161023" y="374611"/>
                </a:lnTo>
                <a:lnTo>
                  <a:pt x="300227" y="663397"/>
                </a:lnTo>
                <a:lnTo>
                  <a:pt x="513588" y="1073150"/>
                </a:lnTo>
                <a:lnTo>
                  <a:pt x="474344" y="1073150"/>
                </a:lnTo>
                <a:lnTo>
                  <a:pt x="265429" y="679005"/>
                </a:lnTo>
                <a:lnTo>
                  <a:pt x="130555" y="390220"/>
                </a:lnTo>
                <a:lnTo>
                  <a:pt x="0" y="10144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99707" y="6554723"/>
            <a:ext cx="87630" cy="472440"/>
          </a:xfrm>
          <a:custGeom>
            <a:avLst/>
            <a:gdLst/>
            <a:ahLst/>
            <a:cxnLst/>
            <a:rect l="l" t="t" r="r" b="b"/>
            <a:pathLst>
              <a:path w="87629" h="472440">
                <a:moveTo>
                  <a:pt x="0" y="0"/>
                </a:moveTo>
                <a:lnTo>
                  <a:pt x="0" y="121030"/>
                </a:lnTo>
                <a:lnTo>
                  <a:pt x="87045" y="472186"/>
                </a:lnTo>
                <a:lnTo>
                  <a:pt x="69634" y="280924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99707" y="6554723"/>
            <a:ext cx="87630" cy="472440"/>
          </a:xfrm>
          <a:custGeom>
            <a:avLst/>
            <a:gdLst/>
            <a:ahLst/>
            <a:cxnLst/>
            <a:rect l="l" t="t" r="r" b="b"/>
            <a:pathLst>
              <a:path w="87629" h="472440">
                <a:moveTo>
                  <a:pt x="0" y="0"/>
                </a:moveTo>
                <a:lnTo>
                  <a:pt x="69634" y="280924"/>
                </a:lnTo>
                <a:lnTo>
                  <a:pt x="87045" y="472186"/>
                </a:lnTo>
                <a:lnTo>
                  <a:pt x="78333" y="437006"/>
                </a:lnTo>
                <a:lnTo>
                  <a:pt x="0" y="1210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486752" y="7026909"/>
            <a:ext cx="687705" cy="2509520"/>
          </a:xfrm>
          <a:custGeom>
            <a:avLst/>
            <a:gdLst/>
            <a:ahLst/>
            <a:cxnLst/>
            <a:rect l="l" t="t" r="r" b="b"/>
            <a:pathLst>
              <a:path w="687705" h="2509520">
                <a:moveTo>
                  <a:pt x="0" y="0"/>
                </a:moveTo>
                <a:lnTo>
                  <a:pt x="56565" y="417576"/>
                </a:lnTo>
                <a:lnTo>
                  <a:pt x="126199" y="827278"/>
                </a:lnTo>
                <a:lnTo>
                  <a:pt x="204533" y="1178560"/>
                </a:lnTo>
                <a:lnTo>
                  <a:pt x="300278" y="1525905"/>
                </a:lnTo>
                <a:lnTo>
                  <a:pt x="413423" y="1865363"/>
                </a:lnTo>
                <a:lnTo>
                  <a:pt x="513524" y="2122919"/>
                </a:lnTo>
                <a:lnTo>
                  <a:pt x="617969" y="2372677"/>
                </a:lnTo>
                <a:lnTo>
                  <a:pt x="687603" y="2509266"/>
                </a:lnTo>
                <a:lnTo>
                  <a:pt x="674547" y="2466340"/>
                </a:lnTo>
                <a:lnTo>
                  <a:pt x="626668" y="2294623"/>
                </a:lnTo>
                <a:lnTo>
                  <a:pt x="535279" y="2079993"/>
                </a:lnTo>
                <a:lnTo>
                  <a:pt x="448246" y="1857552"/>
                </a:lnTo>
                <a:lnTo>
                  <a:pt x="330746" y="1518031"/>
                </a:lnTo>
                <a:lnTo>
                  <a:pt x="239356" y="1174623"/>
                </a:lnTo>
                <a:lnTo>
                  <a:pt x="156667" y="823468"/>
                </a:lnTo>
                <a:lnTo>
                  <a:pt x="95732" y="503428"/>
                </a:lnTo>
                <a:lnTo>
                  <a:pt x="47866" y="1794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486752" y="7026909"/>
            <a:ext cx="687705" cy="2509520"/>
          </a:xfrm>
          <a:custGeom>
            <a:avLst/>
            <a:gdLst/>
            <a:ahLst/>
            <a:cxnLst/>
            <a:rect l="l" t="t" r="r" b="b"/>
            <a:pathLst>
              <a:path w="687705" h="2509520">
                <a:moveTo>
                  <a:pt x="0" y="0"/>
                </a:moveTo>
                <a:lnTo>
                  <a:pt x="47866" y="179451"/>
                </a:lnTo>
                <a:lnTo>
                  <a:pt x="95732" y="503428"/>
                </a:lnTo>
                <a:lnTo>
                  <a:pt x="156667" y="823468"/>
                </a:lnTo>
                <a:lnTo>
                  <a:pt x="239356" y="1174623"/>
                </a:lnTo>
                <a:lnTo>
                  <a:pt x="330746" y="1518031"/>
                </a:lnTo>
                <a:lnTo>
                  <a:pt x="448246" y="1857552"/>
                </a:lnTo>
                <a:lnTo>
                  <a:pt x="535279" y="2079993"/>
                </a:lnTo>
                <a:lnTo>
                  <a:pt x="626668" y="2294623"/>
                </a:lnTo>
                <a:lnTo>
                  <a:pt x="674547" y="2466340"/>
                </a:lnTo>
                <a:lnTo>
                  <a:pt x="687603" y="2509266"/>
                </a:lnTo>
                <a:lnTo>
                  <a:pt x="617969" y="2372677"/>
                </a:lnTo>
                <a:lnTo>
                  <a:pt x="513524" y="2122919"/>
                </a:lnTo>
                <a:lnTo>
                  <a:pt x="413423" y="1865363"/>
                </a:lnTo>
                <a:lnTo>
                  <a:pt x="300278" y="1525905"/>
                </a:lnTo>
                <a:lnTo>
                  <a:pt x="204533" y="1178560"/>
                </a:lnTo>
                <a:lnTo>
                  <a:pt x="126199" y="827278"/>
                </a:lnTo>
                <a:lnTo>
                  <a:pt x="56565" y="4175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209166" y="9516656"/>
            <a:ext cx="144145" cy="277495"/>
          </a:xfrm>
          <a:custGeom>
            <a:avLst/>
            <a:gdLst/>
            <a:ahLst/>
            <a:cxnLst/>
            <a:rect l="l" t="t" r="r" b="b"/>
            <a:pathLst>
              <a:path w="144144" h="277495">
                <a:moveTo>
                  <a:pt x="0" y="0"/>
                </a:moveTo>
                <a:lnTo>
                  <a:pt x="47879" y="140487"/>
                </a:lnTo>
                <a:lnTo>
                  <a:pt x="104394" y="277075"/>
                </a:lnTo>
                <a:lnTo>
                  <a:pt x="143637" y="277075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1209166" y="9516656"/>
            <a:ext cx="144145" cy="277495"/>
          </a:xfrm>
          <a:custGeom>
            <a:avLst/>
            <a:gdLst/>
            <a:ahLst/>
            <a:cxnLst/>
            <a:rect l="l" t="t" r="r" b="b"/>
            <a:pathLst>
              <a:path w="144144" h="277495">
                <a:moveTo>
                  <a:pt x="0" y="0"/>
                </a:moveTo>
                <a:lnTo>
                  <a:pt x="143637" y="277075"/>
                </a:lnTo>
                <a:lnTo>
                  <a:pt x="104394" y="277075"/>
                </a:lnTo>
                <a:lnTo>
                  <a:pt x="47879" y="1404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469341" y="6835647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4" h="370840">
                <a:moveTo>
                  <a:pt x="0" y="0"/>
                </a:moveTo>
                <a:lnTo>
                  <a:pt x="17411" y="191262"/>
                </a:lnTo>
                <a:lnTo>
                  <a:pt x="65277" y="370839"/>
                </a:lnTo>
                <a:lnTo>
                  <a:pt x="34810" y="160019"/>
                </a:lnTo>
                <a:lnTo>
                  <a:pt x="34810" y="144399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469341" y="6835647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4" h="370840">
                <a:moveTo>
                  <a:pt x="0" y="0"/>
                </a:moveTo>
                <a:lnTo>
                  <a:pt x="34810" y="144399"/>
                </a:lnTo>
                <a:lnTo>
                  <a:pt x="34810" y="160019"/>
                </a:lnTo>
                <a:lnTo>
                  <a:pt x="65277" y="370839"/>
                </a:lnTo>
                <a:lnTo>
                  <a:pt x="17411" y="1912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1048143" y="5668898"/>
            <a:ext cx="1750060" cy="3051810"/>
          </a:xfrm>
          <a:custGeom>
            <a:avLst/>
            <a:gdLst/>
            <a:ahLst/>
            <a:cxnLst/>
            <a:rect l="l" t="t" r="r" b="b"/>
            <a:pathLst>
              <a:path w="1750060" h="3051809">
                <a:moveTo>
                  <a:pt x="1749539" y="0"/>
                </a:moveTo>
                <a:lnTo>
                  <a:pt x="1575422" y="148209"/>
                </a:lnTo>
                <a:lnTo>
                  <a:pt x="1410068" y="304418"/>
                </a:lnTo>
                <a:lnTo>
                  <a:pt x="1249032" y="468249"/>
                </a:lnTo>
                <a:lnTo>
                  <a:pt x="1101077" y="636015"/>
                </a:lnTo>
                <a:lnTo>
                  <a:pt x="909561" y="858520"/>
                </a:lnTo>
                <a:lnTo>
                  <a:pt x="726808" y="1096517"/>
                </a:lnTo>
                <a:lnTo>
                  <a:pt x="565772" y="1338452"/>
                </a:lnTo>
                <a:lnTo>
                  <a:pt x="413499" y="1596008"/>
                </a:lnTo>
                <a:lnTo>
                  <a:pt x="287261" y="1853564"/>
                </a:lnTo>
                <a:lnTo>
                  <a:pt x="174078" y="2126742"/>
                </a:lnTo>
                <a:lnTo>
                  <a:pt x="91389" y="2403856"/>
                </a:lnTo>
                <a:lnTo>
                  <a:pt x="30467" y="2684780"/>
                </a:lnTo>
                <a:lnTo>
                  <a:pt x="4356" y="2969767"/>
                </a:lnTo>
                <a:lnTo>
                  <a:pt x="0" y="2985262"/>
                </a:lnTo>
                <a:lnTo>
                  <a:pt x="30467" y="3051683"/>
                </a:lnTo>
                <a:lnTo>
                  <a:pt x="30467" y="2969767"/>
                </a:lnTo>
                <a:lnTo>
                  <a:pt x="56578" y="2688717"/>
                </a:lnTo>
                <a:lnTo>
                  <a:pt x="117500" y="2407793"/>
                </a:lnTo>
                <a:lnTo>
                  <a:pt x="195833" y="2130679"/>
                </a:lnTo>
                <a:lnTo>
                  <a:pt x="308978" y="1865376"/>
                </a:lnTo>
                <a:lnTo>
                  <a:pt x="435216" y="1603883"/>
                </a:lnTo>
                <a:lnTo>
                  <a:pt x="578853" y="1350264"/>
                </a:lnTo>
                <a:lnTo>
                  <a:pt x="744207" y="1108202"/>
                </a:lnTo>
                <a:lnTo>
                  <a:pt x="918324" y="866266"/>
                </a:lnTo>
                <a:lnTo>
                  <a:pt x="1109713" y="639952"/>
                </a:lnTo>
                <a:lnTo>
                  <a:pt x="1262113" y="472186"/>
                </a:lnTo>
                <a:lnTo>
                  <a:pt x="1414386" y="308228"/>
                </a:lnTo>
                <a:lnTo>
                  <a:pt x="1579740" y="152146"/>
                </a:lnTo>
                <a:lnTo>
                  <a:pt x="1749539" y="3810"/>
                </a:lnTo>
                <a:lnTo>
                  <a:pt x="1749539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1048143" y="5668898"/>
            <a:ext cx="1750060" cy="3051810"/>
          </a:xfrm>
          <a:custGeom>
            <a:avLst/>
            <a:gdLst/>
            <a:ahLst/>
            <a:cxnLst/>
            <a:rect l="l" t="t" r="r" b="b"/>
            <a:pathLst>
              <a:path w="1750060" h="3051809">
                <a:moveTo>
                  <a:pt x="1749539" y="0"/>
                </a:moveTo>
                <a:lnTo>
                  <a:pt x="1749539" y="3810"/>
                </a:lnTo>
                <a:lnTo>
                  <a:pt x="1579740" y="152146"/>
                </a:lnTo>
                <a:lnTo>
                  <a:pt x="1414386" y="308228"/>
                </a:lnTo>
                <a:lnTo>
                  <a:pt x="1262113" y="472186"/>
                </a:lnTo>
                <a:lnTo>
                  <a:pt x="1109713" y="639952"/>
                </a:lnTo>
                <a:lnTo>
                  <a:pt x="918324" y="866266"/>
                </a:lnTo>
                <a:lnTo>
                  <a:pt x="744207" y="1108202"/>
                </a:lnTo>
                <a:lnTo>
                  <a:pt x="578853" y="1350264"/>
                </a:lnTo>
                <a:lnTo>
                  <a:pt x="435216" y="1603883"/>
                </a:lnTo>
                <a:lnTo>
                  <a:pt x="308978" y="1865376"/>
                </a:lnTo>
                <a:lnTo>
                  <a:pt x="195833" y="2130679"/>
                </a:lnTo>
                <a:lnTo>
                  <a:pt x="117500" y="2407793"/>
                </a:lnTo>
                <a:lnTo>
                  <a:pt x="56578" y="2688717"/>
                </a:lnTo>
                <a:lnTo>
                  <a:pt x="30467" y="2969767"/>
                </a:lnTo>
                <a:lnTo>
                  <a:pt x="30467" y="3051683"/>
                </a:lnTo>
                <a:lnTo>
                  <a:pt x="0" y="2985262"/>
                </a:lnTo>
                <a:lnTo>
                  <a:pt x="4356" y="2969767"/>
                </a:lnTo>
                <a:lnTo>
                  <a:pt x="30467" y="2684780"/>
                </a:lnTo>
                <a:lnTo>
                  <a:pt x="91389" y="2403856"/>
                </a:lnTo>
                <a:lnTo>
                  <a:pt x="174078" y="2126742"/>
                </a:lnTo>
                <a:lnTo>
                  <a:pt x="287261" y="1853564"/>
                </a:lnTo>
                <a:lnTo>
                  <a:pt x="413499" y="1596008"/>
                </a:lnTo>
                <a:lnTo>
                  <a:pt x="565772" y="1338452"/>
                </a:lnTo>
                <a:lnTo>
                  <a:pt x="726808" y="1096517"/>
                </a:lnTo>
                <a:lnTo>
                  <a:pt x="909561" y="858520"/>
                </a:lnTo>
                <a:lnTo>
                  <a:pt x="1101077" y="636015"/>
                </a:lnTo>
                <a:lnTo>
                  <a:pt x="1249032" y="468249"/>
                </a:lnTo>
                <a:lnTo>
                  <a:pt x="1410068" y="304418"/>
                </a:lnTo>
                <a:lnTo>
                  <a:pt x="1575422" y="148209"/>
                </a:lnTo>
                <a:lnTo>
                  <a:pt x="1749539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1048143" y="8751823"/>
            <a:ext cx="161290" cy="765175"/>
          </a:xfrm>
          <a:custGeom>
            <a:avLst/>
            <a:gdLst/>
            <a:ahLst/>
            <a:cxnLst/>
            <a:rect l="l" t="t" r="r" b="b"/>
            <a:pathLst>
              <a:path w="161290" h="765175">
                <a:moveTo>
                  <a:pt x="141528" y="725208"/>
                </a:moveTo>
                <a:lnTo>
                  <a:pt x="143611" y="733615"/>
                </a:lnTo>
                <a:lnTo>
                  <a:pt x="161023" y="764832"/>
                </a:lnTo>
                <a:lnTo>
                  <a:pt x="141528" y="725208"/>
                </a:lnTo>
                <a:close/>
              </a:path>
              <a:path w="161290" h="765175">
                <a:moveTo>
                  <a:pt x="0" y="0"/>
                </a:moveTo>
                <a:lnTo>
                  <a:pt x="4356" y="156057"/>
                </a:lnTo>
                <a:lnTo>
                  <a:pt x="21767" y="316052"/>
                </a:lnTo>
                <a:lnTo>
                  <a:pt x="65278" y="569709"/>
                </a:lnTo>
                <a:lnTo>
                  <a:pt x="95745" y="632155"/>
                </a:lnTo>
                <a:lnTo>
                  <a:pt x="141528" y="725208"/>
                </a:lnTo>
                <a:lnTo>
                  <a:pt x="91389" y="522884"/>
                </a:lnTo>
                <a:lnTo>
                  <a:pt x="52222" y="312153"/>
                </a:lnTo>
                <a:lnTo>
                  <a:pt x="30467" y="70205"/>
                </a:lnTo>
                <a:lnTo>
                  <a:pt x="26111" y="58496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1048143" y="8751823"/>
            <a:ext cx="161290" cy="765175"/>
          </a:xfrm>
          <a:custGeom>
            <a:avLst/>
            <a:gdLst/>
            <a:ahLst/>
            <a:cxnLst/>
            <a:rect l="l" t="t" r="r" b="b"/>
            <a:pathLst>
              <a:path w="161290" h="765175">
                <a:moveTo>
                  <a:pt x="0" y="0"/>
                </a:moveTo>
                <a:lnTo>
                  <a:pt x="26111" y="58496"/>
                </a:lnTo>
                <a:lnTo>
                  <a:pt x="30467" y="70205"/>
                </a:lnTo>
                <a:lnTo>
                  <a:pt x="52222" y="312153"/>
                </a:lnTo>
                <a:lnTo>
                  <a:pt x="91389" y="522884"/>
                </a:lnTo>
                <a:lnTo>
                  <a:pt x="143611" y="733615"/>
                </a:lnTo>
                <a:lnTo>
                  <a:pt x="161023" y="764832"/>
                </a:lnTo>
                <a:lnTo>
                  <a:pt x="95745" y="632155"/>
                </a:lnTo>
                <a:lnTo>
                  <a:pt x="65278" y="569709"/>
                </a:lnTo>
                <a:lnTo>
                  <a:pt x="21767" y="316052"/>
                </a:lnTo>
                <a:lnTo>
                  <a:pt x="4356" y="15605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1174356" y="9536176"/>
            <a:ext cx="135255" cy="257810"/>
          </a:xfrm>
          <a:custGeom>
            <a:avLst/>
            <a:gdLst/>
            <a:ahLst/>
            <a:cxnLst/>
            <a:rect l="l" t="t" r="r" b="b"/>
            <a:pathLst>
              <a:path w="135255" h="257809">
                <a:moveTo>
                  <a:pt x="0" y="0"/>
                </a:moveTo>
                <a:lnTo>
                  <a:pt x="104406" y="257556"/>
                </a:lnTo>
                <a:lnTo>
                  <a:pt x="134886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1174356" y="9536176"/>
            <a:ext cx="135255" cy="257810"/>
          </a:xfrm>
          <a:custGeom>
            <a:avLst/>
            <a:gdLst/>
            <a:ahLst/>
            <a:cxnLst/>
            <a:rect l="l" t="t" r="r" b="b"/>
            <a:pathLst>
              <a:path w="135255" h="257809">
                <a:moveTo>
                  <a:pt x="0" y="0"/>
                </a:moveTo>
                <a:lnTo>
                  <a:pt x="134886" y="257556"/>
                </a:lnTo>
                <a:lnTo>
                  <a:pt x="104406" y="25755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1048143" y="8654288"/>
            <a:ext cx="30480" cy="168275"/>
          </a:xfrm>
          <a:custGeom>
            <a:avLst/>
            <a:gdLst/>
            <a:ahLst/>
            <a:cxnLst/>
            <a:rect l="l" t="t" r="r" b="b"/>
            <a:pathLst>
              <a:path w="30480" h="168275">
                <a:moveTo>
                  <a:pt x="0" y="0"/>
                </a:moveTo>
                <a:lnTo>
                  <a:pt x="0" y="97535"/>
                </a:lnTo>
                <a:lnTo>
                  <a:pt x="26111" y="156032"/>
                </a:lnTo>
                <a:lnTo>
                  <a:pt x="30467" y="167741"/>
                </a:lnTo>
                <a:lnTo>
                  <a:pt x="30467" y="66293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48143" y="8654288"/>
            <a:ext cx="30480" cy="168275"/>
          </a:xfrm>
          <a:custGeom>
            <a:avLst/>
            <a:gdLst/>
            <a:ahLst/>
            <a:cxnLst/>
            <a:rect l="l" t="t" r="r" b="b"/>
            <a:pathLst>
              <a:path w="30480" h="168275">
                <a:moveTo>
                  <a:pt x="0" y="0"/>
                </a:moveTo>
                <a:lnTo>
                  <a:pt x="30467" y="66293"/>
                </a:lnTo>
                <a:lnTo>
                  <a:pt x="30467" y="167741"/>
                </a:lnTo>
                <a:lnTo>
                  <a:pt x="26111" y="156032"/>
                </a:lnTo>
                <a:lnTo>
                  <a:pt x="0" y="9753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113421" y="9321533"/>
            <a:ext cx="200660" cy="472440"/>
          </a:xfrm>
          <a:custGeom>
            <a:avLst/>
            <a:gdLst/>
            <a:ahLst/>
            <a:cxnLst/>
            <a:rect l="l" t="t" r="r" b="b"/>
            <a:pathLst>
              <a:path w="200659" h="472440">
                <a:moveTo>
                  <a:pt x="0" y="0"/>
                </a:moveTo>
                <a:lnTo>
                  <a:pt x="47878" y="171716"/>
                </a:lnTo>
                <a:lnTo>
                  <a:pt x="60934" y="214642"/>
                </a:lnTo>
                <a:lnTo>
                  <a:pt x="195821" y="472198"/>
                </a:lnTo>
                <a:lnTo>
                  <a:pt x="200139" y="472198"/>
                </a:lnTo>
                <a:lnTo>
                  <a:pt x="143624" y="335610"/>
                </a:lnTo>
                <a:lnTo>
                  <a:pt x="95745" y="195122"/>
                </a:lnTo>
                <a:lnTo>
                  <a:pt x="30467" y="62445"/>
                </a:lnTo>
                <a:lnTo>
                  <a:pt x="0" y="0"/>
                </a:lnTo>
                <a:close/>
              </a:path>
            </a:pathLst>
          </a:custGeom>
          <a:solidFill>
            <a:srgbClr val="44536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1113421" y="9321533"/>
            <a:ext cx="200660" cy="472440"/>
          </a:xfrm>
          <a:custGeom>
            <a:avLst/>
            <a:gdLst/>
            <a:ahLst/>
            <a:cxnLst/>
            <a:rect l="l" t="t" r="r" b="b"/>
            <a:pathLst>
              <a:path w="200659" h="472440">
                <a:moveTo>
                  <a:pt x="0" y="0"/>
                </a:moveTo>
                <a:lnTo>
                  <a:pt x="30467" y="62445"/>
                </a:lnTo>
                <a:lnTo>
                  <a:pt x="95745" y="195122"/>
                </a:lnTo>
                <a:lnTo>
                  <a:pt x="143624" y="335610"/>
                </a:lnTo>
                <a:lnTo>
                  <a:pt x="200139" y="472198"/>
                </a:lnTo>
                <a:lnTo>
                  <a:pt x="195821" y="472198"/>
                </a:lnTo>
                <a:lnTo>
                  <a:pt x="60934" y="214642"/>
                </a:lnTo>
                <a:lnTo>
                  <a:pt x="47878" y="1717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1169" y="1729485"/>
            <a:ext cx="3290061" cy="113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89807" y="9275774"/>
            <a:ext cx="1943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26794" marR="5080">
              <a:lnSpc>
                <a:spcPct val="101699"/>
              </a:lnSpc>
              <a:spcBef>
                <a:spcPts val="25"/>
              </a:spcBef>
            </a:pPr>
            <a:r>
              <a:rPr dirty="0" spc="-25"/>
              <a:t>Twitter</a:t>
            </a:r>
            <a:r>
              <a:rPr dirty="0" spc="-140"/>
              <a:t> </a:t>
            </a:r>
            <a:r>
              <a:rPr dirty="0" spc="-25"/>
              <a:t>Data 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4346" y="7184288"/>
            <a:ext cx="3457575" cy="8089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200" spc="-20" b="0">
                <a:latin typeface="Calibri Light"/>
                <a:cs typeface="Calibri Light"/>
              </a:rPr>
              <a:t>Authored</a:t>
            </a:r>
            <a:r>
              <a:rPr dirty="0" sz="2200" spc="-35" b="0">
                <a:latin typeface="Calibri Light"/>
                <a:cs typeface="Calibri Light"/>
              </a:rPr>
              <a:t> </a:t>
            </a:r>
            <a:r>
              <a:rPr dirty="0" sz="2200" spc="-20" b="0">
                <a:latin typeface="Calibri Light"/>
                <a:cs typeface="Calibri Light"/>
              </a:rPr>
              <a:t>By</a:t>
            </a:r>
            <a:endParaRPr sz="2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200" spc="-5" b="0">
                <a:latin typeface="Calibri Light"/>
                <a:cs typeface="Calibri Light"/>
              </a:rPr>
              <a:t>Divya Jayaprakash</a:t>
            </a:r>
            <a:r>
              <a:rPr dirty="0" sz="2200" spc="0" b="0">
                <a:latin typeface="Calibri Light"/>
                <a:cs typeface="Calibri Light"/>
              </a:rPr>
              <a:t> </a:t>
            </a:r>
            <a:r>
              <a:rPr dirty="0" sz="2200" spc="-5" b="0">
                <a:latin typeface="Calibri Light"/>
                <a:cs typeface="Calibri Light"/>
              </a:rPr>
              <a:t>(dxj160830)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4346" y="9038031"/>
            <a:ext cx="2148205" cy="4241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dirty="0" sz="1300" spc="-5">
                <a:solidFill>
                  <a:srgbClr val="5B9BD4"/>
                </a:solidFill>
                <a:latin typeface="Calibri"/>
                <a:cs typeface="Calibri"/>
              </a:rPr>
              <a:t>BUAN 6346 – Big Data Analytics  Prof. Kashif Saeed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999489"/>
            <a:ext cx="516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 u="sng">
                <a:latin typeface="Calibri"/>
                <a:cs typeface="Calibri"/>
              </a:rPr>
              <a:t>1) d) </a:t>
            </a:r>
            <a:r>
              <a:rPr dirty="0" sz="1400" spc="-5" b="1" u="sng">
                <a:latin typeface="Calibri"/>
                <a:cs typeface="Calibri"/>
              </a:rPr>
              <a:t>What </a:t>
            </a:r>
            <a:r>
              <a:rPr dirty="0" sz="1400" b="1" u="sng">
                <a:latin typeface="Calibri"/>
                <a:cs typeface="Calibri"/>
              </a:rPr>
              <a:t>is </a:t>
            </a:r>
            <a:r>
              <a:rPr dirty="0" sz="1400" spc="-5" b="1" u="sng">
                <a:latin typeface="Calibri"/>
                <a:cs typeface="Calibri"/>
              </a:rPr>
              <a:t>the total </a:t>
            </a:r>
            <a:r>
              <a:rPr dirty="0" sz="1400" b="1" u="sng">
                <a:latin typeface="Calibri"/>
                <a:cs typeface="Calibri"/>
              </a:rPr>
              <a:t>number of </a:t>
            </a:r>
            <a:r>
              <a:rPr dirty="0" sz="1400" spc="-5" b="1" u="sng">
                <a:latin typeface="Calibri"/>
                <a:cs typeface="Calibri"/>
              </a:rPr>
              <a:t>favorites received </a:t>
            </a:r>
            <a:r>
              <a:rPr dirty="0" sz="1400" spc="-10" b="1" u="sng">
                <a:latin typeface="Calibri"/>
                <a:cs typeface="Calibri"/>
              </a:rPr>
              <a:t>for </a:t>
            </a:r>
            <a:r>
              <a:rPr dirty="0" sz="1400" spc="-5" b="1" u="sng">
                <a:latin typeface="Calibri"/>
                <a:cs typeface="Calibri"/>
              </a:rPr>
              <a:t>each</a:t>
            </a:r>
            <a:r>
              <a:rPr dirty="0" sz="1400" spc="25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hashtag?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12" y="1693417"/>
            <a:ext cx="6438900" cy="70294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create table Favourites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favourites_count,lower(hashtag)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hashtag</a:t>
            </a:r>
            <a:r>
              <a:rPr dirty="0" sz="14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endParaRPr sz="1400">
              <a:latin typeface="Calibri"/>
              <a:cs typeface="Calibri"/>
            </a:endParaRPr>
          </a:p>
          <a:p>
            <a:pPr marL="17780" marR="332740">
              <a:lnSpc>
                <a:spcPct val="108600"/>
              </a:lnSpc>
              <a:spcBef>
                <a:spcPts val="20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Twitter lateral view explode(split(text,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' 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'))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tbl 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 where hashtag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not null 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 rlike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"^#[a-zA-Z0-9]+$";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512" y="2783077"/>
            <a:ext cx="6438900" cy="46863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hashtag, sum(favourites_count)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favourites_count_sum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14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Favourites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group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 order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favourites_count_sum</a:t>
            </a:r>
            <a:r>
              <a:rPr dirty="0" sz="14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desc;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3331590"/>
            <a:ext cx="4525010" cy="96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u="sng">
                <a:latin typeface="Calibri"/>
                <a:cs typeface="Calibri"/>
              </a:rPr>
              <a:t>Answer: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b="1">
                <a:latin typeface="Calibri"/>
                <a:cs typeface="Calibri"/>
              </a:rPr>
              <a:t>The </a:t>
            </a:r>
            <a:r>
              <a:rPr dirty="0" sz="1200" spc="-5" b="1">
                <a:latin typeface="Calibri"/>
                <a:cs typeface="Calibri"/>
              </a:rPr>
              <a:t>total number </a:t>
            </a:r>
            <a:r>
              <a:rPr dirty="0" sz="1200" b="1">
                <a:latin typeface="Calibri"/>
                <a:cs typeface="Calibri"/>
              </a:rPr>
              <a:t>of </a:t>
            </a:r>
            <a:r>
              <a:rPr dirty="0" sz="1200" spc="-5" b="1">
                <a:latin typeface="Calibri"/>
                <a:cs typeface="Calibri"/>
              </a:rPr>
              <a:t>favorites received for each hashtag </a:t>
            </a:r>
            <a:r>
              <a:rPr dirty="0" sz="1200" b="1">
                <a:latin typeface="Calibri"/>
                <a:cs typeface="Calibri"/>
              </a:rPr>
              <a:t>is </a:t>
            </a:r>
            <a:r>
              <a:rPr dirty="0" sz="1200" spc="-5" b="1">
                <a:latin typeface="Calibri"/>
                <a:cs typeface="Calibri"/>
              </a:rPr>
              <a:t>listed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below.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 b="1">
                <a:latin typeface="Calibri"/>
                <a:cs typeface="Calibri"/>
              </a:rPr>
              <a:t>#imwithyou hashtag tweets has 74935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favourites.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 b="1">
                <a:latin typeface="Calibri"/>
                <a:cs typeface="Calibri"/>
              </a:rPr>
              <a:t>#Obamacare has </a:t>
            </a:r>
            <a:r>
              <a:rPr dirty="0" sz="1200" b="1">
                <a:latin typeface="Calibri"/>
                <a:cs typeface="Calibri"/>
              </a:rPr>
              <a:t>781</a:t>
            </a:r>
            <a:r>
              <a:rPr dirty="0" sz="1200" spc="-5" b="1">
                <a:latin typeface="Calibri"/>
                <a:cs typeface="Calibri"/>
              </a:rPr>
              <a:t> favourites.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4323588"/>
            <a:ext cx="5731510" cy="455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207"/>
            <a:ext cx="3411854" cy="453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5676900"/>
            <a:ext cx="2565400" cy="2621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875131"/>
            <a:ext cx="6297930" cy="93408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 spc="-5" b="1" u="sng">
                <a:latin typeface="Calibri"/>
                <a:cs typeface="Calibri"/>
              </a:rPr>
              <a:t>1) e) Does each </a:t>
            </a:r>
            <a:r>
              <a:rPr dirty="0" sz="1400" spc="-10" b="1" u="sng">
                <a:latin typeface="Calibri"/>
                <a:cs typeface="Calibri"/>
              </a:rPr>
              <a:t>tweet </a:t>
            </a:r>
            <a:r>
              <a:rPr dirty="0" sz="1400" b="1" u="sng">
                <a:latin typeface="Calibri"/>
                <a:cs typeface="Calibri"/>
              </a:rPr>
              <a:t>have a </a:t>
            </a:r>
            <a:r>
              <a:rPr dirty="0" sz="1400" spc="-5" b="1" u="sng">
                <a:latin typeface="Calibri"/>
                <a:cs typeface="Calibri"/>
              </a:rPr>
              <a:t>positive </a:t>
            </a:r>
            <a:r>
              <a:rPr dirty="0" sz="1400" spc="-10" b="1" u="sng">
                <a:latin typeface="Calibri"/>
                <a:cs typeface="Calibri"/>
              </a:rPr>
              <a:t>or </a:t>
            </a:r>
            <a:r>
              <a:rPr dirty="0" sz="1400" spc="-5" b="1" u="sng">
                <a:latin typeface="Calibri"/>
                <a:cs typeface="Calibri"/>
              </a:rPr>
              <a:t>negative sentiment?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 spc="-355" u="sng">
                <a:latin typeface="Times New Roman"/>
                <a:cs typeface="Times New Roman"/>
              </a:rPr>
              <a:t> </a:t>
            </a:r>
            <a:r>
              <a:rPr dirty="0" sz="1400" b="1" u="sng">
                <a:latin typeface="Calibri"/>
                <a:cs typeface="Calibri"/>
              </a:rPr>
              <a:t>Note: </a:t>
            </a:r>
            <a:r>
              <a:rPr dirty="0" sz="1400" spc="-5" b="1" u="sng">
                <a:latin typeface="Calibri"/>
                <a:cs typeface="Calibri"/>
              </a:rPr>
              <a:t>Include </a:t>
            </a:r>
            <a:r>
              <a:rPr dirty="0" sz="1400" b="1" u="sng">
                <a:latin typeface="Calibri"/>
                <a:cs typeface="Calibri"/>
              </a:rPr>
              <a:t>the </a:t>
            </a:r>
            <a:r>
              <a:rPr dirty="0" sz="1400" spc="-5" b="1" u="sng">
                <a:latin typeface="Calibri"/>
                <a:cs typeface="Calibri"/>
              </a:rPr>
              <a:t>date </a:t>
            </a:r>
            <a:r>
              <a:rPr dirty="0" sz="1400" b="1" u="sng">
                <a:latin typeface="Calibri"/>
                <a:cs typeface="Calibri"/>
              </a:rPr>
              <a:t>in </a:t>
            </a:r>
            <a:r>
              <a:rPr dirty="0" sz="1400" spc="-5" b="1" u="sng">
                <a:latin typeface="Calibri"/>
                <a:cs typeface="Calibri"/>
              </a:rPr>
              <a:t>the format ’yyyy-mm-dd’, with tweet </a:t>
            </a:r>
            <a:r>
              <a:rPr dirty="0" sz="1400" b="1" u="sng">
                <a:latin typeface="Calibri"/>
                <a:cs typeface="Calibri"/>
              </a:rPr>
              <a:t>id, </a:t>
            </a:r>
            <a:r>
              <a:rPr dirty="0" sz="1400" spc="-5" b="1" u="sng">
                <a:latin typeface="Calibri"/>
                <a:cs typeface="Calibri"/>
              </a:rPr>
              <a:t>user name and</a:t>
            </a:r>
            <a:r>
              <a:rPr dirty="0" sz="1400" spc="75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-5" b="1" u="sng">
                <a:latin typeface="Calibri"/>
                <a:cs typeface="Calibri"/>
              </a:rPr>
              <a:t>score.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12" y="1928114"/>
            <a:ext cx="6438900" cy="90551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10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create table dictionary(word string,score</a:t>
            </a:r>
            <a:r>
              <a:rPr dirty="0" sz="14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int)</a:t>
            </a:r>
            <a:endParaRPr sz="1400">
              <a:latin typeface="Calibri"/>
              <a:cs typeface="Calibri"/>
            </a:endParaRPr>
          </a:p>
          <a:p>
            <a:pPr marL="17780" marR="4570730">
              <a:lnSpc>
                <a:spcPct val="157100"/>
              </a:lnSpc>
            </a:pP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row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format delimited  fields terminated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'</a:t>
            </a:r>
            <a:r>
              <a:rPr dirty="0" sz="1400" spc="-5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\t';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512" y="3220847"/>
            <a:ext cx="6438900" cy="4679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create table Tweet_Words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name,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date,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id, lower(tweet_word)</a:t>
            </a:r>
            <a:r>
              <a:rPr dirty="0" sz="14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tweet_word from Twitter lateral view explode(split(text,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' 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'))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tbl as</a:t>
            </a:r>
            <a:r>
              <a:rPr dirty="0" sz="14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tweet_word;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512" y="4077334"/>
            <a:ext cx="6438900" cy="4679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create table Tweet_Word_Score 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tw.date, tw.id, tw.name,</a:t>
            </a:r>
            <a:r>
              <a:rPr dirty="0" sz="14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tw.tweet_word,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d.score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from tweet_words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tw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left outer join dictionary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z="1400" spc="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on(tw.tweet_word=d.word);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512" y="4982590"/>
            <a:ext cx="6438900" cy="46863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date,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name,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id, avg(score)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tweetscore from Tweet_Word_Score group</a:t>
            </a:r>
            <a:r>
              <a:rPr dirty="0" sz="1400" spc="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date,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name,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id order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tweetscore</a:t>
            </a:r>
            <a:r>
              <a:rPr dirty="0" sz="14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DESC;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5530977"/>
            <a:ext cx="633095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u="sng">
                <a:latin typeface="Calibri"/>
                <a:cs typeface="Calibri"/>
              </a:rPr>
              <a:t>Answer: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19"/>
              </a:spcBef>
            </a:pPr>
            <a:r>
              <a:rPr dirty="0" sz="1200" b="1">
                <a:latin typeface="Calibri"/>
                <a:cs typeface="Calibri"/>
              </a:rPr>
              <a:t>No! </a:t>
            </a:r>
            <a:r>
              <a:rPr dirty="0" sz="1200" spc="-5" b="1">
                <a:latin typeface="Calibri"/>
                <a:cs typeface="Calibri"/>
              </a:rPr>
              <a:t>Most </a:t>
            </a:r>
            <a:r>
              <a:rPr dirty="0" sz="1200" b="1">
                <a:latin typeface="Calibri"/>
                <a:cs typeface="Calibri"/>
              </a:rPr>
              <a:t>of the </a:t>
            </a:r>
            <a:r>
              <a:rPr dirty="0" sz="1200" spc="-5" b="1">
                <a:latin typeface="Calibri"/>
                <a:cs typeface="Calibri"/>
              </a:rPr>
              <a:t>tweets have positive </a:t>
            </a:r>
            <a:r>
              <a:rPr dirty="0" sz="1200" b="1">
                <a:latin typeface="Calibri"/>
                <a:cs typeface="Calibri"/>
              </a:rPr>
              <a:t>or </a:t>
            </a:r>
            <a:r>
              <a:rPr dirty="0" sz="1200" spc="-5" b="1">
                <a:latin typeface="Calibri"/>
                <a:cs typeface="Calibri"/>
              </a:rPr>
              <a:t>negative sentiments. </a:t>
            </a:r>
            <a:r>
              <a:rPr dirty="0" sz="1200" b="1">
                <a:latin typeface="Calibri"/>
                <a:cs typeface="Calibri"/>
              </a:rPr>
              <a:t>The </a:t>
            </a:r>
            <a:r>
              <a:rPr dirty="0" sz="1200" spc="-5" b="1">
                <a:latin typeface="Calibri"/>
                <a:cs typeface="Calibri"/>
              </a:rPr>
              <a:t>average </a:t>
            </a:r>
            <a:r>
              <a:rPr dirty="0" sz="1200" b="1">
                <a:latin typeface="Calibri"/>
                <a:cs typeface="Calibri"/>
              </a:rPr>
              <a:t>of the </a:t>
            </a:r>
            <a:r>
              <a:rPr dirty="0" sz="1200" spc="-5" b="1">
                <a:latin typeface="Calibri"/>
                <a:cs typeface="Calibri"/>
              </a:rPr>
              <a:t>score </a:t>
            </a:r>
            <a:r>
              <a:rPr dirty="0" sz="1200" b="1">
                <a:latin typeface="Calibri"/>
                <a:cs typeface="Calibri"/>
              </a:rPr>
              <a:t>of the </a:t>
            </a:r>
            <a:r>
              <a:rPr dirty="0" sz="1200" spc="-5" b="1">
                <a:latin typeface="Calibri"/>
                <a:cs typeface="Calibri"/>
              </a:rPr>
              <a:t>words  </a:t>
            </a:r>
            <a:r>
              <a:rPr dirty="0" sz="1200" b="1">
                <a:latin typeface="Calibri"/>
                <a:cs typeface="Calibri"/>
              </a:rPr>
              <a:t>in </a:t>
            </a:r>
            <a:r>
              <a:rPr dirty="0" sz="1200" spc="-5" b="1">
                <a:latin typeface="Calibri"/>
                <a:cs typeface="Calibri"/>
              </a:rPr>
              <a:t>every tweet shows </a:t>
            </a:r>
            <a:r>
              <a:rPr dirty="0" sz="1200" spc="-10" b="1">
                <a:latin typeface="Calibri"/>
                <a:cs typeface="Calibri"/>
              </a:rPr>
              <a:t>the </a:t>
            </a:r>
            <a:r>
              <a:rPr dirty="0" sz="1200" spc="-5" b="1">
                <a:latin typeface="Calibri"/>
                <a:cs typeface="Calibri"/>
              </a:rPr>
              <a:t>positive </a:t>
            </a:r>
            <a:r>
              <a:rPr dirty="0" sz="1200" b="1">
                <a:latin typeface="Calibri"/>
                <a:cs typeface="Calibri"/>
              </a:rPr>
              <a:t>or </a:t>
            </a:r>
            <a:r>
              <a:rPr dirty="0" sz="1200" spc="-5" b="1">
                <a:latin typeface="Calibri"/>
                <a:cs typeface="Calibri"/>
              </a:rPr>
              <a:t>negative </a:t>
            </a:r>
            <a:r>
              <a:rPr dirty="0" sz="1200" b="1">
                <a:latin typeface="Calibri"/>
                <a:cs typeface="Calibri"/>
              </a:rPr>
              <a:t>sentiment. </a:t>
            </a:r>
            <a:r>
              <a:rPr dirty="0" sz="1200" spc="-5" b="1">
                <a:latin typeface="Calibri"/>
                <a:cs typeface="Calibri"/>
              </a:rPr>
              <a:t>Yet, </a:t>
            </a:r>
            <a:r>
              <a:rPr dirty="0" sz="1200" b="1">
                <a:latin typeface="Calibri"/>
                <a:cs typeface="Calibri"/>
              </a:rPr>
              <a:t>for </a:t>
            </a:r>
            <a:r>
              <a:rPr dirty="0" sz="1200" spc="-5" b="1">
                <a:latin typeface="Calibri"/>
                <a:cs typeface="Calibri"/>
              </a:rPr>
              <a:t>some tweets, </a:t>
            </a:r>
            <a:r>
              <a:rPr dirty="0" sz="1200" b="1">
                <a:latin typeface="Calibri"/>
                <a:cs typeface="Calibri"/>
              </a:rPr>
              <a:t>the </a:t>
            </a:r>
            <a:r>
              <a:rPr dirty="0" sz="1200" spc="-5" b="1">
                <a:latin typeface="Calibri"/>
                <a:cs typeface="Calibri"/>
              </a:rPr>
              <a:t>words donot  have score. The sentiment of those tweets could </a:t>
            </a:r>
            <a:r>
              <a:rPr dirty="0" sz="1200" b="1">
                <a:latin typeface="Calibri"/>
                <a:cs typeface="Calibri"/>
              </a:rPr>
              <a:t>not be</a:t>
            </a:r>
            <a:r>
              <a:rPr dirty="0" sz="1200" spc="6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computed.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" y="6928104"/>
            <a:ext cx="4145661" cy="165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357883"/>
            <a:ext cx="5731510" cy="2903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4662296"/>
            <a:ext cx="4919853" cy="1389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333"/>
            <a:ext cx="5731510" cy="2858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4280915"/>
            <a:ext cx="5731510" cy="2784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333"/>
            <a:ext cx="5731510" cy="408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333"/>
            <a:ext cx="4495800" cy="4844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6438366"/>
            <a:ext cx="6339205" cy="2395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8590">
              <a:lnSpc>
                <a:spcPct val="109300"/>
              </a:lnSpc>
              <a:spcBef>
                <a:spcPts val="95"/>
              </a:spcBef>
            </a:pPr>
            <a:r>
              <a:rPr dirty="0" sz="1400" b="1" u="sng">
                <a:latin typeface="Calibri"/>
                <a:cs typeface="Calibri"/>
              </a:rPr>
              <a:t>1) </a:t>
            </a:r>
            <a:r>
              <a:rPr dirty="0" sz="1400" spc="-5" b="1" u="sng">
                <a:latin typeface="Calibri"/>
                <a:cs typeface="Calibri"/>
              </a:rPr>
              <a:t>f) Do you believe that </a:t>
            </a:r>
            <a:r>
              <a:rPr dirty="0" sz="1400" b="1" u="sng">
                <a:latin typeface="Calibri"/>
                <a:cs typeface="Calibri"/>
              </a:rPr>
              <a:t>the </a:t>
            </a:r>
            <a:r>
              <a:rPr dirty="0" sz="1400" spc="-5" b="1" u="sng">
                <a:latin typeface="Calibri"/>
                <a:cs typeface="Calibri"/>
              </a:rPr>
              <a:t>process outlined </a:t>
            </a:r>
            <a:r>
              <a:rPr dirty="0" sz="1400" b="1" u="sng">
                <a:latin typeface="Calibri"/>
                <a:cs typeface="Calibri"/>
              </a:rPr>
              <a:t>above </a:t>
            </a:r>
            <a:r>
              <a:rPr dirty="0" sz="1400" spc="-5" b="1" u="sng">
                <a:latin typeface="Calibri"/>
                <a:cs typeface="Calibri"/>
              </a:rPr>
              <a:t>has issues? </a:t>
            </a:r>
            <a:r>
              <a:rPr dirty="0" sz="1400" b="1" u="sng">
                <a:latin typeface="Calibri"/>
                <a:cs typeface="Calibri"/>
              </a:rPr>
              <a:t>If so, briefly </a:t>
            </a:r>
            <a:r>
              <a:rPr dirty="0" sz="1400" spc="-5" b="1" u="sng">
                <a:latin typeface="Calibri"/>
                <a:cs typeface="Calibri"/>
              </a:rPr>
              <a:t>explain </a:t>
            </a:r>
            <a:r>
              <a:rPr dirty="0" sz="1400" spc="-5" b="1" u="sng">
                <a:latin typeface="Calibri"/>
                <a:cs typeface="Calibri"/>
              </a:rPr>
              <a:t> </a:t>
            </a:r>
            <a:r>
              <a:rPr dirty="0" sz="1400" b="1" u="sng">
                <a:latin typeface="Calibri"/>
                <a:cs typeface="Calibri"/>
              </a:rPr>
              <a:t>how </a:t>
            </a:r>
            <a:r>
              <a:rPr dirty="0" sz="1400" spc="-5" b="1" u="sng">
                <a:latin typeface="Calibri"/>
                <a:cs typeface="Calibri"/>
              </a:rPr>
              <a:t>the process can </a:t>
            </a:r>
            <a:r>
              <a:rPr dirty="0" sz="1400" b="1" u="sng">
                <a:latin typeface="Calibri"/>
                <a:cs typeface="Calibri"/>
              </a:rPr>
              <a:t>be</a:t>
            </a:r>
            <a:r>
              <a:rPr dirty="0" sz="1400" spc="-15" b="1" u="sng">
                <a:latin typeface="Calibri"/>
                <a:cs typeface="Calibri"/>
              </a:rPr>
              <a:t> </a:t>
            </a:r>
            <a:r>
              <a:rPr dirty="0" sz="1400" b="1" u="sng">
                <a:latin typeface="Calibri"/>
                <a:cs typeface="Calibri"/>
              </a:rPr>
              <a:t>improved.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35"/>
              </a:spcBef>
            </a:pP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1) 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dictionary scoring cannot be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100%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accurate</a:t>
            </a:r>
            <a:r>
              <a:rPr dirty="0" sz="1100" spc="-5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In English context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, a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tweet may be positive but algorithm  may predict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negative.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 b="1" u="sng">
                <a:latin typeface="Calibri"/>
                <a:cs typeface="Calibri"/>
              </a:rPr>
              <a:t>Example</a:t>
            </a:r>
            <a:r>
              <a:rPr dirty="0" sz="1100" spc="-10" b="1" u="sng">
                <a:latin typeface="Calibri"/>
                <a:cs typeface="Calibri"/>
              </a:rPr>
              <a:t> </a:t>
            </a:r>
            <a:r>
              <a:rPr dirty="0" sz="1100" b="1" u="sng">
                <a:latin typeface="Calibri"/>
                <a:cs typeface="Calibri"/>
              </a:rPr>
              <a:t>1: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E.g. The word breathtaking has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score </a:t>
            </a:r>
            <a:r>
              <a:rPr dirty="0" sz="1100">
                <a:latin typeface="Calibri"/>
                <a:cs typeface="Calibri"/>
              </a:rPr>
              <a:t>of 5.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word ‘not’ is </a:t>
            </a:r>
            <a:r>
              <a:rPr dirty="0" sz="1100" spc="0">
                <a:latin typeface="Calibri"/>
                <a:cs typeface="Calibri"/>
              </a:rPr>
              <a:t>not </a:t>
            </a:r>
            <a:r>
              <a:rPr dirty="0" sz="1100" spc="-5">
                <a:latin typeface="Calibri"/>
                <a:cs typeface="Calibri"/>
              </a:rPr>
              <a:t>scored </a:t>
            </a:r>
            <a:r>
              <a:rPr dirty="0" sz="1100">
                <a:latin typeface="Calibri"/>
                <a:cs typeface="Calibri"/>
              </a:rPr>
              <a:t>in the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dictionary.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5">
                <a:latin typeface="Calibri"/>
                <a:cs typeface="Calibri"/>
              </a:rPr>
              <a:t>Suppose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tweet </a:t>
            </a:r>
            <a:r>
              <a:rPr dirty="0" sz="1100">
                <a:latin typeface="Calibri"/>
                <a:cs typeface="Calibri"/>
              </a:rPr>
              <a:t>is like </a:t>
            </a:r>
            <a:r>
              <a:rPr dirty="0" sz="1100" spc="-5">
                <a:latin typeface="Calibri"/>
                <a:cs typeface="Calibri"/>
              </a:rPr>
              <a:t>‘…not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breathtaking..’,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As of the </a:t>
            </a:r>
            <a:r>
              <a:rPr dirty="0" sz="1100" spc="-5">
                <a:latin typeface="Calibri"/>
                <a:cs typeface="Calibri"/>
              </a:rPr>
              <a:t>current scoring system, the tweet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classified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have positive sentiment. </a:t>
            </a:r>
            <a:r>
              <a:rPr dirty="0" sz="1100">
                <a:latin typeface="Calibri"/>
                <a:cs typeface="Calibri"/>
              </a:rPr>
              <a:t>But it is </a:t>
            </a:r>
            <a:r>
              <a:rPr dirty="0" sz="1100" spc="-5">
                <a:latin typeface="Calibri"/>
                <a:cs typeface="Calibri"/>
              </a:rPr>
              <a:t>actually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negative.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 b="1" u="sng">
                <a:latin typeface="Calibri"/>
                <a:cs typeface="Calibri"/>
              </a:rPr>
              <a:t>Solution: Every word </a:t>
            </a:r>
            <a:r>
              <a:rPr dirty="0" sz="1100" b="1" u="sng">
                <a:latin typeface="Calibri"/>
                <a:cs typeface="Calibri"/>
              </a:rPr>
              <a:t>in a </a:t>
            </a:r>
            <a:r>
              <a:rPr dirty="0" sz="1100" spc="-5" b="1" u="sng">
                <a:latin typeface="Calibri"/>
                <a:cs typeface="Calibri"/>
              </a:rPr>
              <a:t>tweet should </a:t>
            </a:r>
            <a:r>
              <a:rPr dirty="0" sz="1100" b="1" u="sng">
                <a:latin typeface="Calibri"/>
                <a:cs typeface="Calibri"/>
              </a:rPr>
              <a:t>be </a:t>
            </a:r>
            <a:r>
              <a:rPr dirty="0" sz="1100" spc="-5" b="1" u="sng">
                <a:latin typeface="Calibri"/>
                <a:cs typeface="Calibri"/>
              </a:rPr>
              <a:t>present </a:t>
            </a:r>
            <a:r>
              <a:rPr dirty="0" sz="1100" b="1" u="sng">
                <a:latin typeface="Calibri"/>
                <a:cs typeface="Calibri"/>
              </a:rPr>
              <a:t>in the</a:t>
            </a:r>
            <a:r>
              <a:rPr dirty="0" sz="1100" spc="-35" b="1" u="sng">
                <a:latin typeface="Calibri"/>
                <a:cs typeface="Calibri"/>
              </a:rPr>
              <a:t> </a:t>
            </a:r>
            <a:r>
              <a:rPr dirty="0" sz="1100" spc="-5" b="1" u="sng">
                <a:latin typeface="Calibri"/>
                <a:cs typeface="Calibri"/>
              </a:rPr>
              <a:t>dictionary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021333"/>
            <a:ext cx="5731510" cy="3776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800" y="4913376"/>
            <a:ext cx="5731510" cy="1162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1001013"/>
            <a:ext cx="6289040" cy="7214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u="sng">
                <a:latin typeface="Calibri"/>
                <a:cs typeface="Calibri"/>
              </a:rPr>
              <a:t>Example</a:t>
            </a:r>
            <a:r>
              <a:rPr dirty="0" sz="1100" spc="-10" b="1" u="sng">
                <a:latin typeface="Calibri"/>
                <a:cs typeface="Calibri"/>
              </a:rPr>
              <a:t> </a:t>
            </a:r>
            <a:r>
              <a:rPr dirty="0" sz="1100" b="1" u="sng">
                <a:latin typeface="Calibri"/>
                <a:cs typeface="Calibri"/>
              </a:rPr>
              <a:t>2: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5">
                <a:latin typeface="Calibri"/>
                <a:cs typeface="Calibri"/>
              </a:rPr>
              <a:t>Say there </a:t>
            </a:r>
            <a:r>
              <a:rPr dirty="0" sz="1100">
                <a:latin typeface="Calibri"/>
                <a:cs typeface="Calibri"/>
              </a:rPr>
              <a:t>is a</a:t>
            </a:r>
            <a:r>
              <a:rPr dirty="0" sz="1100" spc="-5">
                <a:latin typeface="Calibri"/>
                <a:cs typeface="Calibri"/>
              </a:rPr>
              <a:t> tweet,</a:t>
            </a:r>
            <a:endParaRPr sz="1100">
              <a:latin typeface="Calibri"/>
              <a:cs typeface="Calibri"/>
            </a:endParaRPr>
          </a:p>
          <a:p>
            <a:pPr marL="12700" marR="3382645">
              <a:lnSpc>
                <a:spcPct val="170000"/>
              </a:lnSpc>
            </a:pPr>
            <a:r>
              <a:rPr dirty="0" sz="1100" spc="-5">
                <a:latin typeface="Calibri"/>
                <a:cs typeface="Calibri"/>
              </a:rPr>
              <a:t>#Trump2016 Having trump government </a:t>
            </a:r>
            <a:r>
              <a:rPr dirty="0" sz="1100">
                <a:latin typeface="Calibri"/>
                <a:cs typeface="Calibri"/>
              </a:rPr>
              <a:t>is not </a:t>
            </a:r>
            <a:r>
              <a:rPr dirty="0" sz="1100" spc="-5">
                <a:latin typeface="Calibri"/>
                <a:cs typeface="Calibri"/>
              </a:rPr>
              <a:t>bad.  This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positive</a:t>
            </a:r>
            <a:r>
              <a:rPr dirty="0" sz="1100" spc="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sense.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But the words </a:t>
            </a:r>
            <a:r>
              <a:rPr dirty="0" sz="1100" spc="-5">
                <a:latin typeface="Calibri"/>
                <a:cs typeface="Calibri"/>
              </a:rPr>
              <a:t>‘not’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‘bad’ may be scored too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negative.</a:t>
            </a:r>
            <a:endParaRPr sz="1100">
              <a:latin typeface="Calibri"/>
              <a:cs typeface="Calibri"/>
            </a:endParaRPr>
          </a:p>
          <a:p>
            <a:pPr marL="12700" marR="243840">
              <a:lnSpc>
                <a:spcPct val="110000"/>
              </a:lnSpc>
              <a:spcBef>
                <a:spcPts val="785"/>
              </a:spcBef>
            </a:pPr>
            <a:r>
              <a:rPr dirty="0" sz="1100" spc="-5" b="1" u="sng">
                <a:latin typeface="Calibri"/>
                <a:cs typeface="Calibri"/>
              </a:rPr>
              <a:t>Solution: May </a:t>
            </a:r>
            <a:r>
              <a:rPr dirty="0" sz="1100" b="1" u="sng">
                <a:latin typeface="Calibri"/>
                <a:cs typeface="Calibri"/>
              </a:rPr>
              <a:t>be we </a:t>
            </a:r>
            <a:r>
              <a:rPr dirty="0" sz="1100" spc="-5" b="1" u="sng">
                <a:latin typeface="Calibri"/>
                <a:cs typeface="Calibri"/>
              </a:rPr>
              <a:t>should write special complex queries </a:t>
            </a:r>
            <a:r>
              <a:rPr dirty="0" sz="1100" b="1" u="sng">
                <a:latin typeface="Calibri"/>
                <a:cs typeface="Calibri"/>
              </a:rPr>
              <a:t>to </a:t>
            </a:r>
            <a:r>
              <a:rPr dirty="0" sz="1100" spc="-5" b="1" u="sng">
                <a:latin typeface="Calibri"/>
                <a:cs typeface="Calibri"/>
              </a:rPr>
              <a:t>identify ‘not’ before negative words </a:t>
            </a:r>
            <a:r>
              <a:rPr dirty="0" sz="1100" b="1" u="sng">
                <a:latin typeface="Calibri"/>
                <a:cs typeface="Calibri"/>
              </a:rPr>
              <a:t>which 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 u="sng">
                <a:latin typeface="Calibri"/>
                <a:cs typeface="Calibri"/>
              </a:rPr>
              <a:t>actually makes </a:t>
            </a:r>
            <a:r>
              <a:rPr dirty="0" sz="1100" b="1" u="sng">
                <a:latin typeface="Calibri"/>
                <a:cs typeface="Calibri"/>
              </a:rPr>
              <a:t>it</a:t>
            </a:r>
            <a:r>
              <a:rPr dirty="0" sz="1100" spc="-15" b="1" u="sng">
                <a:latin typeface="Calibri"/>
                <a:cs typeface="Calibri"/>
              </a:rPr>
              <a:t> </a:t>
            </a:r>
            <a:r>
              <a:rPr dirty="0" sz="1100" spc="-5" b="1" u="sng">
                <a:latin typeface="Calibri"/>
                <a:cs typeface="Calibri"/>
              </a:rPr>
              <a:t>positive.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buAutoNum type="arabicParenR" startAt="2"/>
              <a:tabLst>
                <a:tab pos="161290" algn="l"/>
              </a:tabLst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User sarcasms can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identified only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high definition algorithms and not by our</a:t>
            </a:r>
            <a:r>
              <a:rPr dirty="0" sz="11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approach</a:t>
            </a:r>
            <a:endParaRPr sz="1100">
              <a:latin typeface="Calibri"/>
              <a:cs typeface="Calibri"/>
            </a:endParaRPr>
          </a:p>
          <a:p>
            <a:pPr marL="158750" indent="-146050">
              <a:lnSpc>
                <a:spcPct val="100000"/>
              </a:lnSpc>
              <a:spcBef>
                <a:spcPts val="935"/>
              </a:spcBef>
              <a:buAutoNum type="arabicParenR" startAt="2"/>
              <a:tabLst>
                <a:tab pos="159385" algn="l"/>
              </a:tabLst>
            </a:pP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tweet can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positive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one person but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can be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negative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another person. Probably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dirty="0" sz="1100" spc="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track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user’s tweeting history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figure out his/her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sentiments.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70000"/>
              </a:lnSpc>
              <a:buAutoNum type="arabicParenR" startAt="4"/>
              <a:tabLst>
                <a:tab pos="160655" algn="l"/>
              </a:tabLst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Many words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tweets were not listed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in 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dictionary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at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all. So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scores for those words were null. </a:t>
            </a:r>
            <a:r>
              <a:rPr dirty="0" sz="1100" spc="-5" b="1" u="sng">
                <a:latin typeface="Calibri"/>
                <a:cs typeface="Calibri"/>
              </a:rPr>
              <a:t> Solution:</a:t>
            </a:r>
            <a:endParaRPr sz="1100">
              <a:latin typeface="Calibri"/>
              <a:cs typeface="Calibri"/>
            </a:endParaRPr>
          </a:p>
          <a:p>
            <a:pPr marL="12700" marR="2919730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libri"/>
                <a:cs typeface="Calibri"/>
              </a:rPr>
              <a:t>Either the dictionary should be better to </a:t>
            </a:r>
            <a:r>
              <a:rPr dirty="0" sz="1100">
                <a:latin typeface="Calibri"/>
                <a:cs typeface="Calibri"/>
              </a:rPr>
              <a:t>cover more words  </a:t>
            </a:r>
            <a:r>
              <a:rPr dirty="0" sz="1100" spc="-5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  <a:p>
            <a:pPr marL="12700" marR="11176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Calibri"/>
                <a:cs typeface="Calibri"/>
              </a:rPr>
              <a:t>The inner join should be used between Twitter word table </a:t>
            </a:r>
            <a:r>
              <a:rPr dirty="0" sz="1100">
                <a:latin typeface="Calibri"/>
                <a:cs typeface="Calibri"/>
              </a:rPr>
              <a:t>and the </a:t>
            </a:r>
            <a:r>
              <a:rPr dirty="0" sz="1100" spc="-5">
                <a:latin typeface="Calibri"/>
                <a:cs typeface="Calibri"/>
              </a:rPr>
              <a:t>dictionary table to </a:t>
            </a:r>
            <a:r>
              <a:rPr dirty="0" sz="1100">
                <a:latin typeface="Calibri"/>
                <a:cs typeface="Calibri"/>
              </a:rPr>
              <a:t>obtain the </a:t>
            </a:r>
            <a:r>
              <a:rPr dirty="0" sz="1100" spc="-5">
                <a:latin typeface="Calibri"/>
                <a:cs typeface="Calibri"/>
              </a:rPr>
              <a:t>tweet score  </a:t>
            </a:r>
            <a:r>
              <a:rPr dirty="0" sz="1100">
                <a:latin typeface="Calibri"/>
                <a:cs typeface="Calibri"/>
              </a:rPr>
              <a:t>based on only that words </a:t>
            </a:r>
            <a:r>
              <a:rPr dirty="0" sz="1100" spc="-5">
                <a:latin typeface="Calibri"/>
                <a:cs typeface="Calibri"/>
              </a:rPr>
              <a:t>available </a:t>
            </a:r>
            <a:r>
              <a:rPr dirty="0" sz="1100">
                <a:latin typeface="Calibri"/>
                <a:cs typeface="Calibri"/>
              </a:rPr>
              <a:t>in the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dictionary</a:t>
            </a:r>
            <a:endParaRPr sz="1100">
              <a:latin typeface="Calibri"/>
              <a:cs typeface="Calibri"/>
            </a:endParaRPr>
          </a:p>
          <a:p>
            <a:pPr marL="158750" indent="-146050">
              <a:lnSpc>
                <a:spcPct val="100000"/>
              </a:lnSpc>
              <a:spcBef>
                <a:spcPts val="935"/>
              </a:spcBef>
              <a:buAutoNum type="arabicParenR" startAt="5"/>
              <a:tabLst>
                <a:tab pos="159385" algn="l"/>
              </a:tabLst>
            </a:pP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Certain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words have symbols and numbers preceding or succeeding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them.</a:t>
            </a:r>
            <a:endParaRPr sz="1100">
              <a:latin typeface="Calibri"/>
              <a:cs typeface="Calibri"/>
            </a:endParaRPr>
          </a:p>
          <a:p>
            <a:pPr marL="12700" marR="83185" indent="31750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Calibri"/>
                <a:cs typeface="Calibri"/>
              </a:rPr>
              <a:t>After </a:t>
            </a:r>
            <a:r>
              <a:rPr dirty="0" sz="1100" spc="-5">
                <a:latin typeface="Calibri"/>
                <a:cs typeface="Calibri"/>
              </a:rPr>
              <a:t>split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space, such </a:t>
            </a:r>
            <a:r>
              <a:rPr dirty="0" sz="1100">
                <a:latin typeface="Calibri"/>
                <a:cs typeface="Calibri"/>
              </a:rPr>
              <a:t>words </a:t>
            </a:r>
            <a:r>
              <a:rPr dirty="0" sz="1100" spc="-5">
                <a:latin typeface="Calibri"/>
                <a:cs typeface="Calibri"/>
              </a:rPr>
              <a:t>makes </a:t>
            </a:r>
            <a:r>
              <a:rPr dirty="0" sz="1100" spc="-10">
                <a:latin typeface="Calibri"/>
                <a:cs typeface="Calibri"/>
              </a:rPr>
              <a:t>no </a:t>
            </a:r>
            <a:r>
              <a:rPr dirty="0" sz="1100" spc="-5">
                <a:latin typeface="Calibri"/>
                <a:cs typeface="Calibri"/>
              </a:rPr>
              <a:t>sense </a:t>
            </a:r>
            <a:r>
              <a:rPr dirty="0" sz="1100" spc="-1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per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dictionary. They </a:t>
            </a:r>
            <a:r>
              <a:rPr dirty="0" sz="1100">
                <a:latin typeface="Calibri"/>
                <a:cs typeface="Calibri"/>
              </a:rPr>
              <a:t>cant </a:t>
            </a:r>
            <a:r>
              <a:rPr dirty="0" sz="1100" spc="-5">
                <a:latin typeface="Calibri"/>
                <a:cs typeface="Calibri"/>
              </a:rPr>
              <a:t>be scored! Proper substring  should be taken </a:t>
            </a:r>
            <a:r>
              <a:rPr dirty="0" sz="1100" spc="-10">
                <a:latin typeface="Calibri"/>
                <a:cs typeface="Calibri"/>
              </a:rPr>
              <a:t>from </a:t>
            </a:r>
            <a:r>
              <a:rPr dirty="0" sz="1100" spc="-5">
                <a:latin typeface="Calibri"/>
                <a:cs typeface="Calibri"/>
              </a:rPr>
              <a:t>the tweets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joined with dictionary word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scores</a:t>
            </a:r>
            <a:endParaRPr sz="1100">
              <a:latin typeface="Calibri"/>
              <a:cs typeface="Calibri"/>
            </a:endParaRPr>
          </a:p>
          <a:p>
            <a:pPr marL="234950" marR="5662930" indent="-222885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e.g)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enjoy!  stay.  fools,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5" b="1" u="sng">
                <a:latin typeface="Calibri"/>
                <a:cs typeface="Calibri"/>
              </a:rPr>
              <a:t>Solution: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Data </a:t>
            </a:r>
            <a:r>
              <a:rPr dirty="0" sz="1100" spc="-5">
                <a:latin typeface="Calibri"/>
                <a:cs typeface="Calibri"/>
              </a:rPr>
              <a:t>pre-processing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very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essential.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We </a:t>
            </a:r>
            <a:r>
              <a:rPr dirty="0" sz="1100" spc="-5">
                <a:latin typeface="Calibri"/>
                <a:cs typeface="Calibri"/>
              </a:rPr>
              <a:t>should </a:t>
            </a:r>
            <a:r>
              <a:rPr dirty="0" sz="1100">
                <a:latin typeface="Calibri"/>
                <a:cs typeface="Calibri"/>
              </a:rPr>
              <a:t>not </a:t>
            </a:r>
            <a:r>
              <a:rPr dirty="0" sz="1100" spc="-5">
                <a:latin typeface="Calibri"/>
                <a:cs typeface="Calibri"/>
              </a:rPr>
              <a:t>have done sentiment analysis </a:t>
            </a:r>
            <a:r>
              <a:rPr dirty="0" sz="1100">
                <a:latin typeface="Calibri"/>
                <a:cs typeface="Calibri"/>
              </a:rPr>
              <a:t>on the </a:t>
            </a:r>
            <a:r>
              <a:rPr dirty="0" sz="1100" spc="-5">
                <a:latin typeface="Calibri"/>
                <a:cs typeface="Calibri"/>
              </a:rPr>
              <a:t>raw </a:t>
            </a:r>
            <a:r>
              <a:rPr dirty="0" sz="110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6) In 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data,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favourites count is given under user details.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5">
                <a:latin typeface="Calibri"/>
                <a:cs typeface="Calibri"/>
              </a:rPr>
              <a:t>The ‘Like’ count should </a:t>
            </a:r>
            <a:r>
              <a:rPr dirty="0" sz="1100" spc="-10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been </a:t>
            </a:r>
            <a:r>
              <a:rPr dirty="0" sz="1100" spc="-5">
                <a:latin typeface="Calibri"/>
                <a:cs typeface="Calibri"/>
              </a:rPr>
              <a:t>given </a:t>
            </a:r>
            <a:r>
              <a:rPr dirty="0" sz="1100">
                <a:latin typeface="Calibri"/>
                <a:cs typeface="Calibri"/>
              </a:rPr>
              <a:t>in the data </a:t>
            </a:r>
            <a:r>
              <a:rPr dirty="0" sz="1100" spc="-5">
                <a:latin typeface="Calibri"/>
                <a:cs typeface="Calibri"/>
              </a:rPr>
              <a:t>for every tweet </a:t>
            </a:r>
            <a:r>
              <a:rPr dirty="0" sz="1100">
                <a:latin typeface="Calibri"/>
                <a:cs typeface="Calibri"/>
              </a:rPr>
              <a:t>and not </a:t>
            </a:r>
            <a:r>
              <a:rPr dirty="0" sz="1100" spc="-5">
                <a:latin typeface="Calibri"/>
                <a:cs typeface="Calibri"/>
              </a:rPr>
              <a:t>under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struct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1001013"/>
            <a:ext cx="6211570" cy="84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 u="sng">
                <a:latin typeface="Calibri"/>
                <a:cs typeface="Calibri"/>
              </a:rPr>
              <a:t>2) </a:t>
            </a:r>
            <a:r>
              <a:rPr dirty="0" sz="1100" spc="-5" b="1" u="sng">
                <a:latin typeface="Calibri"/>
                <a:cs typeface="Calibri"/>
              </a:rPr>
              <a:t>Bonus</a:t>
            </a:r>
            <a:r>
              <a:rPr dirty="0" sz="1100" spc="-10" b="1" u="sng">
                <a:latin typeface="Calibri"/>
                <a:cs typeface="Calibri"/>
              </a:rPr>
              <a:t> </a:t>
            </a:r>
            <a:r>
              <a:rPr dirty="0" sz="1100" spc="-5" b="1" u="sng">
                <a:latin typeface="Calibri"/>
                <a:cs typeface="Calibri"/>
              </a:rPr>
              <a:t>Question: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9500"/>
              </a:lnSpc>
              <a:spcBef>
                <a:spcPts val="805"/>
              </a:spcBef>
            </a:pPr>
            <a:r>
              <a:rPr dirty="0" sz="1100" b="1">
                <a:latin typeface="Calibri"/>
                <a:cs typeface="Calibri"/>
              </a:rPr>
              <a:t>Twitter </a:t>
            </a:r>
            <a:r>
              <a:rPr dirty="0" sz="1100" spc="-5" b="1">
                <a:latin typeface="Calibri"/>
                <a:cs typeface="Calibri"/>
              </a:rPr>
              <a:t>data comprises data types that are hard </a:t>
            </a:r>
            <a:r>
              <a:rPr dirty="0" sz="1100" b="1">
                <a:latin typeface="Calibri"/>
                <a:cs typeface="Calibri"/>
              </a:rPr>
              <a:t>to </a:t>
            </a:r>
            <a:r>
              <a:rPr dirty="0" sz="1100" spc="-5" b="1">
                <a:latin typeface="Calibri"/>
                <a:cs typeface="Calibri"/>
              </a:rPr>
              <a:t>handle </a:t>
            </a:r>
            <a:r>
              <a:rPr dirty="0" sz="1100" b="1">
                <a:latin typeface="Calibri"/>
                <a:cs typeface="Calibri"/>
              </a:rPr>
              <a:t>at </a:t>
            </a:r>
            <a:r>
              <a:rPr dirty="0" sz="1100" spc="-5" b="1">
                <a:latin typeface="Calibri"/>
                <a:cs typeface="Calibri"/>
              </a:rPr>
              <a:t>times. Using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same </a:t>
            </a:r>
            <a:r>
              <a:rPr dirty="0" sz="1100" b="1">
                <a:latin typeface="Calibri"/>
                <a:cs typeface="Calibri"/>
              </a:rPr>
              <a:t>twitter </a:t>
            </a:r>
            <a:r>
              <a:rPr dirty="0" sz="1100" spc="-5" b="1">
                <a:latin typeface="Calibri"/>
                <a:cs typeface="Calibri"/>
              </a:rPr>
              <a:t>data, display all 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rows </a:t>
            </a:r>
            <a:r>
              <a:rPr dirty="0" sz="1100" b="1">
                <a:latin typeface="Calibri"/>
                <a:cs typeface="Calibri"/>
              </a:rPr>
              <a:t>with the </a:t>
            </a:r>
            <a:r>
              <a:rPr dirty="0" sz="1100" spc="-5" b="1">
                <a:latin typeface="Calibri"/>
                <a:cs typeface="Calibri"/>
              </a:rPr>
              <a:t>following columns: entity Id, entity screen_name, Text, Date, user location, date. {Note:  Include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date </a:t>
            </a:r>
            <a:r>
              <a:rPr dirty="0" sz="1100" b="1">
                <a:latin typeface="Calibri"/>
                <a:cs typeface="Calibri"/>
              </a:rPr>
              <a:t>in the </a:t>
            </a:r>
            <a:r>
              <a:rPr dirty="0" sz="1100" spc="-5" b="1">
                <a:latin typeface="Calibri"/>
                <a:cs typeface="Calibri"/>
              </a:rPr>
              <a:t>format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’yyyy-mm-dd’}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12" y="2246629"/>
            <a:ext cx="6438900" cy="4679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entities_user_mentions_id as Entity_Id,</a:t>
            </a:r>
            <a:r>
              <a:rPr dirty="0" sz="1400" spc="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entities_user_mentions_screen_name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Entities_Screen_Name,text,date,location from Twitter;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3101975"/>
            <a:ext cx="6676390" cy="155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4779264"/>
            <a:ext cx="6676390" cy="208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999489"/>
            <a:ext cx="2777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u="sng">
                <a:latin typeface="Calibri"/>
                <a:cs typeface="Calibri"/>
              </a:rPr>
              <a:t>Twitter Data Loading </a:t>
            </a:r>
            <a:r>
              <a:rPr dirty="0" sz="1400" b="1" u="sng">
                <a:latin typeface="Calibri"/>
                <a:cs typeface="Calibri"/>
              </a:rPr>
              <a:t>Into Hive</a:t>
            </a:r>
            <a:r>
              <a:rPr dirty="0" sz="1400" spc="-45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Table: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804" y="1358138"/>
            <a:ext cx="2642235" cy="18605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200" spc="-5" b="1">
                <a:solidFill>
                  <a:srgbClr val="006FC0"/>
                </a:solidFill>
                <a:latin typeface="Calibri"/>
                <a:cs typeface="Calibri"/>
              </a:rPr>
              <a:t>create </a:t>
            </a:r>
            <a:r>
              <a:rPr dirty="0" sz="1200" b="1">
                <a:solidFill>
                  <a:srgbClr val="006FC0"/>
                </a:solidFill>
                <a:latin typeface="Calibri"/>
                <a:cs typeface="Calibri"/>
              </a:rPr>
              <a:t>table </a:t>
            </a:r>
            <a:r>
              <a:rPr dirty="0" sz="1200" spc="-5" b="1">
                <a:solidFill>
                  <a:srgbClr val="006FC0"/>
                </a:solidFill>
                <a:latin typeface="Calibri"/>
                <a:cs typeface="Calibri"/>
              </a:rPr>
              <a:t>StrTwitter(str_tweets</a:t>
            </a:r>
            <a:r>
              <a:rPr dirty="0" sz="12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006FC0"/>
                </a:solidFill>
                <a:latin typeface="Calibri"/>
                <a:cs typeface="Calibri"/>
              </a:rPr>
              <a:t>string);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3193414"/>
            <a:ext cx="5655310" cy="21653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load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data local inpath 'Desktop/Tweets.json' overwrite into table</a:t>
            </a:r>
            <a:r>
              <a:rPr dirty="0" sz="1400" spc="10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StrTwitter;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512" y="5618353"/>
            <a:ext cx="6438900" cy="3437254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265"/>
              </a:lnSpc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create table Twitter as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endParaRPr sz="11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825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get_json_object(str_tweets,'$.retweet_count')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dirty="0" sz="11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retweet_count,</a:t>
            </a:r>
            <a:endParaRPr sz="1100">
              <a:latin typeface="Calibri"/>
              <a:cs typeface="Calibri"/>
            </a:endParaRPr>
          </a:p>
          <a:p>
            <a:pPr marL="17780" marR="73660">
              <a:lnSpc>
                <a:spcPct val="101800"/>
              </a:lnSpc>
              <a:spcBef>
                <a:spcPts val="790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from_unixtime(unix_timestamp(get_json_object(str_tweets,'$.created_at'),"EEE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MMM d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HH:mm:ss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Z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yyyy"),  'YYYY-MM-dd')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date,</a:t>
            </a:r>
            <a:endParaRPr sz="1100">
              <a:latin typeface="Calibri"/>
              <a:cs typeface="Calibri"/>
            </a:endParaRPr>
          </a:p>
          <a:p>
            <a:pPr marL="17780" marR="2500630">
              <a:lnSpc>
                <a:spcPct val="162300"/>
              </a:lnSpc>
              <a:spcBef>
                <a:spcPts val="5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get_json_object(str_tweets,'$.text')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text,  get_json_object(str_tweets,'$.id')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id,  get_json_object(str_tweets,'$.source')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source,  get_json_object(str_tweets,'$.user.location')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location,  get_json_object(str_tweets,'$.user.id')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id1,  get_json_object(str_tweets,'$.user.id_str') 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id_str,  get_json_object(str_tweets,'$.user.name')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name,  get_json_object(str_tweets,'$.user.screen_name')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screen_name,  get_json_object(str_tweets,'$.user.geo_enabled')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dirty="0" sz="11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geo_enabled,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1945132"/>
            <a:ext cx="3040126" cy="847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3864864"/>
            <a:ext cx="5731510" cy="1347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12" y="1021029"/>
            <a:ext cx="6438900" cy="273685"/>
          </a:xfrm>
          <a:custGeom>
            <a:avLst/>
            <a:gdLst/>
            <a:ahLst/>
            <a:cxnLst/>
            <a:rect l="l" t="t" r="r" b="b"/>
            <a:pathLst>
              <a:path w="6438900" h="273684">
                <a:moveTo>
                  <a:pt x="0" y="273100"/>
                </a:moveTo>
                <a:lnTo>
                  <a:pt x="6438645" y="273100"/>
                </a:lnTo>
                <a:lnTo>
                  <a:pt x="6438645" y="0"/>
                </a:lnTo>
                <a:lnTo>
                  <a:pt x="0" y="0"/>
                </a:lnTo>
                <a:lnTo>
                  <a:pt x="0" y="2731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512" y="1294130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80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512" y="1565402"/>
            <a:ext cx="6438900" cy="273050"/>
          </a:xfrm>
          <a:custGeom>
            <a:avLst/>
            <a:gdLst/>
            <a:ahLst/>
            <a:cxnLst/>
            <a:rect l="l" t="t" r="r" b="b"/>
            <a:pathLst>
              <a:path w="6438900" h="273050">
                <a:moveTo>
                  <a:pt x="0" y="272796"/>
                </a:moveTo>
                <a:lnTo>
                  <a:pt x="6438645" y="272796"/>
                </a:lnTo>
                <a:lnTo>
                  <a:pt x="643864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512" y="1838198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80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512" y="2109470"/>
            <a:ext cx="6438900" cy="273050"/>
          </a:xfrm>
          <a:custGeom>
            <a:avLst/>
            <a:gdLst/>
            <a:ahLst/>
            <a:cxnLst/>
            <a:rect l="l" t="t" r="r" b="b"/>
            <a:pathLst>
              <a:path w="6438900" h="273050">
                <a:moveTo>
                  <a:pt x="0" y="272796"/>
                </a:moveTo>
                <a:lnTo>
                  <a:pt x="6438645" y="272796"/>
                </a:lnTo>
                <a:lnTo>
                  <a:pt x="643864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7512" y="2382266"/>
            <a:ext cx="6438900" cy="273050"/>
          </a:xfrm>
          <a:custGeom>
            <a:avLst/>
            <a:gdLst/>
            <a:ahLst/>
            <a:cxnLst/>
            <a:rect l="l" t="t" r="r" b="b"/>
            <a:pathLst>
              <a:path w="6438900" h="273050">
                <a:moveTo>
                  <a:pt x="0" y="272796"/>
                </a:moveTo>
                <a:lnTo>
                  <a:pt x="6438645" y="272796"/>
                </a:lnTo>
                <a:lnTo>
                  <a:pt x="643864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7512" y="2655061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80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7512" y="2926410"/>
            <a:ext cx="6438900" cy="273685"/>
          </a:xfrm>
          <a:custGeom>
            <a:avLst/>
            <a:gdLst/>
            <a:ahLst/>
            <a:cxnLst/>
            <a:rect l="l" t="t" r="r" b="b"/>
            <a:pathLst>
              <a:path w="6438900" h="273685">
                <a:moveTo>
                  <a:pt x="0" y="273100"/>
                </a:moveTo>
                <a:lnTo>
                  <a:pt x="6438645" y="273100"/>
                </a:lnTo>
                <a:lnTo>
                  <a:pt x="6438645" y="0"/>
                </a:lnTo>
                <a:lnTo>
                  <a:pt x="0" y="0"/>
                </a:lnTo>
                <a:lnTo>
                  <a:pt x="0" y="2731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7512" y="3199510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79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7512" y="3470783"/>
            <a:ext cx="6438900" cy="273050"/>
          </a:xfrm>
          <a:custGeom>
            <a:avLst/>
            <a:gdLst/>
            <a:ahLst/>
            <a:cxnLst/>
            <a:rect l="l" t="t" r="r" b="b"/>
            <a:pathLst>
              <a:path w="6438900" h="273050">
                <a:moveTo>
                  <a:pt x="0" y="272796"/>
                </a:moveTo>
                <a:lnTo>
                  <a:pt x="6438645" y="272796"/>
                </a:lnTo>
                <a:lnTo>
                  <a:pt x="643864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7512" y="3743578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79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7512" y="4014851"/>
            <a:ext cx="6438900" cy="170815"/>
          </a:xfrm>
          <a:custGeom>
            <a:avLst/>
            <a:gdLst/>
            <a:ahLst/>
            <a:cxnLst/>
            <a:rect l="l" t="t" r="r" b="b"/>
            <a:pathLst>
              <a:path w="6438900" h="170814">
                <a:moveTo>
                  <a:pt x="0" y="170687"/>
                </a:moveTo>
                <a:lnTo>
                  <a:pt x="6438645" y="170687"/>
                </a:lnTo>
                <a:lnTo>
                  <a:pt x="643864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7512" y="4185539"/>
            <a:ext cx="6438900" cy="273050"/>
          </a:xfrm>
          <a:custGeom>
            <a:avLst/>
            <a:gdLst/>
            <a:ahLst/>
            <a:cxnLst/>
            <a:rect l="l" t="t" r="r" b="b"/>
            <a:pathLst>
              <a:path w="6438900" h="273050">
                <a:moveTo>
                  <a:pt x="0" y="272796"/>
                </a:moveTo>
                <a:lnTo>
                  <a:pt x="6438645" y="272796"/>
                </a:lnTo>
                <a:lnTo>
                  <a:pt x="643864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7512" y="4458334"/>
            <a:ext cx="6438900" cy="271780"/>
          </a:xfrm>
          <a:custGeom>
            <a:avLst/>
            <a:gdLst/>
            <a:ahLst/>
            <a:cxnLst/>
            <a:rect l="l" t="t" r="r" b="b"/>
            <a:pathLst>
              <a:path w="6438900" h="271779">
                <a:moveTo>
                  <a:pt x="0" y="271272"/>
                </a:moveTo>
                <a:lnTo>
                  <a:pt x="6438645" y="271272"/>
                </a:lnTo>
                <a:lnTo>
                  <a:pt x="6438645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7512" y="4729607"/>
            <a:ext cx="6438900" cy="170815"/>
          </a:xfrm>
          <a:custGeom>
            <a:avLst/>
            <a:gdLst/>
            <a:ahLst/>
            <a:cxnLst/>
            <a:rect l="l" t="t" r="r" b="b"/>
            <a:pathLst>
              <a:path w="6438900" h="170814">
                <a:moveTo>
                  <a:pt x="0" y="170687"/>
                </a:moveTo>
                <a:lnTo>
                  <a:pt x="6438645" y="170687"/>
                </a:lnTo>
                <a:lnTo>
                  <a:pt x="643864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3100" y="1001013"/>
            <a:ext cx="6222365" cy="390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get_json_object(str_tweets,'$.user.lang') 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dirty="0" sz="11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lang,</a:t>
            </a:r>
            <a:endParaRPr sz="1100">
              <a:latin typeface="Calibri"/>
              <a:cs typeface="Calibri"/>
            </a:endParaRPr>
          </a:p>
          <a:p>
            <a:pPr marL="12700" marR="844550">
              <a:lnSpc>
                <a:spcPct val="162300"/>
              </a:lnSpc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get_json_object(str_tweets,'$.user.protected')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protected,  get_json_object(str_tweets,'$.user.verified')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verified,  get_json_object(str_tweets,'$.user.followers_count')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followers_count,  get_json_object(str_tweets,'$.user.friends_count')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friends_count,  get_json_object(str_tweets,'$.user.listed_count')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listed_count,  get_json_object(str_tweets,'$.user.favourites_count')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favourites_count,  get_json_object(str_tweets,'$.user.statuses_count')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statuses_count,  get_json_object(str_tweets,'$.user.profile_background_color')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profile_background_color,  get_json_object(str_tweets,'$.contributors') 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contributors,  get_json_object(str_tweets,'$.is_quote_status')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dirty="0" sz="11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is_quote_status,</a:t>
            </a:r>
            <a:endParaRPr sz="1100">
              <a:latin typeface="Calibri"/>
              <a:cs typeface="Calibri"/>
            </a:endParaRPr>
          </a:p>
          <a:p>
            <a:pPr marL="12700" marR="1882775">
              <a:lnSpc>
                <a:spcPct val="101800"/>
              </a:lnSpc>
              <a:spcBef>
                <a:spcPts val="790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get_json_object(str_tweets,'$.entities.user_mentions[0].screen_name') </a:t>
            </a:r>
            <a:r>
              <a:rPr dirty="0" sz="1100" spc="-10" b="1">
                <a:solidFill>
                  <a:srgbClr val="006FC0"/>
                </a:solidFill>
                <a:latin typeface="Calibri"/>
                <a:cs typeface="Calibri"/>
              </a:rPr>
              <a:t>as 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entities_user_mentions_screen_name,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61800"/>
              </a:lnSpc>
              <a:spcBef>
                <a:spcPts val="10"/>
              </a:spcBef>
            </a:pP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get_json_object(str_tweets,'$.entities.user_mentions[0].name')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entities_user_mentions_name,  get_json_object(str_tweets,'$.entities.user_mentions[0].id') </a:t>
            </a:r>
            <a:r>
              <a:rPr dirty="0" sz="11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entities_user_mentions_id from</a:t>
            </a:r>
            <a:r>
              <a:rPr dirty="0" sz="1100" spc="1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006FC0"/>
                </a:solidFill>
                <a:latin typeface="Calibri"/>
                <a:cs typeface="Calibri"/>
              </a:rPr>
              <a:t>strTwitter;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800" y="5001767"/>
            <a:ext cx="4997196" cy="3940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1021029"/>
            <a:ext cx="1600835" cy="21844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4"/>
              </a:lnSpc>
            </a:pP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Select *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form</a:t>
            </a:r>
            <a:r>
              <a:rPr dirty="0" sz="1400" spc="-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Twitter;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2633217"/>
            <a:ext cx="5524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1400" b="1" u="sng">
                <a:latin typeface="Calibri"/>
                <a:cs typeface="Calibri"/>
              </a:rPr>
              <a:t>1)</a:t>
            </a:r>
            <a:r>
              <a:rPr dirty="0" sz="1400" spc="-15" b="1" u="sng">
                <a:latin typeface="Calibri"/>
                <a:cs typeface="Calibri"/>
              </a:rPr>
              <a:t> </a:t>
            </a:r>
            <a:r>
              <a:rPr dirty="0" sz="1400" b="1" u="sng">
                <a:latin typeface="Calibri"/>
                <a:cs typeface="Calibri"/>
              </a:rPr>
              <a:t>a)	</a:t>
            </a:r>
            <a:r>
              <a:rPr dirty="0" sz="1400" spc="-5" b="1" u="sng">
                <a:latin typeface="Calibri"/>
                <a:cs typeface="Calibri"/>
              </a:rPr>
              <a:t>What </a:t>
            </a:r>
            <a:r>
              <a:rPr dirty="0" sz="1400" b="1" u="sng">
                <a:latin typeface="Calibri"/>
                <a:cs typeface="Calibri"/>
              </a:rPr>
              <a:t>are the </a:t>
            </a:r>
            <a:r>
              <a:rPr dirty="0" sz="1400" spc="-5" b="1" u="sng">
                <a:latin typeface="Calibri"/>
                <a:cs typeface="Calibri"/>
              </a:rPr>
              <a:t>hashtags tweeted and </a:t>
            </a:r>
            <a:r>
              <a:rPr dirty="0" sz="1400" b="1" u="sng">
                <a:latin typeface="Calibri"/>
                <a:cs typeface="Calibri"/>
              </a:rPr>
              <a:t>how </a:t>
            </a:r>
            <a:r>
              <a:rPr dirty="0" sz="1400" spc="-5" b="1" u="sng">
                <a:latin typeface="Calibri"/>
                <a:cs typeface="Calibri"/>
              </a:rPr>
              <a:t>many times are they</a:t>
            </a:r>
            <a:r>
              <a:rPr dirty="0" sz="1400" spc="30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used?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512" y="3277234"/>
            <a:ext cx="6438900" cy="70104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create table All_Hashtags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date,lower(hashtag)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Twitter</a:t>
            </a:r>
            <a:endParaRPr sz="1400">
              <a:latin typeface="Calibri"/>
              <a:cs typeface="Calibri"/>
            </a:endParaRPr>
          </a:p>
          <a:p>
            <a:pPr marL="17780" marR="594360">
              <a:lnSpc>
                <a:spcPct val="109300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lateral view explode(split(text,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' 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'))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tbl 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 where hashtag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is not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null and  hashtag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rlike</a:t>
            </a:r>
            <a:r>
              <a:rPr dirty="0" sz="140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"^#[a-zA-Z0-9]+$";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7512" y="4366895"/>
            <a:ext cx="6438900" cy="233679"/>
          </a:xfrm>
          <a:custGeom>
            <a:avLst/>
            <a:gdLst/>
            <a:ahLst/>
            <a:cxnLst/>
            <a:rect l="l" t="t" r="r" b="b"/>
            <a:pathLst>
              <a:path w="6438900" h="233679">
                <a:moveTo>
                  <a:pt x="0" y="233172"/>
                </a:moveTo>
                <a:lnTo>
                  <a:pt x="6438645" y="233172"/>
                </a:lnTo>
                <a:lnTo>
                  <a:pt x="643864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5800" y="4366895"/>
            <a:ext cx="6303010" cy="233679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hashtag, count(hashtag)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count_hashtag </a:t>
            </a:r>
            <a:r>
              <a:rPr dirty="0" sz="1400" spc="0" b="1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All_Hashtags group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dirty="0" sz="1400" spc="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hashtag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512" y="4600066"/>
            <a:ext cx="6438900" cy="234950"/>
          </a:xfrm>
          <a:custGeom>
            <a:avLst/>
            <a:gdLst/>
            <a:ahLst/>
            <a:cxnLst/>
            <a:rect l="l" t="t" r="r" b="b"/>
            <a:pathLst>
              <a:path w="6438900" h="234950">
                <a:moveTo>
                  <a:pt x="0" y="234696"/>
                </a:moveTo>
                <a:lnTo>
                  <a:pt x="6438645" y="234696"/>
                </a:lnTo>
                <a:lnTo>
                  <a:pt x="6438645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5800" y="4600066"/>
            <a:ext cx="2366645" cy="234950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ORDER BY count_hashtag</a:t>
            </a:r>
            <a:r>
              <a:rPr dirty="0" sz="140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DESC;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1693164"/>
            <a:ext cx="5731510" cy="560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800" y="5238115"/>
            <a:ext cx="5731510" cy="287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333"/>
            <a:ext cx="5731510" cy="2906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4051046"/>
            <a:ext cx="5731510" cy="2018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999489"/>
            <a:ext cx="6356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 u="sng">
                <a:latin typeface="Calibri"/>
                <a:cs typeface="Calibri"/>
              </a:rPr>
              <a:t>Answer: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0541" y="1357883"/>
            <a:ext cx="1901189" cy="360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541" y="5079491"/>
            <a:ext cx="3238372" cy="3615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981811"/>
            <a:ext cx="5805805" cy="4921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 b="1" u="sng">
                <a:latin typeface="Calibri"/>
                <a:cs typeface="Calibri"/>
              </a:rPr>
              <a:t>1) b) </a:t>
            </a:r>
            <a:r>
              <a:rPr dirty="0" sz="1400" spc="-5" b="1" u="sng">
                <a:latin typeface="Calibri"/>
                <a:cs typeface="Calibri"/>
              </a:rPr>
              <a:t>What </a:t>
            </a:r>
            <a:r>
              <a:rPr dirty="0" sz="1400" b="1" u="sng">
                <a:latin typeface="Calibri"/>
                <a:cs typeface="Calibri"/>
              </a:rPr>
              <a:t>is </a:t>
            </a:r>
            <a:r>
              <a:rPr dirty="0" sz="1400" spc="-5" b="1" u="sng">
                <a:latin typeface="Calibri"/>
                <a:cs typeface="Calibri"/>
              </a:rPr>
              <a:t>the most trending hashtag in </a:t>
            </a:r>
            <a:r>
              <a:rPr dirty="0" sz="1400" b="1" u="sng">
                <a:latin typeface="Calibri"/>
                <a:cs typeface="Calibri"/>
              </a:rPr>
              <a:t>a day and </a:t>
            </a:r>
            <a:r>
              <a:rPr dirty="0" sz="1400" spc="-5" b="1" u="sng">
                <a:latin typeface="Calibri"/>
                <a:cs typeface="Calibri"/>
              </a:rPr>
              <a:t>how many </a:t>
            </a:r>
            <a:r>
              <a:rPr dirty="0" sz="1400" b="1" u="sng">
                <a:latin typeface="Calibri"/>
                <a:cs typeface="Calibri"/>
              </a:rPr>
              <a:t>times </a:t>
            </a:r>
            <a:r>
              <a:rPr dirty="0" sz="1400" spc="-5" b="1" u="sng">
                <a:latin typeface="Calibri"/>
                <a:cs typeface="Calibri"/>
              </a:rPr>
              <a:t>are</a:t>
            </a:r>
            <a:r>
              <a:rPr dirty="0" sz="1400" spc="0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they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00" spc="-355" u="sng">
                <a:latin typeface="Times New Roman"/>
                <a:cs typeface="Times New Roman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tweeted? [Note: </a:t>
            </a:r>
            <a:r>
              <a:rPr dirty="0" sz="1400" b="1" u="sng">
                <a:latin typeface="Calibri"/>
                <a:cs typeface="Calibri"/>
              </a:rPr>
              <a:t>day should be in the </a:t>
            </a:r>
            <a:r>
              <a:rPr dirty="0" sz="1400" spc="-5" b="1" u="sng">
                <a:latin typeface="Calibri"/>
                <a:cs typeface="Calibri"/>
              </a:rPr>
              <a:t>format</a:t>
            </a:r>
            <a:r>
              <a:rPr dirty="0" sz="1400" spc="-50" b="1" u="sng">
                <a:latin typeface="Calibri"/>
                <a:cs typeface="Calibri"/>
              </a:rPr>
              <a:t> </a:t>
            </a:r>
            <a:r>
              <a:rPr dirty="0" sz="1400" spc="-5" b="1" u="sng">
                <a:latin typeface="Calibri"/>
                <a:cs typeface="Calibri"/>
              </a:rPr>
              <a:t>‘yyyy-mm-dd’]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12" y="1928114"/>
            <a:ext cx="6438900" cy="4679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date,hashtag, count(hashtag)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count_hashtag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all_hashtags group</a:t>
            </a:r>
            <a:r>
              <a:rPr dirty="0" sz="1400" spc="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date, hashtag ORDER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count_hashtag</a:t>
            </a:r>
            <a:r>
              <a:rPr dirty="0" sz="1400" spc="-2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DESC;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2762757"/>
            <a:ext cx="4462780" cy="1050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 u="sng">
                <a:latin typeface="Calibri"/>
                <a:cs typeface="Calibri"/>
              </a:rPr>
              <a:t>Answer: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260"/>
              </a:lnSpc>
              <a:spcBef>
                <a:spcPts val="219"/>
              </a:spcBef>
            </a:pPr>
            <a:r>
              <a:rPr dirty="0" sz="1100" spc="-5" b="1">
                <a:latin typeface="Calibri"/>
                <a:cs typeface="Calibri"/>
              </a:rPr>
              <a:t>For each </a:t>
            </a:r>
            <a:r>
              <a:rPr dirty="0" sz="1100" b="1">
                <a:latin typeface="Calibri"/>
                <a:cs typeface="Calibri"/>
              </a:rPr>
              <a:t>day, the </a:t>
            </a:r>
            <a:r>
              <a:rPr dirty="0" sz="1100" spc="-5" b="1">
                <a:latin typeface="Calibri"/>
                <a:cs typeface="Calibri"/>
              </a:rPr>
              <a:t>most trending hashtags for that </a:t>
            </a:r>
            <a:r>
              <a:rPr dirty="0" sz="1100" spc="-10" b="1">
                <a:latin typeface="Calibri"/>
                <a:cs typeface="Calibri"/>
              </a:rPr>
              <a:t>day </a:t>
            </a:r>
            <a:r>
              <a:rPr dirty="0" sz="1100" spc="-5" b="1">
                <a:latin typeface="Calibri"/>
                <a:cs typeface="Calibri"/>
              </a:rPr>
              <a:t>has been listed below.  On </a:t>
            </a:r>
            <a:r>
              <a:rPr dirty="0" sz="1100" b="1">
                <a:latin typeface="Calibri"/>
                <a:cs typeface="Calibri"/>
              </a:rPr>
              <a:t>20 th </a:t>
            </a:r>
            <a:r>
              <a:rPr dirty="0" sz="1100" spc="-5" b="1">
                <a:latin typeface="Calibri"/>
                <a:cs typeface="Calibri"/>
              </a:rPr>
              <a:t>September 2011,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#imwithyou has been </a:t>
            </a:r>
            <a:r>
              <a:rPr dirty="0" sz="1100" b="1">
                <a:latin typeface="Calibri"/>
                <a:cs typeface="Calibri"/>
              </a:rPr>
              <a:t>tweeted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twice.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 b="1">
                <a:latin typeface="Calibri"/>
                <a:cs typeface="Calibri"/>
              </a:rPr>
              <a:t>This </a:t>
            </a:r>
            <a:r>
              <a:rPr dirty="0" sz="1100" spc="-5" b="1">
                <a:latin typeface="Calibri"/>
                <a:cs typeface="Calibri"/>
              </a:rPr>
              <a:t>is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max tweet </a:t>
            </a:r>
            <a:r>
              <a:rPr dirty="0" sz="1100" b="1">
                <a:latin typeface="Calibri"/>
                <a:cs typeface="Calibri"/>
              </a:rPr>
              <a:t>a </a:t>
            </a:r>
            <a:r>
              <a:rPr dirty="0" sz="1100" spc="-5" b="1">
                <a:latin typeface="Calibri"/>
                <a:cs typeface="Calibri"/>
              </a:rPr>
              <a:t>twitter handle has got </a:t>
            </a:r>
            <a:r>
              <a:rPr dirty="0" sz="1100" b="1">
                <a:latin typeface="Calibri"/>
                <a:cs typeface="Calibri"/>
              </a:rPr>
              <a:t>in a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day.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4211065"/>
            <a:ext cx="5731510" cy="286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1021333"/>
            <a:ext cx="2558923" cy="3358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4494910"/>
            <a:ext cx="2933192" cy="398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6880"/>
            <a:ext cx="1226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Twitter </a:t>
            </a:r>
            <a:r>
              <a:rPr dirty="0" sz="11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1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8640" y="436880"/>
            <a:ext cx="17354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404040"/>
                </a:solidFill>
                <a:latin typeface="Calibri"/>
                <a:cs typeface="Calibri"/>
              </a:rPr>
              <a:t>Divya Jayaprakash(dxj160830)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731519"/>
            <a:ext cx="6438900" cy="0"/>
          </a:xfrm>
          <a:custGeom>
            <a:avLst/>
            <a:gdLst/>
            <a:ahLst/>
            <a:cxnLst/>
            <a:rect l="l" t="t" r="r" b="b"/>
            <a:pathLst>
              <a:path w="6438900" h="0">
                <a:moveTo>
                  <a:pt x="0" y="0"/>
                </a:moveTo>
                <a:lnTo>
                  <a:pt x="643864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525" y="9212516"/>
            <a:ext cx="5467350" cy="45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100" y="999489"/>
            <a:ext cx="61563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 u="sng">
                <a:solidFill>
                  <a:srgbClr val="0D0D0D"/>
                </a:solidFill>
                <a:latin typeface="Calibri"/>
                <a:cs typeface="Calibri"/>
              </a:rPr>
              <a:t>1) </a:t>
            </a:r>
            <a:r>
              <a:rPr dirty="0" sz="1400" spc="-5" b="1" u="sng">
                <a:solidFill>
                  <a:srgbClr val="0D0D0D"/>
                </a:solidFill>
                <a:latin typeface="Calibri"/>
                <a:cs typeface="Calibri"/>
              </a:rPr>
              <a:t>c) Which state users are most </a:t>
            </a:r>
            <a:r>
              <a:rPr dirty="0" sz="1400" b="1" u="sng">
                <a:solidFill>
                  <a:srgbClr val="0D0D0D"/>
                </a:solidFill>
                <a:latin typeface="Calibri"/>
                <a:cs typeface="Calibri"/>
              </a:rPr>
              <a:t>active, </a:t>
            </a:r>
            <a:r>
              <a:rPr dirty="0" sz="1400" spc="-5" b="1" u="sng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400" b="1" u="sng">
                <a:solidFill>
                  <a:srgbClr val="0D0D0D"/>
                </a:solidFill>
                <a:latin typeface="Calibri"/>
                <a:cs typeface="Calibri"/>
              </a:rPr>
              <a:t>how </a:t>
            </a:r>
            <a:r>
              <a:rPr dirty="0" sz="1400" spc="-5" b="1" u="sng">
                <a:solidFill>
                  <a:srgbClr val="0D0D0D"/>
                </a:solidFill>
                <a:latin typeface="Calibri"/>
                <a:cs typeface="Calibri"/>
              </a:rPr>
              <a:t>many tweets </a:t>
            </a:r>
            <a:r>
              <a:rPr dirty="0" sz="1400" b="1" u="sng">
                <a:solidFill>
                  <a:srgbClr val="0D0D0D"/>
                </a:solidFill>
                <a:latin typeface="Calibri"/>
                <a:cs typeface="Calibri"/>
              </a:rPr>
              <a:t>are </a:t>
            </a:r>
            <a:r>
              <a:rPr dirty="0" sz="1400" spc="-5" b="1" u="sng">
                <a:solidFill>
                  <a:srgbClr val="0D0D0D"/>
                </a:solidFill>
                <a:latin typeface="Calibri"/>
                <a:cs typeface="Calibri"/>
              </a:rPr>
              <a:t>posted </a:t>
            </a:r>
            <a:r>
              <a:rPr dirty="0" sz="1400" b="1" u="sng">
                <a:solidFill>
                  <a:srgbClr val="0D0D0D"/>
                </a:solidFill>
                <a:latin typeface="Calibri"/>
                <a:cs typeface="Calibri"/>
              </a:rPr>
              <a:t>by them?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512" y="1643126"/>
            <a:ext cx="6438900" cy="4679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625"/>
              </a:lnSpc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select location, count(id)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no_of_tweets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twitter group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location order</a:t>
            </a:r>
            <a:r>
              <a:rPr dirty="0" sz="1400" spc="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no_of_tweets</a:t>
            </a:r>
            <a:r>
              <a:rPr dirty="0" sz="1400" spc="-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6FC0"/>
                </a:solidFill>
                <a:latin typeface="Calibri"/>
                <a:cs typeface="Calibri"/>
              </a:rPr>
              <a:t>DESC;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2192782"/>
            <a:ext cx="5316220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u="sng">
                <a:latin typeface="Calibri"/>
                <a:cs typeface="Calibri"/>
              </a:rPr>
              <a:t>Answer: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5" b="1">
                <a:latin typeface="Calibri"/>
                <a:cs typeface="Calibri"/>
              </a:rPr>
              <a:t>Florida state has the most active </a:t>
            </a:r>
            <a:r>
              <a:rPr dirty="0" sz="1200" b="1">
                <a:latin typeface="Calibri"/>
                <a:cs typeface="Calibri"/>
              </a:rPr>
              <a:t>users. The </a:t>
            </a:r>
            <a:r>
              <a:rPr dirty="0" sz="1200" spc="-5" b="1">
                <a:latin typeface="Calibri"/>
                <a:cs typeface="Calibri"/>
              </a:rPr>
              <a:t>number </a:t>
            </a:r>
            <a:r>
              <a:rPr dirty="0" sz="1200" b="1">
                <a:latin typeface="Calibri"/>
                <a:cs typeface="Calibri"/>
              </a:rPr>
              <a:t>of </a:t>
            </a:r>
            <a:r>
              <a:rPr dirty="0" sz="1200" spc="-5" b="1">
                <a:latin typeface="Calibri"/>
                <a:cs typeface="Calibri"/>
              </a:rPr>
              <a:t>tweets posted </a:t>
            </a:r>
            <a:r>
              <a:rPr dirty="0" sz="1200" b="1">
                <a:latin typeface="Calibri"/>
                <a:cs typeface="Calibri"/>
              </a:rPr>
              <a:t>by </a:t>
            </a:r>
            <a:r>
              <a:rPr dirty="0" sz="1200" spc="-5" b="1">
                <a:latin typeface="Calibri"/>
                <a:cs typeface="Calibri"/>
              </a:rPr>
              <a:t>them </a:t>
            </a:r>
            <a:r>
              <a:rPr dirty="0" sz="1200" b="1">
                <a:latin typeface="Calibri"/>
                <a:cs typeface="Calibri"/>
              </a:rPr>
              <a:t>is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69.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2817876"/>
            <a:ext cx="5731510" cy="3346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6285484"/>
            <a:ext cx="3739896" cy="201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895" y="307847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847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66076" y="304800"/>
            <a:ext cx="0" cy="9444355"/>
          </a:xfrm>
          <a:custGeom>
            <a:avLst/>
            <a:gdLst/>
            <a:ahLst/>
            <a:cxnLst/>
            <a:rect l="l" t="t" r="r" b="b"/>
            <a:pathLst>
              <a:path w="0" h="9444355">
                <a:moveTo>
                  <a:pt x="0" y="0"/>
                </a:moveTo>
                <a:lnTo>
                  <a:pt x="0" y="944422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0895" y="975207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63028" y="97490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5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Radhika Vinod</dc:creator>
  <dc:subject>Assignment 2</dc:subject>
  <dc:title>Twitter Data Analysis</dc:title>
  <dcterms:created xsi:type="dcterms:W3CDTF">2018-03-16T23:09:40Z</dcterms:created>
  <dcterms:modified xsi:type="dcterms:W3CDTF">2018-03-16T23:09:40Z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2018-03-16T00:00:00Z</vt:filetime>
  </property>
</Properties>
</file>