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70" r:id="rId9"/>
    <p:sldId id="264" r:id="rId10"/>
    <p:sldId id="271" r:id="rId11"/>
    <p:sldId id="272" r:id="rId12"/>
    <p:sldId id="285" r:id="rId13"/>
    <p:sldId id="278" r:id="rId14"/>
    <p:sldId id="268" r:id="rId15"/>
    <p:sldId id="273" r:id="rId16"/>
    <p:sldId id="287" r:id="rId17"/>
    <p:sldId id="275" r:id="rId18"/>
    <p:sldId id="279" r:id="rId19"/>
    <p:sldId id="276" r:id="rId20"/>
    <p:sldId id="280" r:id="rId21"/>
    <p:sldId id="281" r:id="rId22"/>
    <p:sldId id="282" r:id="rId23"/>
    <p:sldId id="277" r:id="rId24"/>
    <p:sldId id="2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>
        <p:scale>
          <a:sx n="60" d="100"/>
          <a:sy n="60" d="100"/>
        </p:scale>
        <p:origin x="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vya\Downloads\EXCELOP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vya\Downloads\EXCELOP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Sector</a:t>
            </a:r>
            <a:r>
              <a:rPr lang="en-US" baseline="0" dirty="0"/>
              <a:t> vs </a:t>
            </a:r>
            <a:r>
              <a:rPr lang="en-US" dirty="0"/>
              <a:t>75</a:t>
            </a:r>
            <a:r>
              <a:rPr lang="en-US" baseline="0" dirty="0"/>
              <a:t>th percentile </a:t>
            </a:r>
            <a:r>
              <a:rPr lang="en-US" dirty="0"/>
              <a:t>Incremental Probability of</a:t>
            </a:r>
            <a:r>
              <a:rPr lang="en-US" baseline="0" dirty="0"/>
              <a:t> Response</a:t>
            </a:r>
            <a:endParaRPr lang="en-US" dirty="0"/>
          </a:p>
        </c:rich>
      </c:tx>
      <c:layout>
        <c:manualLayout>
          <c:xMode val="edge"/>
          <c:yMode val="edge"/>
          <c:x val="0.36627747558189638"/>
          <c:y val="9.21615075994593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7450476894345207E-2"/>
          <c:y val="6.6987312569176352E-2"/>
          <c:w val="0.8252354543751762"/>
          <c:h val="0.91184551447008233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[EXCELOPS.xlsx]Sheet2!$D$1</c:f>
              <c:strCache>
                <c:ptCount val="1"/>
                <c:pt idx="0">
                  <c:v>P75_increment_ProbRes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[EXCELOPS.xlsx]Sheet2!$A$2:$A$20</c:f>
              <c:strCache>
                <c:ptCount val="16"/>
                <c:pt idx="0">
                  <c:v>At Risk NOL</c:v>
                </c:pt>
                <c:pt idx="1">
                  <c:v>At Risk OL</c:v>
                </c:pt>
                <c:pt idx="2">
                  <c:v>Frequent NOL</c:v>
                </c:pt>
                <c:pt idx="3">
                  <c:v>Frequent OL</c:v>
                </c:pt>
                <c:pt idx="4">
                  <c:v>High Risk NOL</c:v>
                </c:pt>
                <c:pt idx="5">
                  <c:v>High Risk OL</c:v>
                </c:pt>
                <c:pt idx="6">
                  <c:v>Lost NOL</c:v>
                </c:pt>
                <c:pt idx="7">
                  <c:v>Lost OL</c:v>
                </c:pt>
                <c:pt idx="8">
                  <c:v>MVP NOL</c:v>
                </c:pt>
                <c:pt idx="9">
                  <c:v>MVP OL</c:v>
                </c:pt>
                <c:pt idx="10">
                  <c:v>Max Risk NOL</c:v>
                </c:pt>
                <c:pt idx="11">
                  <c:v>Max Risk OL</c:v>
                </c:pt>
                <c:pt idx="12">
                  <c:v>New NOL</c:v>
                </c:pt>
                <c:pt idx="13">
                  <c:v>New OL</c:v>
                </c:pt>
                <c:pt idx="14">
                  <c:v>Rejuvenated NOL</c:v>
                </c:pt>
                <c:pt idx="15">
                  <c:v>Rejuvenated OL</c:v>
                </c:pt>
              </c:strCache>
            </c:strRef>
          </c:cat>
          <c:val>
            <c:numRef>
              <c:f>[EXCELOPS.xlsx]Sheet2!$D$2:$D$20</c:f>
              <c:numCache>
                <c:formatCode>General</c:formatCode>
                <c:ptCount val="19"/>
                <c:pt idx="0">
                  <c:v>-0.25931305520624964</c:v>
                </c:pt>
                <c:pt idx="1">
                  <c:v>-0.19880633015543969</c:v>
                </c:pt>
                <c:pt idx="2">
                  <c:v>0.10068506103713348</c:v>
                </c:pt>
                <c:pt idx="3">
                  <c:v>0.14602818693058844</c:v>
                </c:pt>
                <c:pt idx="4">
                  <c:v>-0.26227108516450592</c:v>
                </c:pt>
                <c:pt idx="5">
                  <c:v>-0.24705610903255232</c:v>
                </c:pt>
                <c:pt idx="6">
                  <c:v>-6.3857760364561089E-2</c:v>
                </c:pt>
                <c:pt idx="7">
                  <c:v>-8.1172683321726322E-2</c:v>
                </c:pt>
                <c:pt idx="8">
                  <c:v>0.15076521862608361</c:v>
                </c:pt>
                <c:pt idx="9">
                  <c:v>0.17329887348181788</c:v>
                </c:pt>
                <c:pt idx="10">
                  <c:v>-0.20273907789777112</c:v>
                </c:pt>
                <c:pt idx="11">
                  <c:v>-0.19946497965418397</c:v>
                </c:pt>
                <c:pt idx="12">
                  <c:v>-0.21232134317065113</c:v>
                </c:pt>
                <c:pt idx="13">
                  <c:v>-0.13862015169285608</c:v>
                </c:pt>
                <c:pt idx="14">
                  <c:v>0.12206006946914848</c:v>
                </c:pt>
                <c:pt idx="15">
                  <c:v>0.16499025584471411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B2-46E5-AF2E-BDEB57728E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40087416"/>
        <c:axId val="440085776"/>
        <c:axId val="439302152"/>
      </c:bar3DChart>
      <c:catAx>
        <c:axId val="440087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085776"/>
        <c:crosses val="autoZero"/>
        <c:auto val="1"/>
        <c:lblAlgn val="ctr"/>
        <c:lblOffset val="100"/>
        <c:noMultiLvlLbl val="0"/>
      </c:catAx>
      <c:valAx>
        <c:axId val="440085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087416"/>
        <c:crosses val="autoZero"/>
        <c:crossBetween val="between"/>
      </c:valAx>
      <c:serAx>
        <c:axId val="4393021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085776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Decile</a:t>
            </a:r>
            <a:r>
              <a:rPr lang="en-US" baseline="0"/>
              <a:t> Graph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[EXCELOPS.xlsx]Sheet3!$B$1:$B$9</c:f>
              <c:strCache>
                <c:ptCount val="9"/>
                <c:pt idx="0">
                  <c:v>0-10</c:v>
                </c:pt>
                <c:pt idx="1">
                  <c:v>10-20</c:v>
                </c:pt>
                <c:pt idx="2">
                  <c:v>20-30</c:v>
                </c:pt>
                <c:pt idx="3">
                  <c:v>30-40</c:v>
                </c:pt>
                <c:pt idx="4">
                  <c:v>40-50</c:v>
                </c:pt>
                <c:pt idx="5">
                  <c:v>50-60</c:v>
                </c:pt>
                <c:pt idx="6">
                  <c:v>60-70</c:v>
                </c:pt>
                <c:pt idx="7">
                  <c:v>70-80</c:v>
                </c:pt>
                <c:pt idx="8">
                  <c:v>80-100</c:v>
                </c:pt>
              </c:strCache>
            </c:strRef>
          </c:cat>
          <c:val>
            <c:numRef>
              <c:f>[EXCELOPS.xlsx]Sheet3!$C$1:$C$9</c:f>
              <c:numCache>
                <c:formatCode>General</c:formatCode>
                <c:ptCount val="9"/>
                <c:pt idx="0">
                  <c:v>31876</c:v>
                </c:pt>
                <c:pt idx="1">
                  <c:v>160756</c:v>
                </c:pt>
                <c:pt idx="2">
                  <c:v>277761</c:v>
                </c:pt>
                <c:pt idx="3">
                  <c:v>29165</c:v>
                </c:pt>
                <c:pt idx="4">
                  <c:v>9346</c:v>
                </c:pt>
                <c:pt idx="5">
                  <c:v>2162</c:v>
                </c:pt>
                <c:pt idx="6">
                  <c:v>97</c:v>
                </c:pt>
                <c:pt idx="7">
                  <c:v>12</c:v>
                </c:pt>
                <c:pt idx="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13-4C36-B3B6-FE6B3EE64AA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01657544"/>
        <c:axId val="601659840"/>
      </c:lineChart>
      <c:catAx>
        <c:axId val="601657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Probability (in 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659840"/>
        <c:crosses val="autoZero"/>
        <c:auto val="1"/>
        <c:lblAlgn val="ctr"/>
        <c:lblOffset val="100"/>
        <c:noMultiLvlLbl val="0"/>
      </c:catAx>
      <c:valAx>
        <c:axId val="601659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Addresses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657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83F1F9-B29D-4051-915C-97AE2F9C847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6FDBCFE0-AA9C-4299-A3C6-FAA560A0B785}">
      <dgm:prSet phldrT="[Text]"/>
      <dgm:spPr/>
      <dgm:t>
        <a:bodyPr/>
        <a:lstStyle/>
        <a:p>
          <a:r>
            <a:rPr lang="en-US" dirty="0"/>
            <a:t>Trashers         </a:t>
          </a:r>
        </a:p>
      </dgm:t>
    </dgm:pt>
    <dgm:pt modelId="{DE0D70DD-137C-4F4F-82F3-6A7A17C83718}" type="parTrans" cxnId="{A2F01D99-955C-4CEB-928C-2D4FF36D3ABC}">
      <dgm:prSet/>
      <dgm:spPr/>
      <dgm:t>
        <a:bodyPr/>
        <a:lstStyle/>
        <a:p>
          <a:endParaRPr lang="en-US"/>
        </a:p>
      </dgm:t>
    </dgm:pt>
    <dgm:pt modelId="{DC419E95-7A3E-411F-BD68-153F88EEBFFA}" type="sibTrans" cxnId="{A2F01D99-955C-4CEB-928C-2D4FF36D3ABC}">
      <dgm:prSet/>
      <dgm:spPr/>
      <dgm:t>
        <a:bodyPr/>
        <a:lstStyle/>
        <a:p>
          <a:endParaRPr lang="en-US"/>
        </a:p>
      </dgm:t>
    </dgm:pt>
    <dgm:pt modelId="{A53FF00D-EB2D-4299-AE03-6A1C73078F74}">
      <dgm:prSet phldrT="[Text]"/>
      <dgm:spPr>
        <a:solidFill>
          <a:srgbClr val="C00000"/>
        </a:solidFill>
      </dgm:spPr>
      <dgm:t>
        <a:bodyPr/>
        <a:lstStyle/>
        <a:p>
          <a:pPr algn="ctr"/>
          <a:r>
            <a:rPr lang="en-US" dirty="0"/>
            <a:t>Heavy Users	</a:t>
          </a:r>
        </a:p>
      </dgm:t>
    </dgm:pt>
    <dgm:pt modelId="{E0DDC372-F84B-4F17-8B62-EE916E993EE1}" type="parTrans" cxnId="{0F887FDE-23E5-4F31-AF63-5079E1BCD5ED}">
      <dgm:prSet/>
      <dgm:spPr/>
      <dgm:t>
        <a:bodyPr/>
        <a:lstStyle/>
        <a:p>
          <a:endParaRPr lang="en-US"/>
        </a:p>
      </dgm:t>
    </dgm:pt>
    <dgm:pt modelId="{D08D533C-FDC0-4DEE-97AA-84E8342F45E8}" type="sibTrans" cxnId="{0F887FDE-23E5-4F31-AF63-5079E1BCD5ED}">
      <dgm:prSet/>
      <dgm:spPr/>
      <dgm:t>
        <a:bodyPr/>
        <a:lstStyle/>
        <a:p>
          <a:endParaRPr lang="en-US"/>
        </a:p>
      </dgm:t>
    </dgm:pt>
    <dgm:pt modelId="{4B738B76-97F7-42CF-A16A-AC2B9F4D436F}">
      <dgm:prSet phldrT="[Text]"/>
      <dgm:spPr/>
      <dgm:t>
        <a:bodyPr/>
        <a:lstStyle/>
        <a:p>
          <a:r>
            <a:rPr lang="en-US" dirty="0" smtClean="0"/>
            <a:t>Likely Customers</a:t>
          </a:r>
          <a:endParaRPr lang="en-US" dirty="0"/>
        </a:p>
      </dgm:t>
    </dgm:pt>
    <dgm:pt modelId="{73F0A577-09D3-48CF-B43A-9CFCD24DC2B8}" type="parTrans" cxnId="{8DA23B8E-EF56-430D-BDEF-30762CA0FD10}">
      <dgm:prSet/>
      <dgm:spPr/>
      <dgm:t>
        <a:bodyPr/>
        <a:lstStyle/>
        <a:p>
          <a:endParaRPr lang="en-US"/>
        </a:p>
      </dgm:t>
    </dgm:pt>
    <dgm:pt modelId="{180457D3-DB20-412D-88D8-98A5D6970FE9}" type="sibTrans" cxnId="{8DA23B8E-EF56-430D-BDEF-30762CA0FD10}">
      <dgm:prSet/>
      <dgm:spPr/>
      <dgm:t>
        <a:bodyPr/>
        <a:lstStyle/>
        <a:p>
          <a:endParaRPr lang="en-US"/>
        </a:p>
      </dgm:t>
    </dgm:pt>
    <dgm:pt modelId="{A5D7888D-6233-44E1-A015-6CC9A3491ECE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Switching </a:t>
          </a:r>
          <a:r>
            <a:rPr lang="en-US" smtClean="0"/>
            <a:t>Clients</a:t>
          </a:r>
          <a:endParaRPr lang="en-US" dirty="0"/>
        </a:p>
      </dgm:t>
    </dgm:pt>
    <dgm:pt modelId="{830334E8-9E57-4D57-B261-C990BF0C883E}" type="parTrans" cxnId="{209A2C14-D01E-433B-A803-4FE323ADE441}">
      <dgm:prSet/>
      <dgm:spPr/>
      <dgm:t>
        <a:bodyPr/>
        <a:lstStyle/>
        <a:p>
          <a:endParaRPr lang="en-US"/>
        </a:p>
      </dgm:t>
    </dgm:pt>
    <dgm:pt modelId="{D0721C9A-0DB7-4D3B-BDAE-625D4DBBC560}" type="sibTrans" cxnId="{209A2C14-D01E-433B-A803-4FE323ADE441}">
      <dgm:prSet/>
      <dgm:spPr/>
      <dgm:t>
        <a:bodyPr/>
        <a:lstStyle/>
        <a:p>
          <a:endParaRPr lang="en-US"/>
        </a:p>
      </dgm:t>
    </dgm:pt>
    <dgm:pt modelId="{1B4F2DD0-655E-473A-9F36-1BE483A44F32}" type="pres">
      <dgm:prSet presAssocID="{7183F1F9-B29D-4051-915C-97AE2F9C8473}" presName="linearFlow" presStyleCnt="0">
        <dgm:presLayoutVars>
          <dgm:dir/>
          <dgm:resizeHandles val="exact"/>
        </dgm:presLayoutVars>
      </dgm:prSet>
      <dgm:spPr/>
    </dgm:pt>
    <dgm:pt modelId="{0C4FC144-A937-485D-8DC8-6C07D3D1A1A4}" type="pres">
      <dgm:prSet presAssocID="{6FDBCFE0-AA9C-4299-A3C6-FAA560A0B785}" presName="composite" presStyleCnt="0"/>
      <dgm:spPr/>
    </dgm:pt>
    <dgm:pt modelId="{194D9E55-D6A7-4829-A07F-F6FC0C355D4E}" type="pres">
      <dgm:prSet presAssocID="{6FDBCFE0-AA9C-4299-A3C6-FAA560A0B785}" presName="imgShp" presStyleLbl="fgImgPlace1" presStyleIdx="0" presStyleCnt="4" custLinFactY="169399" custLinFactNeighborX="-7132" custLinFactNeighborY="200000"/>
      <dgm:spPr>
        <a:blipFill rotWithShape="1">
          <a:blip xmlns:r="http://schemas.openxmlformats.org/officeDocument/2006/relationships" r:embed="rId1"/>
          <a:srcRect/>
          <a:stretch>
            <a:fillRect l="-2000" r="-2000"/>
          </a:stretch>
        </a:blipFill>
      </dgm:spPr>
    </dgm:pt>
    <dgm:pt modelId="{402AD9CF-50F1-46C5-B66D-7D7ED4B2CDC2}" type="pres">
      <dgm:prSet presAssocID="{6FDBCFE0-AA9C-4299-A3C6-FAA560A0B785}" presName="txShp" presStyleLbl="node1" presStyleIdx="0" presStyleCnt="4" custLinFactY="174493" custLinFactNeighborX="5694" custLinFactNeighborY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781FA4-8332-42BB-84B0-FF68797313B6}" type="pres">
      <dgm:prSet presAssocID="{DC419E95-7A3E-411F-BD68-153F88EEBFFA}" presName="spacing" presStyleCnt="0"/>
      <dgm:spPr/>
    </dgm:pt>
    <dgm:pt modelId="{53815830-43B2-4BC5-A1B1-4596237E0369}" type="pres">
      <dgm:prSet presAssocID="{A53FF00D-EB2D-4299-AE03-6A1C73078F74}" presName="composite" presStyleCnt="0"/>
      <dgm:spPr/>
    </dgm:pt>
    <dgm:pt modelId="{988FAE5B-D0E2-41E3-AF9A-65D582BBC78F}" type="pres">
      <dgm:prSet presAssocID="{A53FF00D-EB2D-4299-AE03-6A1C73078F74}" presName="imgShp" presStyleLbl="fgImgPlace1" presStyleIdx="1" presStyleCnt="4" custLinFactY="-33857" custLinFactNeighborX="-8151" custLinFactNeighborY="-100000"/>
      <dgm:spPr>
        <a:blipFill rotWithShape="1">
          <a:blip xmlns:r="http://schemas.openxmlformats.org/officeDocument/2006/relationships" r:embed="rId2"/>
          <a:srcRect/>
          <a:stretch>
            <a:fillRect l="-3000" r="-3000"/>
          </a:stretch>
        </a:blipFill>
      </dgm:spPr>
    </dgm:pt>
    <dgm:pt modelId="{640E47EB-3404-4564-B10F-688ACD9DDDB5}" type="pres">
      <dgm:prSet presAssocID="{A53FF00D-EB2D-4299-AE03-6A1C73078F74}" presName="txShp" presStyleLbl="node1" presStyleIdx="1" presStyleCnt="4" custLinFactY="-33857" custLinFactNeighborX="4881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91F70-C978-4AFA-8BC6-AD12E41A603A}" type="pres">
      <dgm:prSet presAssocID="{D08D533C-FDC0-4DEE-97AA-84E8342F45E8}" presName="spacing" presStyleCnt="0"/>
      <dgm:spPr/>
    </dgm:pt>
    <dgm:pt modelId="{C85B9415-BA2D-4976-B988-5BAA717E4831}" type="pres">
      <dgm:prSet presAssocID="{4B738B76-97F7-42CF-A16A-AC2B9F4D436F}" presName="composite" presStyleCnt="0"/>
      <dgm:spPr/>
    </dgm:pt>
    <dgm:pt modelId="{7AC08CDF-BC71-44AC-BA14-1BC1EF7F6C22}" type="pres">
      <dgm:prSet presAssocID="{4B738B76-97F7-42CF-A16A-AC2B9F4D436F}" presName="imgShp" presStyleLbl="fgImgPlace1" presStyleIdx="2" presStyleCnt="4" custLinFactY="-34487" custLinFactNeighborX="-7132" custLinFactNeighborY="-100000"/>
      <dgm:spPr>
        <a:blipFill rotWithShape="1">
          <a:blip xmlns:r="http://schemas.openxmlformats.org/officeDocument/2006/relationships" r:embed="rId3"/>
          <a:srcRect/>
          <a:stretch>
            <a:fillRect l="-41000" r="-41000"/>
          </a:stretch>
        </a:blipFill>
      </dgm:spPr>
    </dgm:pt>
    <dgm:pt modelId="{2807F604-66B2-48E2-9AE2-EEB077ED2BCF}" type="pres">
      <dgm:prSet presAssocID="{4B738B76-97F7-42CF-A16A-AC2B9F4D436F}" presName="txShp" presStyleLbl="node1" presStyleIdx="2" presStyleCnt="4" custLinFactY="-41619" custLinFactNeighborX="5016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9DEB5E-DF9B-4F5E-AF43-733CF93D2D00}" type="pres">
      <dgm:prSet presAssocID="{180457D3-DB20-412D-88D8-98A5D6970FE9}" presName="spacing" presStyleCnt="0"/>
      <dgm:spPr/>
    </dgm:pt>
    <dgm:pt modelId="{89A3295E-D58C-4577-8DF1-7013F4B8539D}" type="pres">
      <dgm:prSet presAssocID="{A5D7888D-6233-44E1-A015-6CC9A3491ECE}" presName="composite" presStyleCnt="0"/>
      <dgm:spPr/>
    </dgm:pt>
    <dgm:pt modelId="{07208A25-E55C-4768-BDE5-03B1401F3DB3}" type="pres">
      <dgm:prSet presAssocID="{A5D7888D-6233-44E1-A015-6CC9A3491ECE}" presName="imgShp" presStyleLbl="fgImgPlace1" presStyleIdx="3" presStyleCnt="4" custLinFactY="-32450" custLinFactNeighborX="-8151" custLinFactNeighborY="-100000"/>
      <dgm:spPr>
        <a:blipFill rotWithShape="1">
          <a:blip xmlns:r="http://schemas.openxmlformats.org/officeDocument/2006/relationships" r:embed="rId4"/>
          <a:srcRect/>
          <a:stretch>
            <a:fillRect l="-29000" r="-29000"/>
          </a:stretch>
        </a:blipFill>
      </dgm:spPr>
    </dgm:pt>
    <dgm:pt modelId="{1D7E780E-E2F5-44FD-ABC1-9A0D0A428E7E}" type="pres">
      <dgm:prSet presAssocID="{A5D7888D-6233-44E1-A015-6CC9A3491ECE}" presName="txShp" presStyleLbl="node1" presStyleIdx="3" presStyleCnt="4" custLinFactY="-45695" custLinFactNeighborX="5152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9A2C14-D01E-433B-A803-4FE323ADE441}" srcId="{7183F1F9-B29D-4051-915C-97AE2F9C8473}" destId="{A5D7888D-6233-44E1-A015-6CC9A3491ECE}" srcOrd="3" destOrd="0" parTransId="{830334E8-9E57-4D57-B261-C990BF0C883E}" sibTransId="{D0721C9A-0DB7-4D3B-BDAE-625D4DBBC560}"/>
    <dgm:cxn modelId="{0F887FDE-23E5-4F31-AF63-5079E1BCD5ED}" srcId="{7183F1F9-B29D-4051-915C-97AE2F9C8473}" destId="{A53FF00D-EB2D-4299-AE03-6A1C73078F74}" srcOrd="1" destOrd="0" parTransId="{E0DDC372-F84B-4F17-8B62-EE916E993EE1}" sibTransId="{D08D533C-FDC0-4DEE-97AA-84E8342F45E8}"/>
    <dgm:cxn modelId="{A2F01D99-955C-4CEB-928C-2D4FF36D3ABC}" srcId="{7183F1F9-B29D-4051-915C-97AE2F9C8473}" destId="{6FDBCFE0-AA9C-4299-A3C6-FAA560A0B785}" srcOrd="0" destOrd="0" parTransId="{DE0D70DD-137C-4F4F-82F3-6A7A17C83718}" sibTransId="{DC419E95-7A3E-411F-BD68-153F88EEBFFA}"/>
    <dgm:cxn modelId="{81F2A17D-4330-436B-A769-51F9C1456F1E}" type="presOf" srcId="{4B738B76-97F7-42CF-A16A-AC2B9F4D436F}" destId="{2807F604-66B2-48E2-9AE2-EEB077ED2BCF}" srcOrd="0" destOrd="0" presId="urn:microsoft.com/office/officeart/2005/8/layout/vList3"/>
    <dgm:cxn modelId="{4FDDCFF1-0463-47EC-82F1-CDEAD32EA84B}" type="presOf" srcId="{7183F1F9-B29D-4051-915C-97AE2F9C8473}" destId="{1B4F2DD0-655E-473A-9F36-1BE483A44F32}" srcOrd="0" destOrd="0" presId="urn:microsoft.com/office/officeart/2005/8/layout/vList3"/>
    <dgm:cxn modelId="{23EEA899-AD0A-45E5-A67D-9CB29BBBCF16}" type="presOf" srcId="{A53FF00D-EB2D-4299-AE03-6A1C73078F74}" destId="{640E47EB-3404-4564-B10F-688ACD9DDDB5}" srcOrd="0" destOrd="0" presId="urn:microsoft.com/office/officeart/2005/8/layout/vList3"/>
    <dgm:cxn modelId="{352FBA86-4ECC-4844-8262-7BD959B85922}" type="presOf" srcId="{A5D7888D-6233-44E1-A015-6CC9A3491ECE}" destId="{1D7E780E-E2F5-44FD-ABC1-9A0D0A428E7E}" srcOrd="0" destOrd="0" presId="urn:microsoft.com/office/officeart/2005/8/layout/vList3"/>
    <dgm:cxn modelId="{8DA23B8E-EF56-430D-BDEF-30762CA0FD10}" srcId="{7183F1F9-B29D-4051-915C-97AE2F9C8473}" destId="{4B738B76-97F7-42CF-A16A-AC2B9F4D436F}" srcOrd="2" destOrd="0" parTransId="{73F0A577-09D3-48CF-B43A-9CFCD24DC2B8}" sibTransId="{180457D3-DB20-412D-88D8-98A5D6970FE9}"/>
    <dgm:cxn modelId="{FF89731F-0818-4ECD-8DA1-2A7C2605B286}" type="presOf" srcId="{6FDBCFE0-AA9C-4299-A3C6-FAA560A0B785}" destId="{402AD9CF-50F1-46C5-B66D-7D7ED4B2CDC2}" srcOrd="0" destOrd="0" presId="urn:microsoft.com/office/officeart/2005/8/layout/vList3"/>
    <dgm:cxn modelId="{85531FD1-62D2-4D13-BFCA-1AD1FEFBB950}" type="presParOf" srcId="{1B4F2DD0-655E-473A-9F36-1BE483A44F32}" destId="{0C4FC144-A937-485D-8DC8-6C07D3D1A1A4}" srcOrd="0" destOrd="0" presId="urn:microsoft.com/office/officeart/2005/8/layout/vList3"/>
    <dgm:cxn modelId="{B3A9BA96-E39F-4138-A602-844D84841F0A}" type="presParOf" srcId="{0C4FC144-A937-485D-8DC8-6C07D3D1A1A4}" destId="{194D9E55-D6A7-4829-A07F-F6FC0C355D4E}" srcOrd="0" destOrd="0" presId="urn:microsoft.com/office/officeart/2005/8/layout/vList3"/>
    <dgm:cxn modelId="{192735B2-4BF6-4F3F-96C4-F44DA420D5CB}" type="presParOf" srcId="{0C4FC144-A937-485D-8DC8-6C07D3D1A1A4}" destId="{402AD9CF-50F1-46C5-B66D-7D7ED4B2CDC2}" srcOrd="1" destOrd="0" presId="urn:microsoft.com/office/officeart/2005/8/layout/vList3"/>
    <dgm:cxn modelId="{06ED49B6-3504-483D-8151-E6132BC93E55}" type="presParOf" srcId="{1B4F2DD0-655E-473A-9F36-1BE483A44F32}" destId="{12781FA4-8332-42BB-84B0-FF68797313B6}" srcOrd="1" destOrd="0" presId="urn:microsoft.com/office/officeart/2005/8/layout/vList3"/>
    <dgm:cxn modelId="{91220BCA-50B7-49B8-A96A-84677D0C3DB5}" type="presParOf" srcId="{1B4F2DD0-655E-473A-9F36-1BE483A44F32}" destId="{53815830-43B2-4BC5-A1B1-4596237E0369}" srcOrd="2" destOrd="0" presId="urn:microsoft.com/office/officeart/2005/8/layout/vList3"/>
    <dgm:cxn modelId="{B3034022-08B0-4B4D-86E0-1507F3B5D64A}" type="presParOf" srcId="{53815830-43B2-4BC5-A1B1-4596237E0369}" destId="{988FAE5B-D0E2-41E3-AF9A-65D582BBC78F}" srcOrd="0" destOrd="0" presId="urn:microsoft.com/office/officeart/2005/8/layout/vList3"/>
    <dgm:cxn modelId="{72027E07-5D76-4FB5-89DF-C4CC46051448}" type="presParOf" srcId="{53815830-43B2-4BC5-A1B1-4596237E0369}" destId="{640E47EB-3404-4564-B10F-688ACD9DDDB5}" srcOrd="1" destOrd="0" presId="urn:microsoft.com/office/officeart/2005/8/layout/vList3"/>
    <dgm:cxn modelId="{C3F27DD4-20AB-47FF-9589-7DB3C6B8FBF6}" type="presParOf" srcId="{1B4F2DD0-655E-473A-9F36-1BE483A44F32}" destId="{3B891F70-C978-4AFA-8BC6-AD12E41A603A}" srcOrd="3" destOrd="0" presId="urn:microsoft.com/office/officeart/2005/8/layout/vList3"/>
    <dgm:cxn modelId="{873E8947-742C-4CEC-B436-1B5480D217FC}" type="presParOf" srcId="{1B4F2DD0-655E-473A-9F36-1BE483A44F32}" destId="{C85B9415-BA2D-4976-B988-5BAA717E4831}" srcOrd="4" destOrd="0" presId="urn:microsoft.com/office/officeart/2005/8/layout/vList3"/>
    <dgm:cxn modelId="{58D7D049-CF97-4714-B534-4C1B5478EEDF}" type="presParOf" srcId="{C85B9415-BA2D-4976-B988-5BAA717E4831}" destId="{7AC08CDF-BC71-44AC-BA14-1BC1EF7F6C22}" srcOrd="0" destOrd="0" presId="urn:microsoft.com/office/officeart/2005/8/layout/vList3"/>
    <dgm:cxn modelId="{7EF22333-A58C-40CB-9ABA-4650F0CC1967}" type="presParOf" srcId="{C85B9415-BA2D-4976-B988-5BAA717E4831}" destId="{2807F604-66B2-48E2-9AE2-EEB077ED2BCF}" srcOrd="1" destOrd="0" presId="urn:microsoft.com/office/officeart/2005/8/layout/vList3"/>
    <dgm:cxn modelId="{2E408441-A2AF-4130-AEDB-306FE77410E8}" type="presParOf" srcId="{1B4F2DD0-655E-473A-9F36-1BE483A44F32}" destId="{529DEB5E-DF9B-4F5E-AF43-733CF93D2D00}" srcOrd="5" destOrd="0" presId="urn:microsoft.com/office/officeart/2005/8/layout/vList3"/>
    <dgm:cxn modelId="{DD996220-C120-4E09-8B57-53FB056FA7DA}" type="presParOf" srcId="{1B4F2DD0-655E-473A-9F36-1BE483A44F32}" destId="{89A3295E-D58C-4577-8DF1-7013F4B8539D}" srcOrd="6" destOrd="0" presId="urn:microsoft.com/office/officeart/2005/8/layout/vList3"/>
    <dgm:cxn modelId="{46DFF087-E05E-4A00-8731-DD1DD1BC00CB}" type="presParOf" srcId="{89A3295E-D58C-4577-8DF1-7013F4B8539D}" destId="{07208A25-E55C-4768-BDE5-03B1401F3DB3}" srcOrd="0" destOrd="0" presId="urn:microsoft.com/office/officeart/2005/8/layout/vList3"/>
    <dgm:cxn modelId="{D525609C-9297-40A6-BD64-173DDA071EDB}" type="presParOf" srcId="{89A3295E-D58C-4577-8DF1-7013F4B8539D}" destId="{1D7E780E-E2F5-44FD-ABC1-9A0D0A428E7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64DA42-4FCF-4B05-A080-BE2A437D3C68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0B86D0-973B-4435-B739-0CC24EDDB999}">
      <dgm:prSet phldrT="[Text]"/>
      <dgm:spPr/>
      <dgm:t>
        <a:bodyPr/>
        <a:lstStyle/>
        <a:p>
          <a:r>
            <a:rPr lang="en-US" dirty="0"/>
            <a:t>Marketing Campaign</a:t>
          </a:r>
        </a:p>
      </dgm:t>
    </dgm:pt>
    <dgm:pt modelId="{467CA7C4-1620-4EBA-8556-B4AD60C0D243}" type="parTrans" cxnId="{51786DA0-A7C6-495D-8E1F-7462D2254AE8}">
      <dgm:prSet/>
      <dgm:spPr/>
      <dgm:t>
        <a:bodyPr/>
        <a:lstStyle/>
        <a:p>
          <a:endParaRPr lang="en-US"/>
        </a:p>
      </dgm:t>
    </dgm:pt>
    <dgm:pt modelId="{B534462F-0F59-4511-BD32-0E5BF6188A7C}" type="sibTrans" cxnId="{51786DA0-A7C6-495D-8E1F-7462D2254AE8}">
      <dgm:prSet/>
      <dgm:spPr/>
      <dgm:t>
        <a:bodyPr/>
        <a:lstStyle/>
        <a:p>
          <a:endParaRPr lang="en-US"/>
        </a:p>
      </dgm:t>
    </dgm:pt>
    <dgm:pt modelId="{DE685000-D281-450B-B16A-B802613CB3D4}">
      <dgm:prSet phldrT="[Text]"/>
      <dgm:spPr/>
      <dgm:t>
        <a:bodyPr/>
        <a:lstStyle/>
        <a:p>
          <a:r>
            <a:rPr lang="en-US" dirty="0"/>
            <a:t>Treatment </a:t>
          </a:r>
        </a:p>
      </dgm:t>
    </dgm:pt>
    <dgm:pt modelId="{B7A444DF-E968-42A3-A369-B6BFB5143E37}" type="parTrans" cxnId="{C5F38B5E-447C-4B87-9B71-E36806A5C7BF}">
      <dgm:prSet/>
      <dgm:spPr/>
      <dgm:t>
        <a:bodyPr/>
        <a:lstStyle/>
        <a:p>
          <a:endParaRPr lang="en-US"/>
        </a:p>
      </dgm:t>
    </dgm:pt>
    <dgm:pt modelId="{7F34D9E2-D80C-4FCC-8515-3EB9A599A1F8}" type="sibTrans" cxnId="{C5F38B5E-447C-4B87-9B71-E36806A5C7BF}">
      <dgm:prSet/>
      <dgm:spPr/>
      <dgm:t>
        <a:bodyPr/>
        <a:lstStyle/>
        <a:p>
          <a:endParaRPr lang="en-US"/>
        </a:p>
      </dgm:t>
    </dgm:pt>
    <dgm:pt modelId="{50BC46F0-7229-4261-AADA-3C3F709EFDAE}">
      <dgm:prSet phldrT="[Text]"/>
      <dgm:spPr/>
      <dgm:t>
        <a:bodyPr/>
        <a:lstStyle/>
        <a:p>
          <a:r>
            <a:rPr lang="en-US" dirty="0"/>
            <a:t>Control</a:t>
          </a:r>
        </a:p>
      </dgm:t>
    </dgm:pt>
    <dgm:pt modelId="{83F6132F-434E-4ABA-8A06-FAEEFFAF3D95}" type="parTrans" cxnId="{97B28BE9-9B9E-4558-A9CA-6FFAC7431987}">
      <dgm:prSet/>
      <dgm:spPr/>
      <dgm:t>
        <a:bodyPr/>
        <a:lstStyle/>
        <a:p>
          <a:endParaRPr lang="en-US"/>
        </a:p>
      </dgm:t>
    </dgm:pt>
    <dgm:pt modelId="{908620B3-97F1-4E2B-8FF8-F0EDF7CD118D}" type="sibTrans" cxnId="{97B28BE9-9B9E-4558-A9CA-6FFAC7431987}">
      <dgm:prSet/>
      <dgm:spPr/>
      <dgm:t>
        <a:bodyPr/>
        <a:lstStyle/>
        <a:p>
          <a:endParaRPr lang="en-US"/>
        </a:p>
      </dgm:t>
    </dgm:pt>
    <dgm:pt modelId="{A36B0712-3B13-41E2-BA08-23B7C624DA26}">
      <dgm:prSet phldrT="[Text]"/>
      <dgm:spPr/>
      <dgm:t>
        <a:bodyPr/>
        <a:lstStyle/>
        <a:p>
          <a:r>
            <a:rPr lang="en-US" dirty="0"/>
            <a:t>Purchased</a:t>
          </a:r>
        </a:p>
      </dgm:t>
    </dgm:pt>
    <dgm:pt modelId="{D1557ABB-3449-414C-B50F-A1B57658DA85}" type="parTrans" cxnId="{025127EE-9CA9-4DE0-8BBC-EA8E1786F152}">
      <dgm:prSet/>
      <dgm:spPr/>
      <dgm:t>
        <a:bodyPr/>
        <a:lstStyle/>
        <a:p>
          <a:endParaRPr lang="en-US"/>
        </a:p>
      </dgm:t>
    </dgm:pt>
    <dgm:pt modelId="{E49BFB54-92B0-40DB-8348-CEEF8DBDD57C}" type="sibTrans" cxnId="{025127EE-9CA9-4DE0-8BBC-EA8E1786F152}">
      <dgm:prSet/>
      <dgm:spPr/>
      <dgm:t>
        <a:bodyPr/>
        <a:lstStyle/>
        <a:p>
          <a:endParaRPr lang="en-US"/>
        </a:p>
      </dgm:t>
    </dgm:pt>
    <dgm:pt modelId="{1B66A274-FB25-4EAA-AFE4-0CD0F114D9C1}">
      <dgm:prSet phldrT="[Text]"/>
      <dgm:spPr/>
      <dgm:t>
        <a:bodyPr/>
        <a:lstStyle/>
        <a:p>
          <a:r>
            <a:rPr lang="en-US" dirty="0"/>
            <a:t>Not Purchased</a:t>
          </a:r>
        </a:p>
      </dgm:t>
    </dgm:pt>
    <dgm:pt modelId="{79D9A5AC-6F4A-4D47-88C3-14478237714B}" type="parTrans" cxnId="{E546A84D-CBA4-485E-85F0-173C3C4D9DED}">
      <dgm:prSet/>
      <dgm:spPr/>
      <dgm:t>
        <a:bodyPr/>
        <a:lstStyle/>
        <a:p>
          <a:endParaRPr lang="en-US"/>
        </a:p>
      </dgm:t>
    </dgm:pt>
    <dgm:pt modelId="{18280D4D-7770-4C15-B1E7-9E4B33C48135}" type="sibTrans" cxnId="{E546A84D-CBA4-485E-85F0-173C3C4D9DED}">
      <dgm:prSet/>
      <dgm:spPr/>
      <dgm:t>
        <a:bodyPr/>
        <a:lstStyle/>
        <a:p>
          <a:endParaRPr lang="en-US"/>
        </a:p>
      </dgm:t>
    </dgm:pt>
    <dgm:pt modelId="{8930A703-9520-4CFA-A7C6-7B094376CA33}">
      <dgm:prSet phldrT="[Text]"/>
      <dgm:spPr/>
      <dgm:t>
        <a:bodyPr/>
        <a:lstStyle/>
        <a:p>
          <a:r>
            <a:rPr lang="en-US" dirty="0"/>
            <a:t>Purchased</a:t>
          </a:r>
        </a:p>
      </dgm:t>
    </dgm:pt>
    <dgm:pt modelId="{3163227C-9F11-42F0-936A-46426C030380}" type="parTrans" cxnId="{CBE22562-6671-4234-9C58-B7049B78E27A}">
      <dgm:prSet/>
      <dgm:spPr/>
      <dgm:t>
        <a:bodyPr/>
        <a:lstStyle/>
        <a:p>
          <a:endParaRPr lang="en-US"/>
        </a:p>
      </dgm:t>
    </dgm:pt>
    <dgm:pt modelId="{C3C08D9D-3AF2-4422-AF6C-30C35D55561B}" type="sibTrans" cxnId="{CBE22562-6671-4234-9C58-B7049B78E27A}">
      <dgm:prSet/>
      <dgm:spPr/>
      <dgm:t>
        <a:bodyPr/>
        <a:lstStyle/>
        <a:p>
          <a:endParaRPr lang="en-US"/>
        </a:p>
      </dgm:t>
    </dgm:pt>
    <dgm:pt modelId="{371A7947-5B70-4EF3-AF79-7A0A2D84F05C}">
      <dgm:prSet phldrT="[Text]"/>
      <dgm:spPr/>
      <dgm:t>
        <a:bodyPr/>
        <a:lstStyle/>
        <a:p>
          <a:r>
            <a:rPr lang="en-US" dirty="0"/>
            <a:t>Not Purchased   </a:t>
          </a:r>
        </a:p>
      </dgm:t>
    </dgm:pt>
    <dgm:pt modelId="{D74A297F-A354-4701-BC28-9FBA7D69B0F6}" type="parTrans" cxnId="{A44562FA-6F10-47E9-9B75-E8AA4D02B696}">
      <dgm:prSet/>
      <dgm:spPr/>
      <dgm:t>
        <a:bodyPr/>
        <a:lstStyle/>
        <a:p>
          <a:endParaRPr lang="en-US"/>
        </a:p>
      </dgm:t>
    </dgm:pt>
    <dgm:pt modelId="{7CCFB1A0-B371-458B-A3DF-C735FFD6C189}" type="sibTrans" cxnId="{A44562FA-6F10-47E9-9B75-E8AA4D02B696}">
      <dgm:prSet/>
      <dgm:spPr/>
      <dgm:t>
        <a:bodyPr/>
        <a:lstStyle/>
        <a:p>
          <a:endParaRPr lang="en-US"/>
        </a:p>
      </dgm:t>
    </dgm:pt>
    <dgm:pt modelId="{D7C98985-3F7E-4E5E-A55C-4F8B41042CCA}" type="pres">
      <dgm:prSet presAssocID="{9664DA42-4FCF-4B05-A080-BE2A437D3C6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B146A6-CD43-4BAC-BAEC-ED87D436328D}" type="pres">
      <dgm:prSet presAssocID="{9664DA42-4FCF-4B05-A080-BE2A437D3C68}" presName="hierFlow" presStyleCnt="0"/>
      <dgm:spPr/>
    </dgm:pt>
    <dgm:pt modelId="{AB2270FD-5B62-4F29-AAB1-D96D0685FF0D}" type="pres">
      <dgm:prSet presAssocID="{9664DA42-4FCF-4B05-A080-BE2A437D3C6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C27FFBB-046B-4247-A4B0-FBCE5C75AA10}" type="pres">
      <dgm:prSet presAssocID="{3A0B86D0-973B-4435-B739-0CC24EDDB999}" presName="Name14" presStyleCnt="0"/>
      <dgm:spPr/>
    </dgm:pt>
    <dgm:pt modelId="{94464816-98C5-4EA9-A48B-76DB07F5DA11}" type="pres">
      <dgm:prSet presAssocID="{3A0B86D0-973B-4435-B739-0CC24EDDB99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F18ED9-A6C6-461A-B501-B246999DF46F}" type="pres">
      <dgm:prSet presAssocID="{3A0B86D0-973B-4435-B739-0CC24EDDB999}" presName="hierChild2" presStyleCnt="0"/>
      <dgm:spPr/>
    </dgm:pt>
    <dgm:pt modelId="{74FA50F1-E315-4330-9055-3BE8177D3F89}" type="pres">
      <dgm:prSet presAssocID="{B7A444DF-E968-42A3-A369-B6BFB5143E37}" presName="Name19" presStyleLbl="parChTrans1D2" presStyleIdx="0" presStyleCnt="2"/>
      <dgm:spPr/>
      <dgm:t>
        <a:bodyPr/>
        <a:lstStyle/>
        <a:p>
          <a:endParaRPr lang="en-US"/>
        </a:p>
      </dgm:t>
    </dgm:pt>
    <dgm:pt modelId="{8B3EB706-0C2B-4960-A240-0F5F1E21FBBE}" type="pres">
      <dgm:prSet presAssocID="{DE685000-D281-450B-B16A-B802613CB3D4}" presName="Name21" presStyleCnt="0"/>
      <dgm:spPr/>
    </dgm:pt>
    <dgm:pt modelId="{BF4D9F0D-4AA6-4F31-A6CB-7F4F89C7A223}" type="pres">
      <dgm:prSet presAssocID="{DE685000-D281-450B-B16A-B802613CB3D4}" presName="level2Shape" presStyleLbl="node2" presStyleIdx="0" presStyleCnt="2"/>
      <dgm:spPr/>
      <dgm:t>
        <a:bodyPr/>
        <a:lstStyle/>
        <a:p>
          <a:endParaRPr lang="en-US"/>
        </a:p>
      </dgm:t>
    </dgm:pt>
    <dgm:pt modelId="{221226B7-8C8B-4202-B176-5BFCE692B7B5}" type="pres">
      <dgm:prSet presAssocID="{DE685000-D281-450B-B16A-B802613CB3D4}" presName="hierChild3" presStyleCnt="0"/>
      <dgm:spPr/>
    </dgm:pt>
    <dgm:pt modelId="{FF4D214F-B202-4DF5-9727-8B6029E8D2A4}" type="pres">
      <dgm:prSet presAssocID="{D1557ABB-3449-414C-B50F-A1B57658DA85}" presName="Name19" presStyleLbl="parChTrans1D3" presStyleIdx="0" presStyleCnt="4"/>
      <dgm:spPr/>
      <dgm:t>
        <a:bodyPr/>
        <a:lstStyle/>
        <a:p>
          <a:endParaRPr lang="en-US"/>
        </a:p>
      </dgm:t>
    </dgm:pt>
    <dgm:pt modelId="{D33798A8-FC4F-4811-9258-1014DE42139C}" type="pres">
      <dgm:prSet presAssocID="{A36B0712-3B13-41E2-BA08-23B7C624DA26}" presName="Name21" presStyleCnt="0"/>
      <dgm:spPr/>
    </dgm:pt>
    <dgm:pt modelId="{BCC1FB7F-852B-4578-B7B7-9C9C17D85D98}" type="pres">
      <dgm:prSet presAssocID="{A36B0712-3B13-41E2-BA08-23B7C624DA26}" presName="level2Shape" presStyleLbl="node3" presStyleIdx="0" presStyleCnt="4"/>
      <dgm:spPr/>
      <dgm:t>
        <a:bodyPr/>
        <a:lstStyle/>
        <a:p>
          <a:endParaRPr lang="en-US"/>
        </a:p>
      </dgm:t>
    </dgm:pt>
    <dgm:pt modelId="{2032E8C9-B5E2-4B58-AAA7-B6C68A5AE9DB}" type="pres">
      <dgm:prSet presAssocID="{A36B0712-3B13-41E2-BA08-23B7C624DA26}" presName="hierChild3" presStyleCnt="0"/>
      <dgm:spPr/>
    </dgm:pt>
    <dgm:pt modelId="{80C0C925-2C0B-45E9-9423-1C77BC7BD3C1}" type="pres">
      <dgm:prSet presAssocID="{79D9A5AC-6F4A-4D47-88C3-14478237714B}" presName="Name19" presStyleLbl="parChTrans1D3" presStyleIdx="1" presStyleCnt="4"/>
      <dgm:spPr/>
      <dgm:t>
        <a:bodyPr/>
        <a:lstStyle/>
        <a:p>
          <a:endParaRPr lang="en-US"/>
        </a:p>
      </dgm:t>
    </dgm:pt>
    <dgm:pt modelId="{217865C4-F566-4017-BF8C-F89D6A7D5AE7}" type="pres">
      <dgm:prSet presAssocID="{1B66A274-FB25-4EAA-AFE4-0CD0F114D9C1}" presName="Name21" presStyleCnt="0"/>
      <dgm:spPr/>
    </dgm:pt>
    <dgm:pt modelId="{7AE7DA1A-510E-4971-A8FD-3EC577CFF749}" type="pres">
      <dgm:prSet presAssocID="{1B66A274-FB25-4EAA-AFE4-0CD0F114D9C1}" presName="level2Shape" presStyleLbl="node3" presStyleIdx="1" presStyleCnt="4"/>
      <dgm:spPr/>
      <dgm:t>
        <a:bodyPr/>
        <a:lstStyle/>
        <a:p>
          <a:endParaRPr lang="en-US"/>
        </a:p>
      </dgm:t>
    </dgm:pt>
    <dgm:pt modelId="{FC4325D7-C060-42E0-8E9B-A025EC074681}" type="pres">
      <dgm:prSet presAssocID="{1B66A274-FB25-4EAA-AFE4-0CD0F114D9C1}" presName="hierChild3" presStyleCnt="0"/>
      <dgm:spPr/>
    </dgm:pt>
    <dgm:pt modelId="{A8DE819E-1FC7-4F31-AF0D-B33FBEC34D12}" type="pres">
      <dgm:prSet presAssocID="{83F6132F-434E-4ABA-8A06-FAEEFFAF3D95}" presName="Name19" presStyleLbl="parChTrans1D2" presStyleIdx="1" presStyleCnt="2"/>
      <dgm:spPr/>
      <dgm:t>
        <a:bodyPr/>
        <a:lstStyle/>
        <a:p>
          <a:endParaRPr lang="en-US"/>
        </a:p>
      </dgm:t>
    </dgm:pt>
    <dgm:pt modelId="{113E12F6-DEB3-45F5-93D2-BD3348B824C4}" type="pres">
      <dgm:prSet presAssocID="{50BC46F0-7229-4261-AADA-3C3F709EFDAE}" presName="Name21" presStyleCnt="0"/>
      <dgm:spPr/>
    </dgm:pt>
    <dgm:pt modelId="{594EFA49-EA49-492D-87D0-75FF5C34578E}" type="pres">
      <dgm:prSet presAssocID="{50BC46F0-7229-4261-AADA-3C3F709EFDAE}" presName="level2Shape" presStyleLbl="node2" presStyleIdx="1" presStyleCnt="2"/>
      <dgm:spPr/>
      <dgm:t>
        <a:bodyPr/>
        <a:lstStyle/>
        <a:p>
          <a:endParaRPr lang="en-US"/>
        </a:p>
      </dgm:t>
    </dgm:pt>
    <dgm:pt modelId="{65196DA9-1D0B-4828-B296-2F4202B9166F}" type="pres">
      <dgm:prSet presAssocID="{50BC46F0-7229-4261-AADA-3C3F709EFDAE}" presName="hierChild3" presStyleCnt="0"/>
      <dgm:spPr/>
    </dgm:pt>
    <dgm:pt modelId="{6FCA76B6-902B-4B15-9B4F-D44F31E88E69}" type="pres">
      <dgm:prSet presAssocID="{3163227C-9F11-42F0-936A-46426C030380}" presName="Name19" presStyleLbl="parChTrans1D3" presStyleIdx="2" presStyleCnt="4"/>
      <dgm:spPr/>
      <dgm:t>
        <a:bodyPr/>
        <a:lstStyle/>
        <a:p>
          <a:endParaRPr lang="en-US"/>
        </a:p>
      </dgm:t>
    </dgm:pt>
    <dgm:pt modelId="{083BD6D9-1D28-4F03-BFDE-A9F003FAD0EF}" type="pres">
      <dgm:prSet presAssocID="{8930A703-9520-4CFA-A7C6-7B094376CA33}" presName="Name21" presStyleCnt="0"/>
      <dgm:spPr/>
    </dgm:pt>
    <dgm:pt modelId="{FABE5B8F-658E-4E71-89E3-5A9CAAD466C9}" type="pres">
      <dgm:prSet presAssocID="{8930A703-9520-4CFA-A7C6-7B094376CA33}" presName="level2Shape" presStyleLbl="node3" presStyleIdx="2" presStyleCnt="4"/>
      <dgm:spPr/>
      <dgm:t>
        <a:bodyPr/>
        <a:lstStyle/>
        <a:p>
          <a:endParaRPr lang="en-US"/>
        </a:p>
      </dgm:t>
    </dgm:pt>
    <dgm:pt modelId="{AF64398E-7642-4533-97F1-893606E95A19}" type="pres">
      <dgm:prSet presAssocID="{8930A703-9520-4CFA-A7C6-7B094376CA33}" presName="hierChild3" presStyleCnt="0"/>
      <dgm:spPr/>
    </dgm:pt>
    <dgm:pt modelId="{6CEEED2F-FD02-480F-80AF-6D15919F1DA5}" type="pres">
      <dgm:prSet presAssocID="{D74A297F-A354-4701-BC28-9FBA7D69B0F6}" presName="Name19" presStyleLbl="parChTrans1D3" presStyleIdx="3" presStyleCnt="4"/>
      <dgm:spPr/>
      <dgm:t>
        <a:bodyPr/>
        <a:lstStyle/>
        <a:p>
          <a:endParaRPr lang="en-US"/>
        </a:p>
      </dgm:t>
    </dgm:pt>
    <dgm:pt modelId="{0AF70CD9-E6AE-42AD-80F4-D4DD6FF15E21}" type="pres">
      <dgm:prSet presAssocID="{371A7947-5B70-4EF3-AF79-7A0A2D84F05C}" presName="Name21" presStyleCnt="0"/>
      <dgm:spPr/>
    </dgm:pt>
    <dgm:pt modelId="{6506CB00-9D1A-45B1-A924-AF8D56371143}" type="pres">
      <dgm:prSet presAssocID="{371A7947-5B70-4EF3-AF79-7A0A2D84F05C}" presName="level2Shape" presStyleLbl="node3" presStyleIdx="3" presStyleCnt="4"/>
      <dgm:spPr/>
      <dgm:t>
        <a:bodyPr/>
        <a:lstStyle/>
        <a:p>
          <a:endParaRPr lang="en-US"/>
        </a:p>
      </dgm:t>
    </dgm:pt>
    <dgm:pt modelId="{99140398-9884-4D9F-9C0A-36206BA43A13}" type="pres">
      <dgm:prSet presAssocID="{371A7947-5B70-4EF3-AF79-7A0A2D84F05C}" presName="hierChild3" presStyleCnt="0"/>
      <dgm:spPr/>
    </dgm:pt>
    <dgm:pt modelId="{31EDE60C-BD6C-410E-9F26-1B3F912007DC}" type="pres">
      <dgm:prSet presAssocID="{9664DA42-4FCF-4B05-A080-BE2A437D3C68}" presName="bgShapesFlow" presStyleCnt="0"/>
      <dgm:spPr/>
    </dgm:pt>
  </dgm:ptLst>
  <dgm:cxnLst>
    <dgm:cxn modelId="{3C3F3A8F-ED23-4C36-A7B0-BCC48A95BC6F}" type="presOf" srcId="{50BC46F0-7229-4261-AADA-3C3F709EFDAE}" destId="{594EFA49-EA49-492D-87D0-75FF5C34578E}" srcOrd="0" destOrd="0" presId="urn:microsoft.com/office/officeart/2005/8/layout/hierarchy6"/>
    <dgm:cxn modelId="{97B28BE9-9B9E-4558-A9CA-6FFAC7431987}" srcId="{3A0B86D0-973B-4435-B739-0CC24EDDB999}" destId="{50BC46F0-7229-4261-AADA-3C3F709EFDAE}" srcOrd="1" destOrd="0" parTransId="{83F6132F-434E-4ABA-8A06-FAEEFFAF3D95}" sibTransId="{908620B3-97F1-4E2B-8FF8-F0EDF7CD118D}"/>
    <dgm:cxn modelId="{C5F38B5E-447C-4B87-9B71-E36806A5C7BF}" srcId="{3A0B86D0-973B-4435-B739-0CC24EDDB999}" destId="{DE685000-D281-450B-B16A-B802613CB3D4}" srcOrd="0" destOrd="0" parTransId="{B7A444DF-E968-42A3-A369-B6BFB5143E37}" sibTransId="{7F34D9E2-D80C-4FCC-8515-3EB9A599A1F8}"/>
    <dgm:cxn modelId="{025127EE-9CA9-4DE0-8BBC-EA8E1786F152}" srcId="{DE685000-D281-450B-B16A-B802613CB3D4}" destId="{A36B0712-3B13-41E2-BA08-23B7C624DA26}" srcOrd="0" destOrd="0" parTransId="{D1557ABB-3449-414C-B50F-A1B57658DA85}" sibTransId="{E49BFB54-92B0-40DB-8348-CEEF8DBDD57C}"/>
    <dgm:cxn modelId="{2A6E2418-9501-4685-A6C2-04A7D27734E4}" type="presOf" srcId="{DE685000-D281-450B-B16A-B802613CB3D4}" destId="{BF4D9F0D-4AA6-4F31-A6CB-7F4F89C7A223}" srcOrd="0" destOrd="0" presId="urn:microsoft.com/office/officeart/2005/8/layout/hierarchy6"/>
    <dgm:cxn modelId="{51786DA0-A7C6-495D-8E1F-7462D2254AE8}" srcId="{9664DA42-4FCF-4B05-A080-BE2A437D3C68}" destId="{3A0B86D0-973B-4435-B739-0CC24EDDB999}" srcOrd="0" destOrd="0" parTransId="{467CA7C4-1620-4EBA-8556-B4AD60C0D243}" sibTransId="{B534462F-0F59-4511-BD32-0E5BF6188A7C}"/>
    <dgm:cxn modelId="{C79A7446-EE8C-4F79-9DAA-7C132347E52E}" type="presOf" srcId="{A36B0712-3B13-41E2-BA08-23B7C624DA26}" destId="{BCC1FB7F-852B-4578-B7B7-9C9C17D85D98}" srcOrd="0" destOrd="0" presId="urn:microsoft.com/office/officeart/2005/8/layout/hierarchy6"/>
    <dgm:cxn modelId="{4F21E433-2F82-45EE-9DDA-4B3484BD0B70}" type="presOf" srcId="{79D9A5AC-6F4A-4D47-88C3-14478237714B}" destId="{80C0C925-2C0B-45E9-9423-1C77BC7BD3C1}" srcOrd="0" destOrd="0" presId="urn:microsoft.com/office/officeart/2005/8/layout/hierarchy6"/>
    <dgm:cxn modelId="{ED87C102-A4B3-470F-8577-C70AED345A6B}" type="presOf" srcId="{9664DA42-4FCF-4B05-A080-BE2A437D3C68}" destId="{D7C98985-3F7E-4E5E-A55C-4F8B41042CCA}" srcOrd="0" destOrd="0" presId="urn:microsoft.com/office/officeart/2005/8/layout/hierarchy6"/>
    <dgm:cxn modelId="{E528C1E6-8BCB-43F3-BC23-78D1E62E052E}" type="presOf" srcId="{83F6132F-434E-4ABA-8A06-FAEEFFAF3D95}" destId="{A8DE819E-1FC7-4F31-AF0D-B33FBEC34D12}" srcOrd="0" destOrd="0" presId="urn:microsoft.com/office/officeart/2005/8/layout/hierarchy6"/>
    <dgm:cxn modelId="{DAFADC94-C6E0-4828-A40D-32B9E15F739E}" type="presOf" srcId="{D1557ABB-3449-414C-B50F-A1B57658DA85}" destId="{FF4D214F-B202-4DF5-9727-8B6029E8D2A4}" srcOrd="0" destOrd="0" presId="urn:microsoft.com/office/officeart/2005/8/layout/hierarchy6"/>
    <dgm:cxn modelId="{468D3410-4951-46FB-B1C8-8FCB2544CE95}" type="presOf" srcId="{8930A703-9520-4CFA-A7C6-7B094376CA33}" destId="{FABE5B8F-658E-4E71-89E3-5A9CAAD466C9}" srcOrd="0" destOrd="0" presId="urn:microsoft.com/office/officeart/2005/8/layout/hierarchy6"/>
    <dgm:cxn modelId="{06B6290D-A2E5-4987-BB4A-7387A9AE54FA}" type="presOf" srcId="{D74A297F-A354-4701-BC28-9FBA7D69B0F6}" destId="{6CEEED2F-FD02-480F-80AF-6D15919F1DA5}" srcOrd="0" destOrd="0" presId="urn:microsoft.com/office/officeart/2005/8/layout/hierarchy6"/>
    <dgm:cxn modelId="{E546A84D-CBA4-485E-85F0-173C3C4D9DED}" srcId="{DE685000-D281-450B-B16A-B802613CB3D4}" destId="{1B66A274-FB25-4EAA-AFE4-0CD0F114D9C1}" srcOrd="1" destOrd="0" parTransId="{79D9A5AC-6F4A-4D47-88C3-14478237714B}" sibTransId="{18280D4D-7770-4C15-B1E7-9E4B33C48135}"/>
    <dgm:cxn modelId="{C3E6D0AF-E402-47B1-8EF4-5C1293D55C37}" type="presOf" srcId="{3A0B86D0-973B-4435-B739-0CC24EDDB999}" destId="{94464816-98C5-4EA9-A48B-76DB07F5DA11}" srcOrd="0" destOrd="0" presId="urn:microsoft.com/office/officeart/2005/8/layout/hierarchy6"/>
    <dgm:cxn modelId="{F2E09422-C76D-4990-A992-729DDADEA3C8}" type="presOf" srcId="{3163227C-9F11-42F0-936A-46426C030380}" destId="{6FCA76B6-902B-4B15-9B4F-D44F31E88E69}" srcOrd="0" destOrd="0" presId="urn:microsoft.com/office/officeart/2005/8/layout/hierarchy6"/>
    <dgm:cxn modelId="{64C150B6-BADF-445F-8A76-FEDAA7DB6639}" type="presOf" srcId="{B7A444DF-E968-42A3-A369-B6BFB5143E37}" destId="{74FA50F1-E315-4330-9055-3BE8177D3F89}" srcOrd="0" destOrd="0" presId="urn:microsoft.com/office/officeart/2005/8/layout/hierarchy6"/>
    <dgm:cxn modelId="{62076EDB-26DE-41F5-9C5B-BA52B913D332}" type="presOf" srcId="{1B66A274-FB25-4EAA-AFE4-0CD0F114D9C1}" destId="{7AE7DA1A-510E-4971-A8FD-3EC577CFF749}" srcOrd="0" destOrd="0" presId="urn:microsoft.com/office/officeart/2005/8/layout/hierarchy6"/>
    <dgm:cxn modelId="{6DC2FBB6-5487-4E99-8ED5-80B767475BB2}" type="presOf" srcId="{371A7947-5B70-4EF3-AF79-7A0A2D84F05C}" destId="{6506CB00-9D1A-45B1-A924-AF8D56371143}" srcOrd="0" destOrd="0" presId="urn:microsoft.com/office/officeart/2005/8/layout/hierarchy6"/>
    <dgm:cxn modelId="{CBE22562-6671-4234-9C58-B7049B78E27A}" srcId="{50BC46F0-7229-4261-AADA-3C3F709EFDAE}" destId="{8930A703-9520-4CFA-A7C6-7B094376CA33}" srcOrd="0" destOrd="0" parTransId="{3163227C-9F11-42F0-936A-46426C030380}" sibTransId="{C3C08D9D-3AF2-4422-AF6C-30C35D55561B}"/>
    <dgm:cxn modelId="{A44562FA-6F10-47E9-9B75-E8AA4D02B696}" srcId="{50BC46F0-7229-4261-AADA-3C3F709EFDAE}" destId="{371A7947-5B70-4EF3-AF79-7A0A2D84F05C}" srcOrd="1" destOrd="0" parTransId="{D74A297F-A354-4701-BC28-9FBA7D69B0F6}" sibTransId="{7CCFB1A0-B371-458B-A3DF-C735FFD6C189}"/>
    <dgm:cxn modelId="{791CE315-A2AE-436D-B934-AD173DA37106}" type="presParOf" srcId="{D7C98985-3F7E-4E5E-A55C-4F8B41042CCA}" destId="{70B146A6-CD43-4BAC-BAEC-ED87D436328D}" srcOrd="0" destOrd="0" presId="urn:microsoft.com/office/officeart/2005/8/layout/hierarchy6"/>
    <dgm:cxn modelId="{CA116CAC-4000-44E8-B3FD-7B56EFBC973A}" type="presParOf" srcId="{70B146A6-CD43-4BAC-BAEC-ED87D436328D}" destId="{AB2270FD-5B62-4F29-AAB1-D96D0685FF0D}" srcOrd="0" destOrd="0" presId="urn:microsoft.com/office/officeart/2005/8/layout/hierarchy6"/>
    <dgm:cxn modelId="{09D655C1-8BD3-442B-93DD-08BB4D192674}" type="presParOf" srcId="{AB2270FD-5B62-4F29-AAB1-D96D0685FF0D}" destId="{6C27FFBB-046B-4247-A4B0-FBCE5C75AA10}" srcOrd="0" destOrd="0" presId="urn:microsoft.com/office/officeart/2005/8/layout/hierarchy6"/>
    <dgm:cxn modelId="{19BE60F0-6716-4677-8783-D127086057E5}" type="presParOf" srcId="{6C27FFBB-046B-4247-A4B0-FBCE5C75AA10}" destId="{94464816-98C5-4EA9-A48B-76DB07F5DA11}" srcOrd="0" destOrd="0" presId="urn:microsoft.com/office/officeart/2005/8/layout/hierarchy6"/>
    <dgm:cxn modelId="{F8A2FC94-65A8-482A-94C9-B8CC00674174}" type="presParOf" srcId="{6C27FFBB-046B-4247-A4B0-FBCE5C75AA10}" destId="{E5F18ED9-A6C6-461A-B501-B246999DF46F}" srcOrd="1" destOrd="0" presId="urn:microsoft.com/office/officeart/2005/8/layout/hierarchy6"/>
    <dgm:cxn modelId="{BE9B9D66-835F-453C-ACBE-57EB3DB46308}" type="presParOf" srcId="{E5F18ED9-A6C6-461A-B501-B246999DF46F}" destId="{74FA50F1-E315-4330-9055-3BE8177D3F89}" srcOrd="0" destOrd="0" presId="urn:microsoft.com/office/officeart/2005/8/layout/hierarchy6"/>
    <dgm:cxn modelId="{455D3D01-6CCC-434F-852E-021D12288A17}" type="presParOf" srcId="{E5F18ED9-A6C6-461A-B501-B246999DF46F}" destId="{8B3EB706-0C2B-4960-A240-0F5F1E21FBBE}" srcOrd="1" destOrd="0" presId="urn:microsoft.com/office/officeart/2005/8/layout/hierarchy6"/>
    <dgm:cxn modelId="{2762934E-A00F-4902-BDCE-39C6A5EFFA0C}" type="presParOf" srcId="{8B3EB706-0C2B-4960-A240-0F5F1E21FBBE}" destId="{BF4D9F0D-4AA6-4F31-A6CB-7F4F89C7A223}" srcOrd="0" destOrd="0" presId="urn:microsoft.com/office/officeart/2005/8/layout/hierarchy6"/>
    <dgm:cxn modelId="{E10CF8DC-025A-44F5-BDDE-BAA2BA40B167}" type="presParOf" srcId="{8B3EB706-0C2B-4960-A240-0F5F1E21FBBE}" destId="{221226B7-8C8B-4202-B176-5BFCE692B7B5}" srcOrd="1" destOrd="0" presId="urn:microsoft.com/office/officeart/2005/8/layout/hierarchy6"/>
    <dgm:cxn modelId="{D0D641DE-39DC-47BA-93CE-52C7CAC183B8}" type="presParOf" srcId="{221226B7-8C8B-4202-B176-5BFCE692B7B5}" destId="{FF4D214F-B202-4DF5-9727-8B6029E8D2A4}" srcOrd="0" destOrd="0" presId="urn:microsoft.com/office/officeart/2005/8/layout/hierarchy6"/>
    <dgm:cxn modelId="{BEC0702C-374B-4860-86B3-7C5C3995CAE9}" type="presParOf" srcId="{221226B7-8C8B-4202-B176-5BFCE692B7B5}" destId="{D33798A8-FC4F-4811-9258-1014DE42139C}" srcOrd="1" destOrd="0" presId="urn:microsoft.com/office/officeart/2005/8/layout/hierarchy6"/>
    <dgm:cxn modelId="{CD1E3ABD-FBD2-401B-9A99-9AA60ED15255}" type="presParOf" srcId="{D33798A8-FC4F-4811-9258-1014DE42139C}" destId="{BCC1FB7F-852B-4578-B7B7-9C9C17D85D98}" srcOrd="0" destOrd="0" presId="urn:microsoft.com/office/officeart/2005/8/layout/hierarchy6"/>
    <dgm:cxn modelId="{CF7ED788-FE30-4196-87B2-4E63BAEECF07}" type="presParOf" srcId="{D33798A8-FC4F-4811-9258-1014DE42139C}" destId="{2032E8C9-B5E2-4B58-AAA7-B6C68A5AE9DB}" srcOrd="1" destOrd="0" presId="urn:microsoft.com/office/officeart/2005/8/layout/hierarchy6"/>
    <dgm:cxn modelId="{4A2F3E44-1BE2-4971-9678-5E24CA1C5413}" type="presParOf" srcId="{221226B7-8C8B-4202-B176-5BFCE692B7B5}" destId="{80C0C925-2C0B-45E9-9423-1C77BC7BD3C1}" srcOrd="2" destOrd="0" presId="urn:microsoft.com/office/officeart/2005/8/layout/hierarchy6"/>
    <dgm:cxn modelId="{32F843DB-3894-487B-BB25-51470EB4E053}" type="presParOf" srcId="{221226B7-8C8B-4202-B176-5BFCE692B7B5}" destId="{217865C4-F566-4017-BF8C-F89D6A7D5AE7}" srcOrd="3" destOrd="0" presId="urn:microsoft.com/office/officeart/2005/8/layout/hierarchy6"/>
    <dgm:cxn modelId="{34026C40-80FC-4BE3-94B8-6CBC47195A4C}" type="presParOf" srcId="{217865C4-F566-4017-BF8C-F89D6A7D5AE7}" destId="{7AE7DA1A-510E-4971-A8FD-3EC577CFF749}" srcOrd="0" destOrd="0" presId="urn:microsoft.com/office/officeart/2005/8/layout/hierarchy6"/>
    <dgm:cxn modelId="{DEC7133B-E7D3-4015-9AD8-2B9DCED2250E}" type="presParOf" srcId="{217865C4-F566-4017-BF8C-F89D6A7D5AE7}" destId="{FC4325D7-C060-42E0-8E9B-A025EC074681}" srcOrd="1" destOrd="0" presId="urn:microsoft.com/office/officeart/2005/8/layout/hierarchy6"/>
    <dgm:cxn modelId="{CA70AEE9-F5C1-4F62-8CA0-99DC11499189}" type="presParOf" srcId="{E5F18ED9-A6C6-461A-B501-B246999DF46F}" destId="{A8DE819E-1FC7-4F31-AF0D-B33FBEC34D12}" srcOrd="2" destOrd="0" presId="urn:microsoft.com/office/officeart/2005/8/layout/hierarchy6"/>
    <dgm:cxn modelId="{8BF1FFCD-3B5E-41B2-8437-F4F8A80E1D4D}" type="presParOf" srcId="{E5F18ED9-A6C6-461A-B501-B246999DF46F}" destId="{113E12F6-DEB3-45F5-93D2-BD3348B824C4}" srcOrd="3" destOrd="0" presId="urn:microsoft.com/office/officeart/2005/8/layout/hierarchy6"/>
    <dgm:cxn modelId="{08A61628-CD68-4745-8DCA-C33D3A5AAA8B}" type="presParOf" srcId="{113E12F6-DEB3-45F5-93D2-BD3348B824C4}" destId="{594EFA49-EA49-492D-87D0-75FF5C34578E}" srcOrd="0" destOrd="0" presId="urn:microsoft.com/office/officeart/2005/8/layout/hierarchy6"/>
    <dgm:cxn modelId="{E1A89357-EBBE-4157-A0C0-ADF2F652E6DD}" type="presParOf" srcId="{113E12F6-DEB3-45F5-93D2-BD3348B824C4}" destId="{65196DA9-1D0B-4828-B296-2F4202B9166F}" srcOrd="1" destOrd="0" presId="urn:microsoft.com/office/officeart/2005/8/layout/hierarchy6"/>
    <dgm:cxn modelId="{FB0BC7C6-C67C-41C9-A9BE-596557E6873B}" type="presParOf" srcId="{65196DA9-1D0B-4828-B296-2F4202B9166F}" destId="{6FCA76B6-902B-4B15-9B4F-D44F31E88E69}" srcOrd="0" destOrd="0" presId="urn:microsoft.com/office/officeart/2005/8/layout/hierarchy6"/>
    <dgm:cxn modelId="{B1EC9C5F-952A-409F-8EA8-EC3B6C2E7776}" type="presParOf" srcId="{65196DA9-1D0B-4828-B296-2F4202B9166F}" destId="{083BD6D9-1D28-4F03-BFDE-A9F003FAD0EF}" srcOrd="1" destOrd="0" presId="urn:microsoft.com/office/officeart/2005/8/layout/hierarchy6"/>
    <dgm:cxn modelId="{A7777ED7-B569-44F8-B5F0-3327905EC7E6}" type="presParOf" srcId="{083BD6D9-1D28-4F03-BFDE-A9F003FAD0EF}" destId="{FABE5B8F-658E-4E71-89E3-5A9CAAD466C9}" srcOrd="0" destOrd="0" presId="urn:microsoft.com/office/officeart/2005/8/layout/hierarchy6"/>
    <dgm:cxn modelId="{87BFBA48-16FE-4372-80B9-7BE3C6CE27D7}" type="presParOf" srcId="{083BD6D9-1D28-4F03-BFDE-A9F003FAD0EF}" destId="{AF64398E-7642-4533-97F1-893606E95A19}" srcOrd="1" destOrd="0" presId="urn:microsoft.com/office/officeart/2005/8/layout/hierarchy6"/>
    <dgm:cxn modelId="{0B705731-3B26-4512-8F80-4197B752E268}" type="presParOf" srcId="{65196DA9-1D0B-4828-B296-2F4202B9166F}" destId="{6CEEED2F-FD02-480F-80AF-6D15919F1DA5}" srcOrd="2" destOrd="0" presId="urn:microsoft.com/office/officeart/2005/8/layout/hierarchy6"/>
    <dgm:cxn modelId="{D927EB7D-0DC3-41E4-9D04-50AD9BFFD30F}" type="presParOf" srcId="{65196DA9-1D0B-4828-B296-2F4202B9166F}" destId="{0AF70CD9-E6AE-42AD-80F4-D4DD6FF15E21}" srcOrd="3" destOrd="0" presId="urn:microsoft.com/office/officeart/2005/8/layout/hierarchy6"/>
    <dgm:cxn modelId="{C053D29F-0A13-4E45-B716-05B2F2C6131D}" type="presParOf" srcId="{0AF70CD9-E6AE-42AD-80F4-D4DD6FF15E21}" destId="{6506CB00-9D1A-45B1-A924-AF8D56371143}" srcOrd="0" destOrd="0" presId="urn:microsoft.com/office/officeart/2005/8/layout/hierarchy6"/>
    <dgm:cxn modelId="{664FEAAB-6AA1-4274-AF46-C4AFBCA846A8}" type="presParOf" srcId="{0AF70CD9-E6AE-42AD-80F4-D4DD6FF15E21}" destId="{99140398-9884-4D9F-9C0A-36206BA43A13}" srcOrd="1" destOrd="0" presId="urn:microsoft.com/office/officeart/2005/8/layout/hierarchy6"/>
    <dgm:cxn modelId="{BE6DC591-1F98-412E-AD3B-92DAD5A45703}" type="presParOf" srcId="{D7C98985-3F7E-4E5E-A55C-4F8B41042CCA}" destId="{31EDE60C-BD6C-410E-9F26-1B3F912007D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2AD9CF-50F1-46C5-B66D-7D7ED4B2CDC2}">
      <dsp:nvSpPr>
        <dsp:cNvPr id="0" name=""/>
        <dsp:cNvSpPr/>
      </dsp:nvSpPr>
      <dsp:spPr>
        <a:xfrm rot="10800000">
          <a:off x="2428580" y="3540042"/>
          <a:ext cx="7099286" cy="94472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6597" tIns="167640" rIns="312928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/>
            <a:t>Trashers         </a:t>
          </a:r>
        </a:p>
      </dsp:txBody>
      <dsp:txXfrm rot="10800000">
        <a:off x="2664761" y="3540042"/>
        <a:ext cx="6863105" cy="944724"/>
      </dsp:txXfrm>
    </dsp:sp>
    <dsp:sp modelId="{194D9E55-D6A7-4829-A07F-F6FC0C355D4E}">
      <dsp:nvSpPr>
        <dsp:cNvPr id="0" name=""/>
        <dsp:cNvSpPr/>
      </dsp:nvSpPr>
      <dsp:spPr>
        <a:xfrm>
          <a:off x="1484607" y="3491917"/>
          <a:ext cx="944724" cy="944724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0E47EB-3404-4564-B10F-688ACD9DDDB5}">
      <dsp:nvSpPr>
        <dsp:cNvPr id="0" name=""/>
        <dsp:cNvSpPr/>
      </dsp:nvSpPr>
      <dsp:spPr>
        <a:xfrm rot="10800000">
          <a:off x="2370863" y="0"/>
          <a:ext cx="7099286" cy="944724"/>
        </a:xfrm>
        <a:prstGeom prst="homePlat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6597" tIns="167640" rIns="312928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/>
            <a:t>Heavy Users	</a:t>
          </a:r>
        </a:p>
      </dsp:txBody>
      <dsp:txXfrm rot="10800000">
        <a:off x="2607044" y="0"/>
        <a:ext cx="6863105" cy="944724"/>
      </dsp:txXfrm>
    </dsp:sp>
    <dsp:sp modelId="{988FAE5B-D0E2-41E3-AF9A-65D582BBC78F}">
      <dsp:nvSpPr>
        <dsp:cNvPr id="0" name=""/>
        <dsp:cNvSpPr/>
      </dsp:nvSpPr>
      <dsp:spPr>
        <a:xfrm>
          <a:off x="1474980" y="0"/>
          <a:ext cx="944724" cy="944724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 l="-3000" r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07F604-66B2-48E2-9AE2-EEB077ED2BCF}">
      <dsp:nvSpPr>
        <dsp:cNvPr id="0" name=""/>
        <dsp:cNvSpPr/>
      </dsp:nvSpPr>
      <dsp:spPr>
        <a:xfrm rot="10800000">
          <a:off x="2380447" y="1117669"/>
          <a:ext cx="7099286" cy="94472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6597" tIns="167640" rIns="312928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Likely Customers</a:t>
          </a:r>
          <a:endParaRPr lang="en-US" sz="4400" kern="1200" dirty="0"/>
        </a:p>
      </dsp:txBody>
      <dsp:txXfrm rot="10800000">
        <a:off x="2616628" y="1117669"/>
        <a:ext cx="6863105" cy="944724"/>
      </dsp:txXfrm>
    </dsp:sp>
    <dsp:sp modelId="{7AC08CDF-BC71-44AC-BA14-1BC1EF7F6C22}">
      <dsp:nvSpPr>
        <dsp:cNvPr id="0" name=""/>
        <dsp:cNvSpPr/>
      </dsp:nvSpPr>
      <dsp:spPr>
        <a:xfrm>
          <a:off x="1484607" y="1185046"/>
          <a:ext cx="944724" cy="944724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 l="-41000" r="-4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7E780E-E2F5-44FD-ABC1-9A0D0A428E7E}">
      <dsp:nvSpPr>
        <dsp:cNvPr id="0" name=""/>
        <dsp:cNvSpPr/>
      </dsp:nvSpPr>
      <dsp:spPr>
        <a:xfrm rot="10800000">
          <a:off x="2390102" y="2305894"/>
          <a:ext cx="7099286" cy="944724"/>
        </a:xfrm>
        <a:prstGeom prst="homePlat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6597" tIns="167640" rIns="312928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/>
            <a:t>Switching </a:t>
          </a:r>
          <a:r>
            <a:rPr lang="en-US" sz="4400" kern="1200" smtClean="0"/>
            <a:t>Clients</a:t>
          </a:r>
          <a:endParaRPr lang="en-US" sz="4400" kern="1200" dirty="0"/>
        </a:p>
      </dsp:txBody>
      <dsp:txXfrm rot="10800000">
        <a:off x="2626283" y="2305894"/>
        <a:ext cx="6863105" cy="944724"/>
      </dsp:txXfrm>
    </dsp:sp>
    <dsp:sp modelId="{07208A25-E55C-4768-BDE5-03B1401F3DB3}">
      <dsp:nvSpPr>
        <dsp:cNvPr id="0" name=""/>
        <dsp:cNvSpPr/>
      </dsp:nvSpPr>
      <dsp:spPr>
        <a:xfrm>
          <a:off x="1474980" y="2431022"/>
          <a:ext cx="944724" cy="944724"/>
        </a:xfrm>
        <a:prstGeom prst="ellipse">
          <a:avLst/>
        </a:prstGeom>
        <a:blipFill rotWithShape="1">
          <a:blip xmlns:r="http://schemas.openxmlformats.org/officeDocument/2006/relationships" r:embed="rId4"/>
          <a:srcRect/>
          <a:stretch>
            <a:fillRect l="-29000" r="-2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64816-98C5-4EA9-A48B-76DB07F5DA11}">
      <dsp:nvSpPr>
        <dsp:cNvPr id="0" name=""/>
        <dsp:cNvSpPr/>
      </dsp:nvSpPr>
      <dsp:spPr>
        <a:xfrm>
          <a:off x="4229881" y="709"/>
          <a:ext cx="1598637" cy="106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Marketing Campaign</a:t>
          </a:r>
        </a:p>
      </dsp:txBody>
      <dsp:txXfrm>
        <a:off x="4261096" y="31924"/>
        <a:ext cx="1536207" cy="1003328"/>
      </dsp:txXfrm>
    </dsp:sp>
    <dsp:sp modelId="{74FA50F1-E315-4330-9055-3BE8177D3F89}">
      <dsp:nvSpPr>
        <dsp:cNvPr id="0" name=""/>
        <dsp:cNvSpPr/>
      </dsp:nvSpPr>
      <dsp:spPr>
        <a:xfrm>
          <a:off x="2950971" y="1066467"/>
          <a:ext cx="2078228" cy="426303"/>
        </a:xfrm>
        <a:custGeom>
          <a:avLst/>
          <a:gdLst/>
          <a:ahLst/>
          <a:cxnLst/>
          <a:rect l="0" t="0" r="0" b="0"/>
          <a:pathLst>
            <a:path>
              <a:moveTo>
                <a:pt x="2078228" y="0"/>
              </a:moveTo>
              <a:lnTo>
                <a:pt x="2078228" y="213151"/>
              </a:lnTo>
              <a:lnTo>
                <a:pt x="0" y="213151"/>
              </a:lnTo>
              <a:lnTo>
                <a:pt x="0" y="4263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4D9F0D-4AA6-4F31-A6CB-7F4F89C7A223}">
      <dsp:nvSpPr>
        <dsp:cNvPr id="0" name=""/>
        <dsp:cNvSpPr/>
      </dsp:nvSpPr>
      <dsp:spPr>
        <a:xfrm>
          <a:off x="2151652" y="1492770"/>
          <a:ext cx="1598637" cy="106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Treatment </a:t>
          </a:r>
        </a:p>
      </dsp:txBody>
      <dsp:txXfrm>
        <a:off x="2182867" y="1523985"/>
        <a:ext cx="1536207" cy="1003328"/>
      </dsp:txXfrm>
    </dsp:sp>
    <dsp:sp modelId="{FF4D214F-B202-4DF5-9727-8B6029E8D2A4}">
      <dsp:nvSpPr>
        <dsp:cNvPr id="0" name=""/>
        <dsp:cNvSpPr/>
      </dsp:nvSpPr>
      <dsp:spPr>
        <a:xfrm>
          <a:off x="1911857" y="2558529"/>
          <a:ext cx="1039114" cy="426303"/>
        </a:xfrm>
        <a:custGeom>
          <a:avLst/>
          <a:gdLst/>
          <a:ahLst/>
          <a:cxnLst/>
          <a:rect l="0" t="0" r="0" b="0"/>
          <a:pathLst>
            <a:path>
              <a:moveTo>
                <a:pt x="1039114" y="0"/>
              </a:moveTo>
              <a:lnTo>
                <a:pt x="1039114" y="213151"/>
              </a:lnTo>
              <a:lnTo>
                <a:pt x="0" y="213151"/>
              </a:lnTo>
              <a:lnTo>
                <a:pt x="0" y="4263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C1FB7F-852B-4578-B7B7-9C9C17D85D98}">
      <dsp:nvSpPr>
        <dsp:cNvPr id="0" name=""/>
        <dsp:cNvSpPr/>
      </dsp:nvSpPr>
      <dsp:spPr>
        <a:xfrm>
          <a:off x="1112538" y="2984832"/>
          <a:ext cx="1598637" cy="106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Purchased</a:t>
          </a:r>
        </a:p>
      </dsp:txBody>
      <dsp:txXfrm>
        <a:off x="1143753" y="3016047"/>
        <a:ext cx="1536207" cy="1003328"/>
      </dsp:txXfrm>
    </dsp:sp>
    <dsp:sp modelId="{80C0C925-2C0B-45E9-9423-1C77BC7BD3C1}">
      <dsp:nvSpPr>
        <dsp:cNvPr id="0" name=""/>
        <dsp:cNvSpPr/>
      </dsp:nvSpPr>
      <dsp:spPr>
        <a:xfrm>
          <a:off x="2950971" y="2558529"/>
          <a:ext cx="1039114" cy="426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151"/>
              </a:lnTo>
              <a:lnTo>
                <a:pt x="1039114" y="213151"/>
              </a:lnTo>
              <a:lnTo>
                <a:pt x="1039114" y="4263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E7DA1A-510E-4971-A8FD-3EC577CFF749}">
      <dsp:nvSpPr>
        <dsp:cNvPr id="0" name=""/>
        <dsp:cNvSpPr/>
      </dsp:nvSpPr>
      <dsp:spPr>
        <a:xfrm>
          <a:off x="3190767" y="2984832"/>
          <a:ext cx="1598637" cy="106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Not Purchased</a:t>
          </a:r>
        </a:p>
      </dsp:txBody>
      <dsp:txXfrm>
        <a:off x="3221982" y="3016047"/>
        <a:ext cx="1536207" cy="1003328"/>
      </dsp:txXfrm>
    </dsp:sp>
    <dsp:sp modelId="{A8DE819E-1FC7-4F31-AF0D-B33FBEC34D12}">
      <dsp:nvSpPr>
        <dsp:cNvPr id="0" name=""/>
        <dsp:cNvSpPr/>
      </dsp:nvSpPr>
      <dsp:spPr>
        <a:xfrm>
          <a:off x="5029199" y="1066467"/>
          <a:ext cx="2078228" cy="426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151"/>
              </a:lnTo>
              <a:lnTo>
                <a:pt x="2078228" y="213151"/>
              </a:lnTo>
              <a:lnTo>
                <a:pt x="2078228" y="4263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4EFA49-EA49-492D-87D0-75FF5C34578E}">
      <dsp:nvSpPr>
        <dsp:cNvPr id="0" name=""/>
        <dsp:cNvSpPr/>
      </dsp:nvSpPr>
      <dsp:spPr>
        <a:xfrm>
          <a:off x="6308109" y="1492770"/>
          <a:ext cx="1598637" cy="106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Control</a:t>
          </a:r>
        </a:p>
      </dsp:txBody>
      <dsp:txXfrm>
        <a:off x="6339324" y="1523985"/>
        <a:ext cx="1536207" cy="1003328"/>
      </dsp:txXfrm>
    </dsp:sp>
    <dsp:sp modelId="{6FCA76B6-902B-4B15-9B4F-D44F31E88E69}">
      <dsp:nvSpPr>
        <dsp:cNvPr id="0" name=""/>
        <dsp:cNvSpPr/>
      </dsp:nvSpPr>
      <dsp:spPr>
        <a:xfrm>
          <a:off x="6068314" y="2558529"/>
          <a:ext cx="1039114" cy="426303"/>
        </a:xfrm>
        <a:custGeom>
          <a:avLst/>
          <a:gdLst/>
          <a:ahLst/>
          <a:cxnLst/>
          <a:rect l="0" t="0" r="0" b="0"/>
          <a:pathLst>
            <a:path>
              <a:moveTo>
                <a:pt x="1039114" y="0"/>
              </a:moveTo>
              <a:lnTo>
                <a:pt x="1039114" y="213151"/>
              </a:lnTo>
              <a:lnTo>
                <a:pt x="0" y="213151"/>
              </a:lnTo>
              <a:lnTo>
                <a:pt x="0" y="4263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E5B8F-658E-4E71-89E3-5A9CAAD466C9}">
      <dsp:nvSpPr>
        <dsp:cNvPr id="0" name=""/>
        <dsp:cNvSpPr/>
      </dsp:nvSpPr>
      <dsp:spPr>
        <a:xfrm>
          <a:off x="5268995" y="2984832"/>
          <a:ext cx="1598637" cy="106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Purchased</a:t>
          </a:r>
        </a:p>
      </dsp:txBody>
      <dsp:txXfrm>
        <a:off x="5300210" y="3016047"/>
        <a:ext cx="1536207" cy="1003328"/>
      </dsp:txXfrm>
    </dsp:sp>
    <dsp:sp modelId="{6CEEED2F-FD02-480F-80AF-6D15919F1DA5}">
      <dsp:nvSpPr>
        <dsp:cNvPr id="0" name=""/>
        <dsp:cNvSpPr/>
      </dsp:nvSpPr>
      <dsp:spPr>
        <a:xfrm>
          <a:off x="7107428" y="2558529"/>
          <a:ext cx="1039114" cy="426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151"/>
              </a:lnTo>
              <a:lnTo>
                <a:pt x="1039114" y="213151"/>
              </a:lnTo>
              <a:lnTo>
                <a:pt x="1039114" y="4263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06CB00-9D1A-45B1-A924-AF8D56371143}">
      <dsp:nvSpPr>
        <dsp:cNvPr id="0" name=""/>
        <dsp:cNvSpPr/>
      </dsp:nvSpPr>
      <dsp:spPr>
        <a:xfrm>
          <a:off x="7347224" y="2984832"/>
          <a:ext cx="1598637" cy="106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Not Purchased   </a:t>
          </a:r>
        </a:p>
      </dsp:txBody>
      <dsp:txXfrm>
        <a:off x="7378439" y="3016047"/>
        <a:ext cx="1536207" cy="1003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4/17/2017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430" y="1353312"/>
            <a:ext cx="9966960" cy="3035808"/>
          </a:xfrm>
        </p:spPr>
        <p:txBody>
          <a:bodyPr/>
          <a:lstStyle/>
          <a:p>
            <a:r>
              <a:rPr lang="en-US" dirty="0"/>
              <a:t>TARGET mailing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7" y="4389119"/>
            <a:ext cx="10051543" cy="2268855"/>
          </a:xfrm>
        </p:spPr>
        <p:txBody>
          <a:bodyPr>
            <a:normAutofit/>
          </a:bodyPr>
          <a:lstStyle/>
          <a:p>
            <a:r>
              <a:rPr lang="en-US" sz="2600" b="1" dirty="0"/>
              <a:t>Team Superlatives: </a:t>
            </a:r>
            <a:endParaRPr lang="en-US" dirty="0"/>
          </a:p>
          <a:p>
            <a:r>
              <a:rPr lang="en-US" sz="2000" dirty="0" smtClean="0"/>
              <a:t>Divya </a:t>
            </a:r>
            <a:r>
              <a:rPr lang="en-US" sz="2000" dirty="0"/>
              <a:t>Jayaprakash</a:t>
            </a:r>
          </a:p>
          <a:p>
            <a:r>
              <a:rPr lang="en-US" sz="2000" dirty="0" smtClean="0"/>
              <a:t>Akshay </a:t>
            </a:r>
            <a:r>
              <a:rPr lang="en-US" sz="2000" dirty="0"/>
              <a:t>Venkatesh				</a:t>
            </a:r>
            <a:r>
              <a:rPr lang="en-US" sz="2000" dirty="0" smtClean="0"/>
              <a:t>Sumant </a:t>
            </a:r>
            <a:r>
              <a:rPr lang="en-US" sz="2000" dirty="0"/>
              <a:t>Kekre</a:t>
            </a:r>
          </a:p>
          <a:p>
            <a:r>
              <a:rPr lang="en-US" sz="2000" dirty="0"/>
              <a:t>Sainanditha Venkatesh </a:t>
            </a:r>
            <a:r>
              <a:rPr lang="en-US" sz="2000" dirty="0" smtClean="0"/>
              <a:t>                                             Venkatasubramaniyan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72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IN" dirty="0"/>
              <a:t>Net lift Model of Differential Score Type: </a:t>
            </a:r>
            <a:r>
              <a:rPr lang="en-IN" dirty="0" smtClean="0"/>
              <a:t>Logit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11680"/>
            <a:ext cx="10058400" cy="436626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To </a:t>
            </a:r>
            <a:r>
              <a:rPr lang="en-IN" dirty="0" smtClean="0"/>
              <a:t>predict response based </a:t>
            </a:r>
            <a:r>
              <a:rPr lang="en-IN" dirty="0"/>
              <a:t>on the incremental lift shown by a person in the presence of the mail</a:t>
            </a:r>
          </a:p>
          <a:p>
            <a:endParaRPr lang="en-IN" dirty="0"/>
          </a:p>
          <a:p>
            <a:r>
              <a:rPr lang="en-IN" dirty="0"/>
              <a:t>SCORE  = P(Purchase | Offer) – P(Purchase | No offer)</a:t>
            </a:r>
          </a:p>
          <a:p>
            <a:endParaRPr lang="en-US" dirty="0"/>
          </a:p>
          <a:p>
            <a:r>
              <a:rPr lang="en-US" dirty="0"/>
              <a:t>Each </a:t>
            </a:r>
            <a:r>
              <a:rPr lang="en-US" dirty="0" smtClean="0"/>
              <a:t>Address Id </a:t>
            </a:r>
            <a:r>
              <a:rPr lang="en-US" dirty="0"/>
              <a:t>in the Treatment group is matched to a basket in Control group based on demographics and mailed dates (to capture seasonality effects)</a:t>
            </a:r>
          </a:p>
          <a:p>
            <a:endParaRPr lang="en-US" dirty="0"/>
          </a:p>
          <a:p>
            <a:r>
              <a:rPr lang="en-US" dirty="0"/>
              <a:t>Logistic Regression Model to predict ‘Response’ for the merged file of Mail and Control population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probabilities are then subtracted to get the score of each </a:t>
            </a:r>
            <a:r>
              <a:rPr lang="en-US" dirty="0" err="1"/>
              <a:t>AddressId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078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Used for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77390"/>
            <a:ext cx="10058400" cy="4629150"/>
          </a:xfrm>
        </p:spPr>
        <p:txBody>
          <a:bodyPr>
            <a:normAutofit/>
          </a:bodyPr>
          <a:lstStyle/>
          <a:p>
            <a:r>
              <a:rPr lang="en-IN" u="sng" dirty="0"/>
              <a:t>Demographics:</a:t>
            </a:r>
            <a:r>
              <a:rPr lang="en-IN" dirty="0"/>
              <a:t>  PPI, Household member count, level of cooking interest, sports interest, internet usage, </a:t>
            </a:r>
            <a:r>
              <a:rPr lang="en-IN" dirty="0" smtClean="0"/>
              <a:t>credit card </a:t>
            </a:r>
            <a:r>
              <a:rPr lang="en-IN" dirty="0"/>
              <a:t>usage</a:t>
            </a:r>
          </a:p>
          <a:p>
            <a:endParaRPr lang="en-IN" u="sng" dirty="0"/>
          </a:p>
          <a:p>
            <a:r>
              <a:rPr lang="en-IN" u="sng" dirty="0"/>
              <a:t>Past Buying Behaviour: </a:t>
            </a:r>
            <a:endParaRPr lang="en-US" u="sng" dirty="0"/>
          </a:p>
          <a:p>
            <a:pPr marL="0" indent="0">
              <a:buNone/>
            </a:pPr>
            <a:r>
              <a:rPr lang="en-IN" dirty="0"/>
              <a:t> Recency Score: Based on the predefined customer type (New, Frequent, risk, Lost)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Frequency: Past 3-month time frame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Monetary:  Avg. Menu Amount, past 3-month time frame</a:t>
            </a:r>
          </a:p>
          <a:p>
            <a:endParaRPr lang="en-IN" dirty="0"/>
          </a:p>
          <a:p>
            <a:r>
              <a:rPr lang="en-IN" u="sng" dirty="0"/>
              <a:t>Transaction Variables</a:t>
            </a:r>
            <a:r>
              <a:rPr lang="en-IN" dirty="0"/>
              <a:t>: Such as Avg. Number of breads, sides and drinks </a:t>
            </a:r>
            <a:r>
              <a:rPr lang="en-IN" dirty="0" smtClean="0"/>
              <a:t>ordered</a:t>
            </a:r>
            <a:endParaRPr lang="en-IN" dirty="0"/>
          </a:p>
          <a:p>
            <a:r>
              <a:rPr lang="en-IN" u="sng" dirty="0"/>
              <a:t>Interaction Factors:</a:t>
            </a:r>
            <a:r>
              <a:rPr lang="en-IN" dirty="0"/>
              <a:t>  </a:t>
            </a:r>
            <a:r>
              <a:rPr lang="en-IN" dirty="0" err="1" smtClean="0"/>
              <a:t>ppi</a:t>
            </a:r>
            <a:r>
              <a:rPr lang="en-IN" dirty="0" smtClean="0"/>
              <a:t>*number of children</a:t>
            </a:r>
            <a:r>
              <a:rPr lang="en-IN" dirty="0"/>
              <a:t>,  </a:t>
            </a:r>
            <a:r>
              <a:rPr lang="en-IN" dirty="0" err="1" smtClean="0"/>
              <a:t>ppi</a:t>
            </a:r>
            <a:r>
              <a:rPr lang="en-IN" dirty="0" smtClean="0"/>
              <a:t>*</a:t>
            </a:r>
            <a:r>
              <a:rPr lang="en-IN" dirty="0" err="1" smtClean="0"/>
              <a:t>lhi_cooking</a:t>
            </a:r>
            <a:endParaRPr lang="en-IN" dirty="0" smtClean="0"/>
          </a:p>
          <a:p>
            <a:r>
              <a:rPr lang="en-IN" dirty="0" smtClean="0"/>
              <a:t>Marketing spend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448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467" y="889375"/>
            <a:ext cx="10058400" cy="542479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For mailed and control people,</a:t>
            </a:r>
          </a:p>
          <a:p>
            <a:r>
              <a:rPr lang="en-IN" dirty="0"/>
              <a:t>Y – Variable: </a:t>
            </a:r>
          </a:p>
          <a:p>
            <a:r>
              <a:rPr lang="en-IN" dirty="0" err="1"/>
              <a:t>Is_Lift</a:t>
            </a:r>
            <a:r>
              <a:rPr lang="en-IN" dirty="0"/>
              <a:t> = 1, </a:t>
            </a:r>
            <a:r>
              <a:rPr lang="en-IN" dirty="0" err="1"/>
              <a:t>Avg</a:t>
            </a:r>
            <a:r>
              <a:rPr lang="en-IN" dirty="0"/>
              <a:t> Menu </a:t>
            </a:r>
            <a:r>
              <a:rPr lang="en-IN" dirty="0" err="1"/>
              <a:t>Amt</a:t>
            </a:r>
            <a:r>
              <a:rPr lang="en-IN" dirty="0"/>
              <a:t> before 30 days &gt; </a:t>
            </a:r>
            <a:r>
              <a:rPr lang="en-IN" dirty="0" err="1"/>
              <a:t>Avg</a:t>
            </a:r>
            <a:r>
              <a:rPr lang="en-IN" dirty="0"/>
              <a:t> Menu </a:t>
            </a:r>
            <a:r>
              <a:rPr lang="en-IN" dirty="0" err="1"/>
              <a:t>Amt</a:t>
            </a:r>
            <a:r>
              <a:rPr lang="en-IN" dirty="0"/>
              <a:t> before 30 days</a:t>
            </a:r>
          </a:p>
          <a:p>
            <a:r>
              <a:rPr lang="en-IN" dirty="0" err="1"/>
              <a:t>Is_Lift</a:t>
            </a:r>
            <a:r>
              <a:rPr lang="en-IN" dirty="0"/>
              <a:t> = 0, </a:t>
            </a:r>
            <a:r>
              <a:rPr lang="en-IN" dirty="0" err="1"/>
              <a:t>Avg</a:t>
            </a:r>
            <a:r>
              <a:rPr lang="en-IN" dirty="0"/>
              <a:t> Menu </a:t>
            </a:r>
            <a:r>
              <a:rPr lang="en-IN" dirty="0" err="1"/>
              <a:t>Amt</a:t>
            </a:r>
            <a:r>
              <a:rPr lang="en-IN" dirty="0"/>
              <a:t> before 30 days &lt;= </a:t>
            </a:r>
            <a:r>
              <a:rPr lang="en-IN" dirty="0" err="1"/>
              <a:t>Avg</a:t>
            </a:r>
            <a:r>
              <a:rPr lang="en-IN" dirty="0"/>
              <a:t> Menu </a:t>
            </a:r>
            <a:r>
              <a:rPr lang="en-IN" dirty="0" err="1"/>
              <a:t>Amt</a:t>
            </a:r>
            <a:r>
              <a:rPr lang="en-IN" dirty="0"/>
              <a:t> before 30 days</a:t>
            </a:r>
          </a:p>
          <a:p>
            <a:endParaRPr lang="en-IN" dirty="0"/>
          </a:p>
          <a:p>
            <a:r>
              <a:rPr lang="en-IN" dirty="0"/>
              <a:t>After coding Y-variable, Y= 0 observations are more than Y = 1 observations.</a:t>
            </a:r>
          </a:p>
          <a:p>
            <a:r>
              <a:rPr lang="en-IN" dirty="0" smtClean="0"/>
              <a:t>Under sampling </a:t>
            </a:r>
            <a:r>
              <a:rPr lang="en-IN" dirty="0"/>
              <a:t>of Y=0 stratum</a:t>
            </a:r>
          </a:p>
          <a:p>
            <a:r>
              <a:rPr lang="en-IN" dirty="0"/>
              <a:t>Oversampling of Y=1 stratum</a:t>
            </a:r>
          </a:p>
          <a:p>
            <a:endParaRPr lang="en-IN" dirty="0"/>
          </a:p>
          <a:p>
            <a:r>
              <a:rPr lang="en-IN" dirty="0" smtClean="0"/>
              <a:t>Identifier </a:t>
            </a:r>
            <a:r>
              <a:rPr lang="en-IN" dirty="0"/>
              <a:t>Variable: MC</a:t>
            </a:r>
          </a:p>
          <a:p>
            <a:r>
              <a:rPr lang="en-IN" dirty="0"/>
              <a:t>MC = 1, Mailed Observation</a:t>
            </a:r>
          </a:p>
          <a:p>
            <a:r>
              <a:rPr lang="en-IN" dirty="0"/>
              <a:t>MC = 0, Control Observation</a:t>
            </a:r>
          </a:p>
          <a:p>
            <a:endParaRPr lang="en-IN" dirty="0"/>
          </a:p>
          <a:p>
            <a:r>
              <a:rPr lang="en-IN" dirty="0"/>
              <a:t>Logit Model Build:</a:t>
            </a:r>
          </a:p>
          <a:p>
            <a:r>
              <a:rPr lang="en-IN" dirty="0"/>
              <a:t>Y = X-variable+ Indicator*(X-Variables);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21722" y="84703"/>
            <a:ext cx="10058400" cy="1609344"/>
          </a:xfrm>
        </p:spPr>
        <p:txBody>
          <a:bodyPr/>
          <a:lstStyle/>
          <a:p>
            <a:r>
              <a:rPr lang="en-US" dirty="0" smtClean="0"/>
              <a:t>                          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47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Assumptions of OUR Net Lift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/>
          </a:p>
          <a:p>
            <a:r>
              <a:rPr lang="en-IN" b="1" u="sng" dirty="0">
                <a:solidFill>
                  <a:srgbClr val="C00000"/>
                </a:solidFill>
              </a:rPr>
              <a:t>Demographic Characteristics are same:</a:t>
            </a:r>
          </a:p>
          <a:p>
            <a:pPr marL="0" indent="0">
              <a:buNone/>
            </a:pPr>
            <a:r>
              <a:rPr lang="en-IN" dirty="0"/>
              <a:t>Matching control and </a:t>
            </a:r>
            <a:r>
              <a:rPr lang="en-IN"/>
              <a:t>Treatment </a:t>
            </a:r>
            <a:r>
              <a:rPr lang="en-IN" smtClean="0"/>
              <a:t>only on </a:t>
            </a:r>
            <a:r>
              <a:rPr lang="en-IN" dirty="0"/>
              <a:t>three attributes.</a:t>
            </a:r>
          </a:p>
          <a:p>
            <a:pPr marL="0" indent="0">
              <a:buNone/>
            </a:pPr>
            <a:r>
              <a:rPr lang="en-IN" dirty="0"/>
              <a:t>Mailed-Not Mailed Date, Household member count and PPI</a:t>
            </a:r>
          </a:p>
          <a:p>
            <a:endParaRPr lang="en-IN" dirty="0"/>
          </a:p>
          <a:p>
            <a:r>
              <a:rPr lang="en-IN" b="1" u="sng" dirty="0">
                <a:solidFill>
                  <a:srgbClr val="C00000"/>
                </a:solidFill>
              </a:rPr>
              <a:t>Observable Marketing Variables are same:</a:t>
            </a:r>
          </a:p>
          <a:p>
            <a:pPr marL="0" indent="0">
              <a:buNone/>
            </a:pPr>
            <a:r>
              <a:rPr lang="en-IN" dirty="0"/>
              <a:t>Evaluating lift in below scenarios:</a:t>
            </a:r>
          </a:p>
          <a:p>
            <a:pPr marL="0" indent="0">
              <a:buNone/>
            </a:pPr>
            <a:r>
              <a:rPr lang="en-IN" dirty="0"/>
              <a:t>Before and after mail date</a:t>
            </a:r>
          </a:p>
          <a:p>
            <a:pPr marL="0" indent="0">
              <a:buNone/>
            </a:pPr>
            <a:r>
              <a:rPr lang="en-IN" dirty="0"/>
              <a:t>With and without mail (after mail date)</a:t>
            </a:r>
          </a:p>
          <a:p>
            <a:pPr marL="0" indent="0">
              <a:buNone/>
            </a:pPr>
            <a:r>
              <a:rPr lang="en-IN" dirty="0"/>
              <a:t>Other than the considered mail, they all are exposed to no promotions or same promotions.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641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7292" y="1335987"/>
            <a:ext cx="4754880" cy="640080"/>
          </a:xfrm>
        </p:spPr>
        <p:txBody>
          <a:bodyPr/>
          <a:lstStyle/>
          <a:p>
            <a:r>
              <a:rPr lang="en-US" dirty="0"/>
              <a:t>ROC CHARACTERISTICS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73754" y="1913985"/>
            <a:ext cx="3337454" cy="329247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1334062"/>
            <a:ext cx="4754880" cy="640080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1280744"/>
              </p:ext>
            </p:extLst>
          </p:nvPr>
        </p:nvGraphicFramePr>
        <p:xfrm>
          <a:off x="5409398" y="1913985"/>
          <a:ext cx="5077326" cy="3057825"/>
        </p:xfrm>
        <a:graphic>
          <a:graphicData uri="http://schemas.openxmlformats.org/drawingml/2006/table">
            <a:tbl>
              <a:tblPr/>
              <a:tblGrid>
                <a:gridCol w="1499345">
                  <a:extLst>
                    <a:ext uri="{9D8B030D-6E8A-4147-A177-3AD203B41FA5}">
                      <a16:colId xmlns:a16="http://schemas.microsoft.com/office/drawing/2014/main" val="394942972"/>
                    </a:ext>
                  </a:extLst>
                </a:gridCol>
                <a:gridCol w="1499345">
                  <a:extLst>
                    <a:ext uri="{9D8B030D-6E8A-4147-A177-3AD203B41FA5}">
                      <a16:colId xmlns:a16="http://schemas.microsoft.com/office/drawing/2014/main" val="1105309938"/>
                    </a:ext>
                  </a:extLst>
                </a:gridCol>
                <a:gridCol w="1039318">
                  <a:extLst>
                    <a:ext uri="{9D8B030D-6E8A-4147-A177-3AD203B41FA5}">
                      <a16:colId xmlns:a16="http://schemas.microsoft.com/office/drawing/2014/main" val="1783078799"/>
                    </a:ext>
                  </a:extLst>
                </a:gridCol>
                <a:gridCol w="1039318">
                  <a:extLst>
                    <a:ext uri="{9D8B030D-6E8A-4147-A177-3AD203B41FA5}">
                      <a16:colId xmlns:a16="http://schemas.microsoft.com/office/drawing/2014/main" val="3052767704"/>
                    </a:ext>
                  </a:extLst>
                </a:gridCol>
              </a:tblGrid>
              <a:tr h="51827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MAILED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Actual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177485"/>
                  </a:ext>
                </a:extLst>
              </a:tr>
              <a:tr h="147708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Accuracy : 73.86%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No Response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Response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393077"/>
                  </a:ext>
                </a:extLst>
              </a:tr>
              <a:tr h="5182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Predicted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No Response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29428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33594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135796"/>
                  </a:ext>
                </a:extLst>
              </a:tr>
              <a:tr h="5441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Response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2582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72792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077581"/>
                  </a:ext>
                </a:extLst>
              </a:tr>
            </a:tbl>
          </a:graphicData>
        </a:graphic>
      </p:graphicFrame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62990"/>
          </a:xfrm>
        </p:spPr>
        <p:txBody>
          <a:bodyPr/>
          <a:lstStyle/>
          <a:p>
            <a:r>
              <a:rPr lang="en-US" dirty="0"/>
              <a:t>LOGIT FOR MAILED group</a:t>
            </a:r>
          </a:p>
        </p:txBody>
      </p:sp>
      <p:sp>
        <p:nvSpPr>
          <p:cNvPr id="2" name="Rectangle 1"/>
          <p:cNvSpPr/>
          <p:nvPr/>
        </p:nvSpPr>
        <p:spPr>
          <a:xfrm>
            <a:off x="1344328" y="5094269"/>
            <a:ext cx="9783920" cy="1084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Prediction: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the 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pool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mailed and control dataset was fed to the already built model for generating the probability of showing positive lift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100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9279225"/>
              </p:ext>
            </p:extLst>
          </p:nvPr>
        </p:nvGraphicFramePr>
        <p:xfrm>
          <a:off x="1066800" y="2000251"/>
          <a:ext cx="4888230" cy="404342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44115">
                  <a:extLst>
                    <a:ext uri="{9D8B030D-6E8A-4147-A177-3AD203B41FA5}">
                      <a16:colId xmlns:a16="http://schemas.microsoft.com/office/drawing/2014/main" val="1133928334"/>
                    </a:ext>
                  </a:extLst>
                </a:gridCol>
                <a:gridCol w="2444115">
                  <a:extLst>
                    <a:ext uri="{9D8B030D-6E8A-4147-A177-3AD203B41FA5}">
                      <a16:colId xmlns:a16="http://schemas.microsoft.com/office/drawing/2014/main" val="1286705624"/>
                    </a:ext>
                  </a:extLst>
                </a:gridCol>
              </a:tblGrid>
              <a:tr h="899909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Odds ratio Estimate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466932"/>
                  </a:ext>
                </a:extLst>
              </a:tr>
              <a:tr h="1011639">
                <a:tc>
                  <a:txBody>
                    <a:bodyPr/>
                    <a:lstStyle/>
                    <a:p>
                      <a:r>
                        <a:rPr lang="en-IN" dirty="0"/>
                        <a:t>No. </a:t>
                      </a:r>
                      <a:r>
                        <a:rPr lang="en-IN"/>
                        <a:t>of adults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194489"/>
                  </a:ext>
                </a:extLst>
              </a:tr>
              <a:tr h="1011639">
                <a:tc>
                  <a:txBody>
                    <a:bodyPr/>
                    <a:lstStyle/>
                    <a:p>
                      <a:r>
                        <a:rPr lang="en-IN" dirty="0"/>
                        <a:t>Average Drinks Ordered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1.288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510238"/>
                  </a:ext>
                </a:extLst>
              </a:tr>
              <a:tr h="112023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Before – 3- month- Menu Amount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499660"/>
                  </a:ext>
                </a:extLst>
              </a:tr>
            </a:tbl>
          </a:graphicData>
        </a:graphic>
      </p:graphicFrame>
      <p:sp>
        <p:nvSpPr>
          <p:cNvPr id="9" name="Content Placeholder 3"/>
          <p:cNvSpPr>
            <a:spLocks noGrp="1"/>
          </p:cNvSpPr>
          <p:nvPr>
            <p:ph sz="quarter" idx="4"/>
          </p:nvPr>
        </p:nvSpPr>
        <p:spPr>
          <a:xfrm>
            <a:off x="6438519" y="2034540"/>
            <a:ext cx="4754880" cy="4000499"/>
          </a:xfrm>
        </p:spPr>
        <p:txBody>
          <a:bodyPr>
            <a:normAutofit/>
          </a:bodyPr>
          <a:lstStyle/>
          <a:p>
            <a:r>
              <a:rPr lang="en-IN" dirty="0"/>
              <a:t>One more adult</a:t>
            </a:r>
          </a:p>
          <a:p>
            <a:pPr marL="0" indent="0">
              <a:buNone/>
            </a:pPr>
            <a:r>
              <a:rPr lang="en-IN" dirty="0"/>
              <a:t>      =&gt; 4% decrease in positive lift    </a:t>
            </a:r>
          </a:p>
          <a:p>
            <a:pPr marL="0" indent="0">
              <a:buNone/>
            </a:pPr>
            <a:r>
              <a:rPr lang="en-IN" dirty="0"/>
              <a:t>            odds</a:t>
            </a:r>
          </a:p>
          <a:p>
            <a:r>
              <a:rPr lang="en-IN" dirty="0"/>
              <a:t> 1 more Drink </a:t>
            </a:r>
            <a:r>
              <a:rPr lang="en-IN" dirty="0" smtClean="0"/>
              <a:t>preferred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=&gt; 28% increase in positive lift    </a:t>
            </a:r>
          </a:p>
          <a:p>
            <a:pPr marL="0" indent="0">
              <a:buNone/>
            </a:pPr>
            <a:r>
              <a:rPr lang="en-IN" dirty="0"/>
              <a:t>            odds</a:t>
            </a:r>
          </a:p>
          <a:p>
            <a:r>
              <a:rPr lang="en-IN" dirty="0"/>
              <a:t>1 more $$ spent in last 3 months</a:t>
            </a:r>
          </a:p>
          <a:p>
            <a:pPr marL="0" indent="0">
              <a:buNone/>
            </a:pPr>
            <a:r>
              <a:rPr lang="en-IN" dirty="0"/>
              <a:t>    =&gt; 12% decrease in positive lift </a:t>
            </a:r>
          </a:p>
          <a:p>
            <a:pPr marL="0" indent="0">
              <a:buNone/>
            </a:pPr>
            <a:r>
              <a:rPr lang="en-IN" dirty="0"/>
              <a:t>          odds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529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 : Interaction TERMS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Content Placeholder 11"/>
          <p:cNvGraphicFramePr>
            <a:graphicFrameLocks/>
          </p:cNvGraphicFramePr>
          <p:nvPr>
            <p:extLst/>
          </p:nvPr>
        </p:nvGraphicFramePr>
        <p:xfrm>
          <a:off x="1069848" y="2000251"/>
          <a:ext cx="4888230" cy="40347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44115">
                  <a:extLst>
                    <a:ext uri="{9D8B030D-6E8A-4147-A177-3AD203B41FA5}">
                      <a16:colId xmlns:a16="http://schemas.microsoft.com/office/drawing/2014/main" val="1133928334"/>
                    </a:ext>
                  </a:extLst>
                </a:gridCol>
                <a:gridCol w="2444115">
                  <a:extLst>
                    <a:ext uri="{9D8B030D-6E8A-4147-A177-3AD203B41FA5}">
                      <a16:colId xmlns:a16="http://schemas.microsoft.com/office/drawing/2014/main" val="1286705624"/>
                    </a:ext>
                  </a:extLst>
                </a:gridCol>
              </a:tblGrid>
              <a:tr h="1197625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Odds ratio Estimate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466932"/>
                  </a:ext>
                </a:extLst>
              </a:tr>
              <a:tr h="1346319">
                <a:tc>
                  <a:txBody>
                    <a:bodyPr/>
                    <a:lstStyle/>
                    <a:p>
                      <a:r>
                        <a:rPr lang="en-IN" dirty="0" smtClean="0"/>
                        <a:t>Occupancy Count *M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1.022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510238"/>
                  </a:ext>
                </a:extLst>
              </a:tr>
              <a:tr h="1490844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Recency_score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499660"/>
                  </a:ext>
                </a:extLst>
              </a:tr>
            </a:tbl>
          </a:graphicData>
        </a:graphic>
      </p:graphicFrame>
      <p:sp>
        <p:nvSpPr>
          <p:cNvPr id="9" name="Content Placeholder 3"/>
          <p:cNvSpPr>
            <a:spLocks noGrp="1"/>
          </p:cNvSpPr>
          <p:nvPr>
            <p:ph sz="quarter" idx="4"/>
          </p:nvPr>
        </p:nvSpPr>
        <p:spPr>
          <a:xfrm>
            <a:off x="6438519" y="2034540"/>
            <a:ext cx="4754880" cy="4000499"/>
          </a:xfrm>
        </p:spPr>
        <p:txBody>
          <a:bodyPr>
            <a:normAutofit/>
          </a:bodyPr>
          <a:lstStyle/>
          <a:p>
            <a:r>
              <a:rPr lang="en-IN" dirty="0"/>
              <a:t>One more </a:t>
            </a:r>
            <a:r>
              <a:rPr lang="en-IN" dirty="0" smtClean="0"/>
              <a:t>Occupant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=&gt; </a:t>
            </a:r>
            <a:r>
              <a:rPr lang="en-IN" dirty="0" smtClean="0"/>
              <a:t>2.2% increase </a:t>
            </a:r>
            <a:r>
              <a:rPr lang="en-IN" dirty="0"/>
              <a:t>in positive lift    </a:t>
            </a:r>
          </a:p>
          <a:p>
            <a:pPr marL="0" indent="0">
              <a:buNone/>
            </a:pPr>
            <a:r>
              <a:rPr lang="en-IN" dirty="0"/>
              <a:t>            odds</a:t>
            </a:r>
          </a:p>
          <a:p>
            <a:r>
              <a:rPr lang="en-IN" dirty="0"/>
              <a:t> 1 more </a:t>
            </a:r>
            <a:r>
              <a:rPr lang="en-IN" dirty="0" smtClean="0"/>
              <a:t>point increase on Average     	Recency Score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=&gt; </a:t>
            </a:r>
            <a:r>
              <a:rPr lang="en-IN" dirty="0" smtClean="0"/>
              <a:t>12% decrease </a:t>
            </a:r>
            <a:r>
              <a:rPr lang="en-IN" dirty="0"/>
              <a:t>in positive lift    </a:t>
            </a:r>
          </a:p>
          <a:p>
            <a:pPr marL="0" indent="0">
              <a:buNone/>
            </a:pPr>
            <a:r>
              <a:rPr lang="en-IN" dirty="0"/>
              <a:t>            odds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5961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: BASED on incremental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Score = P(Positive Lift | Offer) – P(Positive Lift | No offer)</a:t>
            </a:r>
          </a:p>
          <a:p>
            <a:endParaRPr lang="en-IN" dirty="0"/>
          </a:p>
          <a:p>
            <a:r>
              <a:rPr lang="en-IN" dirty="0"/>
              <a:t>Based on this, people in every Market Sector have been ranked.</a:t>
            </a:r>
          </a:p>
          <a:p>
            <a:endParaRPr lang="en-IN" dirty="0"/>
          </a:p>
          <a:p>
            <a:r>
              <a:rPr lang="en-IN" dirty="0"/>
              <a:t>Zip Codes having 75+ address ids of positive scores have been filtered in accordance to the Postal Regulations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59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633222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IN"/>
              <a:t>Advantages and boundaries of the Net Lift Model	</a:t>
            </a:r>
            <a:br>
              <a:rPr lang="en-IN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71650"/>
            <a:ext cx="10058400" cy="46062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u="sng" dirty="0" smtClean="0">
                <a:solidFill>
                  <a:srgbClr val="C00000"/>
                </a:solidFill>
              </a:rPr>
              <a:t>ADVANTAGES</a:t>
            </a:r>
            <a:endParaRPr lang="en-IN" b="1" u="sng" dirty="0">
              <a:solidFill>
                <a:srgbClr val="C00000"/>
              </a:solidFill>
            </a:endParaRPr>
          </a:p>
          <a:p>
            <a:r>
              <a:rPr lang="en-IN" dirty="0"/>
              <a:t>Propensity Model - Only gives  the gross purchase rate after mailing</a:t>
            </a:r>
          </a:p>
          <a:p>
            <a:r>
              <a:rPr lang="en-IN" dirty="0"/>
              <a:t>Net lift model - The incremental impact of marketing campaign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u="sng" dirty="0">
                <a:solidFill>
                  <a:srgbClr val="C00000"/>
                </a:solidFill>
              </a:rPr>
              <a:t>BOUNDARIES</a:t>
            </a:r>
          </a:p>
          <a:p>
            <a:r>
              <a:rPr lang="en-IN" dirty="0"/>
              <a:t>There should be at least one basket in the control that matches with the mailed address. Only then the incremental lift can be calculated.</a:t>
            </a:r>
          </a:p>
          <a:p>
            <a:r>
              <a:rPr lang="en-IN" dirty="0"/>
              <a:t>In any time-frame considered, an address cannot be in both mailed and the control basket</a:t>
            </a:r>
          </a:p>
          <a:p>
            <a:r>
              <a:rPr lang="en-IN" dirty="0"/>
              <a:t>This model does not capture the nature of the mail being sent. The model can only predict response based on buying behaviour and demographics.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34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Approach II 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92808"/>
            <a:ext cx="10058400" cy="4050792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Running separate regressions for mailed and control</a:t>
            </a:r>
          </a:p>
          <a:p>
            <a:endParaRPr lang="en-IN" dirty="0"/>
          </a:p>
          <a:p>
            <a:r>
              <a:rPr lang="en-IN" dirty="0"/>
              <a:t>Without the interaction factor Indicator*(X-variables)</a:t>
            </a:r>
          </a:p>
          <a:p>
            <a:endParaRPr lang="en-IN" dirty="0"/>
          </a:p>
          <a:p>
            <a:r>
              <a:rPr lang="en-IN" dirty="0"/>
              <a:t>Calculated the incremental probability for each mailed person</a:t>
            </a:r>
          </a:p>
          <a:p>
            <a:endParaRPr lang="en-IN" dirty="0"/>
          </a:p>
          <a:p>
            <a:r>
              <a:rPr lang="en-IN" dirty="0"/>
              <a:t>We observed that the probability was similar to the earlier approach but little higher. No significant difference.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4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MAILING - What and Why??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Direct Mail is a form of advertising that allows businesses to communicate straight to its customers</a:t>
            </a:r>
          </a:p>
          <a:p>
            <a:r>
              <a:rPr lang="en-US" dirty="0"/>
              <a:t>Offer / Announcement/ Promotions sent to a physical address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400" b="1" i="1" dirty="0"/>
              <a:t>People Notice (And Act On) It!!</a:t>
            </a:r>
          </a:p>
          <a:p>
            <a:r>
              <a:rPr lang="en-IN" dirty="0" smtClean="0"/>
              <a:t>92</a:t>
            </a:r>
            <a:r>
              <a:rPr lang="en-IN" dirty="0"/>
              <a:t>% of shoppers say they prefer direct mail for making purchasing decisions</a:t>
            </a:r>
          </a:p>
          <a:p>
            <a:r>
              <a:rPr lang="en-IN" dirty="0"/>
              <a:t>Direct mail household response rate is at 5.3% (compared to .2% mobile, .1% email, .1% social media, and .02% internet display)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487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are our target customers?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1684421"/>
            <a:ext cx="4754880" cy="3291840"/>
          </a:xfrm>
        </p:spPr>
        <p:txBody>
          <a:bodyPr/>
          <a:lstStyle/>
          <a:p>
            <a:r>
              <a:rPr lang="en-IN" dirty="0"/>
              <a:t>Scoring a list Address Ids in Each Market Sector</a:t>
            </a:r>
          </a:p>
          <a:p>
            <a:endParaRPr lang="en-IN" dirty="0"/>
          </a:p>
          <a:p>
            <a:r>
              <a:rPr lang="en-IN" dirty="0"/>
              <a:t>Finding which category of customers are good respondents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992429" y="3468287"/>
            <a:ext cx="3112322" cy="28892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486" y="2086011"/>
            <a:ext cx="5742409" cy="438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06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Insights -which category of customers are good respondents?!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093976"/>
            <a:ext cx="4754880" cy="20833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Which are the best market sectors for target mailing?</a:t>
            </a:r>
          </a:p>
          <a:p>
            <a:r>
              <a:rPr lang="en-IN" dirty="0"/>
              <a:t>MVP (4-8 week </a:t>
            </a:r>
            <a:r>
              <a:rPr lang="en-IN" dirty="0" err="1"/>
              <a:t>recency</a:t>
            </a:r>
            <a:r>
              <a:rPr lang="en-IN" dirty="0"/>
              <a:t>) </a:t>
            </a:r>
          </a:p>
          <a:p>
            <a:r>
              <a:rPr lang="en-IN" dirty="0"/>
              <a:t>Rejuvenated(4 week </a:t>
            </a:r>
            <a:r>
              <a:rPr lang="en-IN" dirty="0" err="1"/>
              <a:t>recency</a:t>
            </a:r>
            <a:r>
              <a:rPr lang="en-IN" dirty="0"/>
              <a:t>)</a:t>
            </a:r>
          </a:p>
          <a:p>
            <a:r>
              <a:rPr lang="en-IN" dirty="0"/>
              <a:t>Frequent (4-8 week </a:t>
            </a:r>
            <a:r>
              <a:rPr lang="en-IN" dirty="0" err="1"/>
              <a:t>recency</a:t>
            </a:r>
            <a:r>
              <a:rPr lang="en-IN" dirty="0"/>
              <a:t> with more purchase)</a:t>
            </a:r>
          </a:p>
        </p:txBody>
      </p:sp>
      <p:graphicFrame>
        <p:nvGraphicFramePr>
          <p:cNvPr id="9" name="Content Placeholder 3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0276213"/>
              </p:ext>
            </p:extLst>
          </p:nvPr>
        </p:nvGraphicFramePr>
        <p:xfrm>
          <a:off x="921910" y="3878981"/>
          <a:ext cx="11270090" cy="3432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6684836" y="2093976"/>
            <a:ext cx="4754880" cy="19293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Which are sectors of negligible response?</a:t>
            </a:r>
          </a:p>
          <a:p>
            <a:r>
              <a:rPr lang="en-IN" dirty="0"/>
              <a:t>NEW OL and NEW NOL </a:t>
            </a:r>
          </a:p>
          <a:p>
            <a:r>
              <a:rPr lang="en-IN" dirty="0"/>
              <a:t>Max Incremental Probability of Response = 0.42</a:t>
            </a:r>
          </a:p>
          <a:p>
            <a:r>
              <a:rPr lang="en-IN" dirty="0"/>
              <a:t>75th percentile  are  -0.13 and -0.21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525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DECILE GRAPH INTERPRETATION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930900" y="2869495"/>
            <a:ext cx="3621338" cy="3097036"/>
          </a:xfrm>
          <a:prstGeom prst="rect">
            <a:avLst/>
          </a:prstGeom>
        </p:spPr>
      </p:pic>
      <p:graphicFrame>
        <p:nvGraphicFramePr>
          <p:cNvPr id="7" name="Content Placeholder 6">
            <a:extLst/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8980451"/>
              </p:ext>
            </p:extLst>
          </p:nvPr>
        </p:nvGraphicFramePr>
        <p:xfrm>
          <a:off x="1069975" y="2743200"/>
          <a:ext cx="4754563" cy="329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88712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869820" y="2207136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r>
              <a:rPr lang="en-IN" sz="1800" dirty="0"/>
              <a:t>Whilst the Risk and Rejuvenated customers are more in the first three clusters, the new , lost and High Risk customers fall in TRASHER cluster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22210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RESPONDENT CLUSTERS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210" y="1742123"/>
            <a:ext cx="6219825" cy="227647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365229"/>
              </p:ext>
            </p:extLst>
          </p:nvPr>
        </p:nvGraphicFramePr>
        <p:xfrm>
          <a:off x="7231692" y="1817309"/>
          <a:ext cx="3761340" cy="198467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880670">
                  <a:extLst>
                    <a:ext uri="{9D8B030D-6E8A-4147-A177-3AD203B41FA5}">
                      <a16:colId xmlns:a16="http://schemas.microsoft.com/office/drawing/2014/main" val="3179151882"/>
                    </a:ext>
                  </a:extLst>
                </a:gridCol>
                <a:gridCol w="1880670">
                  <a:extLst>
                    <a:ext uri="{9D8B030D-6E8A-4147-A177-3AD203B41FA5}">
                      <a16:colId xmlns:a16="http://schemas.microsoft.com/office/drawing/2014/main" val="2749940026"/>
                    </a:ext>
                  </a:extLst>
                </a:gridCol>
              </a:tblGrid>
              <a:tr h="992335">
                <a:tc>
                  <a:txBody>
                    <a:bodyPr/>
                    <a:lstStyle/>
                    <a:p>
                      <a:r>
                        <a:rPr lang="en-IN" dirty="0" smtClean="0"/>
                        <a:t>Incremental Probability of Response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NET</a:t>
                      </a:r>
                    </a:p>
                    <a:p>
                      <a:r>
                        <a:rPr lang="en-IN" dirty="0" smtClean="0"/>
                        <a:t>Actual</a:t>
                      </a:r>
                    </a:p>
                    <a:p>
                      <a:r>
                        <a:rPr lang="en-IN" dirty="0" smtClean="0"/>
                        <a:t>Respondents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292465"/>
                  </a:ext>
                </a:extLst>
              </a:tr>
              <a:tr h="992335">
                <a:tc>
                  <a:txBody>
                    <a:bodyPr/>
                    <a:lstStyle/>
                    <a:p>
                      <a:r>
                        <a:rPr lang="en-IN" b="1" dirty="0" smtClean="0"/>
                        <a:t>40%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1.7%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379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794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9344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4000" dirty="0"/>
              <a:t> </a:t>
            </a:r>
            <a:r>
              <a:rPr lang="en-IN" sz="4000" dirty="0"/>
              <a:t>Executive Summary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0"/>
            <a:ext cx="3048000" cy="1609344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20624" y="1838960"/>
            <a:ext cx="9926534" cy="4747578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Address Ids that rank at the top in each market sector shall be mailed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MVP , Rejuvenated and Frequent customer sectors are sensitive to mail promotions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People with less PPI falling into these sectors shall be our special targets</a:t>
            </a: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We really appreciate the dramatic feet of data analysis with which we could answer the underlying marketing question of who are good mail respondents!</a:t>
            </a:r>
          </a:p>
          <a:p>
            <a:endParaRPr lang="en-IN" sz="1400" dirty="0"/>
          </a:p>
          <a:p>
            <a:endParaRPr lang="en-IN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85" y="5958940"/>
            <a:ext cx="2054994" cy="89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1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54330"/>
            <a:ext cx="11658600" cy="212826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Identifying</a:t>
            </a:r>
            <a:br>
              <a:rPr lang="en-US" b="1" dirty="0"/>
            </a:br>
            <a:r>
              <a:rPr lang="en-IN" b="1" dirty="0"/>
              <a:t>Audience – Whom to mail??</a:t>
            </a:r>
            <a:br>
              <a:rPr lang="en-IN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3986778"/>
              </p:ext>
            </p:extLst>
          </p:nvPr>
        </p:nvGraphicFramePr>
        <p:xfrm>
          <a:off x="971550" y="2045970"/>
          <a:ext cx="10675619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2537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I : Before and After Promotion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7815714" y="2194560"/>
            <a:ext cx="3303390" cy="397764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What is the lift in revenue to dominos </a:t>
            </a:r>
            <a:r>
              <a:rPr lang="en-IN" dirty="0" smtClean="0"/>
              <a:t>?!!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In </a:t>
            </a:r>
            <a:r>
              <a:rPr lang="en-IN" dirty="0"/>
              <a:t>the 30day span after mailing </a:t>
            </a:r>
            <a:r>
              <a:rPr lang="en-IN" dirty="0" smtClean="0"/>
              <a:t>when </a:t>
            </a:r>
            <a:r>
              <a:rPr lang="en-IN" dirty="0"/>
              <a:t>compared </a:t>
            </a:r>
            <a:r>
              <a:rPr lang="en-IN" dirty="0" smtClean="0"/>
              <a:t>to</a:t>
            </a:r>
          </a:p>
          <a:p>
            <a:pPr marL="0" indent="0">
              <a:buNone/>
            </a:pPr>
            <a:r>
              <a:rPr lang="en-IN" dirty="0" smtClean="0"/>
              <a:t>the </a:t>
            </a:r>
            <a:r>
              <a:rPr lang="en-IN" dirty="0"/>
              <a:t>30day span before mailing?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28" y="2093975"/>
            <a:ext cx="7489686" cy="424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1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379" y="7112"/>
            <a:ext cx="10058400" cy="1609344"/>
          </a:xfrm>
        </p:spPr>
        <p:txBody>
          <a:bodyPr/>
          <a:lstStyle/>
          <a:p>
            <a:r>
              <a:rPr lang="en-US" dirty="0"/>
              <a:t>TYPE I : Before and After Promotion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4109986"/>
            <a:ext cx="9524931" cy="2645755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339966" y="12801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People with positive lift are our interest group. 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966" y="1737360"/>
            <a:ext cx="4102100" cy="300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442066" y="2174240"/>
            <a:ext cx="4482005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Still not a </a:t>
            </a:r>
          </a:p>
          <a:p>
            <a:pPr algn="ctr"/>
            <a:r>
              <a:rPr lang="en-US" sz="2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‘respondent’!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98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7" y="771525"/>
            <a:ext cx="10058400" cy="2699766"/>
          </a:xfrm>
        </p:spPr>
        <p:txBody>
          <a:bodyPr>
            <a:normAutofit/>
          </a:bodyPr>
          <a:lstStyle/>
          <a:p>
            <a:r>
              <a:rPr lang="en-IN" dirty="0"/>
              <a:t>Even </a:t>
            </a:r>
            <a:r>
              <a:rPr lang="en-IN" dirty="0" smtClean="0"/>
              <a:t>Had the </a:t>
            </a:r>
            <a:r>
              <a:rPr lang="en-IN" dirty="0"/>
              <a:t>MAIL </a:t>
            </a:r>
            <a:r>
              <a:rPr lang="en-IN" dirty="0" smtClean="0"/>
              <a:t>NOT been </a:t>
            </a:r>
            <a:r>
              <a:rPr lang="en-IN" dirty="0"/>
              <a:t>SENT, Customer </a:t>
            </a:r>
            <a:r>
              <a:rPr lang="en-IN" dirty="0" smtClean="0"/>
              <a:t>might </a:t>
            </a:r>
            <a:r>
              <a:rPr lang="en-IN" dirty="0"/>
              <a:t>have bought pizza !?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885222"/>
            <a:ext cx="3000375" cy="30956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49807" y="6193136"/>
            <a:ext cx="5488297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Lift B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 Mailed person is influenced by the mail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966" y="2425566"/>
            <a:ext cx="6428890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60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78276"/>
            <a:ext cx="10058400" cy="1609344"/>
          </a:xfrm>
        </p:spPr>
        <p:txBody>
          <a:bodyPr/>
          <a:lstStyle/>
          <a:p>
            <a:r>
              <a:rPr lang="en-US" dirty="0"/>
              <a:t>TYPE II : WITH and WITHOUT Promotion 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 Box 8"/>
          <p:cNvSpPr txBox="1"/>
          <p:nvPr/>
        </p:nvSpPr>
        <p:spPr>
          <a:xfrm>
            <a:off x="1192149" y="1907436"/>
            <a:ext cx="2400300" cy="76835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>
                <a:ln>
                  <a:noFill/>
                </a:ln>
                <a:solidFill>
                  <a:srgbClr val="5B9BD5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Group of People mailed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>
                <a:ln>
                  <a:noFill/>
                </a:ln>
                <a:solidFill>
                  <a:srgbClr val="5B9BD5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a particular date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>
                <a:ln>
                  <a:noFill/>
                </a:ln>
                <a:solidFill>
                  <a:srgbClr val="5B9BD5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 Box 9"/>
          <p:cNvSpPr txBox="1"/>
          <p:nvPr/>
        </p:nvSpPr>
        <p:spPr>
          <a:xfrm>
            <a:off x="1192149" y="4298465"/>
            <a:ext cx="2400300" cy="76835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>
                <a:ln>
                  <a:noFill/>
                </a:ln>
                <a:solidFill>
                  <a:srgbClr val="5B9BD5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Group of People NOT mailed on the same date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>
                <a:ln>
                  <a:noFill/>
                </a:ln>
                <a:solidFill>
                  <a:srgbClr val="5B9BD5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D:\Spring 2017\Predictive\Project\f28157ebb0b3d277180c65f4335eb5fa_group20of20happy20people-free-clipart-group-of-people_2400-2051.jpe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2791777"/>
            <a:ext cx="1384300" cy="1183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D:\Spring 2017\Predictive\Project\k7599197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66" y="5242476"/>
            <a:ext cx="1279525" cy="109156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4044415" y="1483701"/>
            <a:ext cx="7006590" cy="5145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en-IN" b="1" u="sng" dirty="0">
                <a:solidFill>
                  <a:srgbClr val="C00000"/>
                </a:solidFill>
              </a:rPr>
              <a:t>Forming Matched Control Group: </a:t>
            </a:r>
            <a:r>
              <a:rPr lang="en-IN" dirty="0" err="1"/>
              <a:t>ppi</a:t>
            </a:r>
            <a:r>
              <a:rPr lang="en-IN" dirty="0"/>
              <a:t>, household member count and date mailed &amp; not </a:t>
            </a:r>
            <a:r>
              <a:rPr lang="en-IN" dirty="0" smtClean="0"/>
              <a:t>mailed</a:t>
            </a:r>
          </a:p>
          <a:p>
            <a:pPr marL="457200">
              <a:lnSpc>
                <a:spcPct val="107000"/>
              </a:lnSpc>
            </a:pPr>
            <a:endParaRPr lang="en-IN" dirty="0"/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b="1" u="sng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BASKETS</a:t>
            </a:r>
            <a:endParaRPr lang="en-IN" sz="1600" b="1" u="sng" dirty="0">
              <a:solidFill>
                <a:srgbClr val="C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  <a:t>1. High Earning Big Families</a:t>
            </a:r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  <a:t>  (PPI&gt;Threshold PPI; Household member count &gt; Threshold HMC)</a:t>
            </a:r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IN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  <a:t>2. High Earning Small Families</a:t>
            </a:r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  <a:t>  (PPI&gt;Threshold PPI; Household member count &lt; Threshold HMC)</a:t>
            </a:r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IN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  <a:t>3. Low Earning Big Families </a:t>
            </a:r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  <a:t> (PPI&lt;Threshold PPI; Household member count &gt; Threshold HMC)</a:t>
            </a:r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IN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  <a:t>4. Low Earning Small Families</a:t>
            </a:r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  <a:t> (PPI&lt;Threshold PPI; Household member count &lt; Threshold HMC)</a:t>
            </a:r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sz="1600" b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For each date basket, </a:t>
            </a:r>
          </a:p>
          <a:p>
            <a: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  <a:t>Threshold (variable) = Mean (Median of variable in Mailed Group, Median of variable in Control Group)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585" y="3150489"/>
            <a:ext cx="4438650" cy="2724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257" y="2972880"/>
            <a:ext cx="1289797" cy="10369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if An address in control group today was sent a mail within next 30 days?? – No more a pure control!!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7290" y="2487168"/>
            <a:ext cx="4613148" cy="4050792"/>
          </a:xfrm>
        </p:spPr>
        <p:txBody>
          <a:bodyPr/>
          <a:lstStyle/>
          <a:p>
            <a:r>
              <a:rPr lang="en-US" dirty="0"/>
              <a:t>Given a (Not) Mailed Date for an individual, ensured that he did not receive a Mail within next 30 days</a:t>
            </a:r>
          </a:p>
          <a:p>
            <a:endParaRPr lang="en-US" dirty="0"/>
          </a:p>
          <a:p>
            <a:r>
              <a:rPr lang="en-US" dirty="0"/>
              <a:t>Small proportion of such people</a:t>
            </a:r>
          </a:p>
          <a:p>
            <a:endParaRPr lang="en-US" dirty="0"/>
          </a:p>
          <a:p>
            <a:r>
              <a:rPr lang="en-US" dirty="0"/>
              <a:t>Suppressed all the transactions of such address ids – to maintain RFM integrity 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7155180" y="5120640"/>
            <a:ext cx="3314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43507" y="5253976"/>
            <a:ext cx="1805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 day frame After Not Mailed Date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162" y="2502656"/>
            <a:ext cx="1020035" cy="1312545"/>
          </a:xfrm>
          <a:prstGeom prst="rect">
            <a:avLst/>
          </a:prstGeom>
        </p:spPr>
      </p:pic>
      <p:sp>
        <p:nvSpPr>
          <p:cNvPr id="12" name="&quot;Not Allowed&quot; Symbol 11"/>
          <p:cNvSpPr/>
          <p:nvPr/>
        </p:nvSpPr>
        <p:spPr>
          <a:xfrm>
            <a:off x="8163765" y="3012977"/>
            <a:ext cx="1282289" cy="110357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143750" y="3975587"/>
            <a:ext cx="0" cy="129120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447020" y="3975587"/>
            <a:ext cx="0" cy="129120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955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8422319"/>
              </p:ext>
            </p:extLst>
          </p:nvPr>
        </p:nvGraphicFramePr>
        <p:xfrm>
          <a:off x="1069848" y="1906406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NET LIFT MODEL</a:t>
            </a:r>
          </a:p>
        </p:txBody>
      </p:sp>
    </p:spTree>
    <p:extLst>
      <p:ext uri="{BB962C8B-B14F-4D97-AF65-F5344CB8AC3E}">
        <p14:creationId xmlns:p14="http://schemas.microsoft.com/office/powerpoint/2010/main" val="4081344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860</TotalTime>
  <Words>1315</Words>
  <Application>Microsoft Office PowerPoint</Application>
  <PresentationFormat>Widescreen</PresentationFormat>
  <Paragraphs>236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Arial Rounded MT Bold</vt:lpstr>
      <vt:lpstr>Calibri</vt:lpstr>
      <vt:lpstr>Rockwell</vt:lpstr>
      <vt:lpstr>Rockwell Condensed</vt:lpstr>
      <vt:lpstr>Times New Roman</vt:lpstr>
      <vt:lpstr>Wingdings</vt:lpstr>
      <vt:lpstr>Wood Type</vt:lpstr>
      <vt:lpstr>TARGET mailing  </vt:lpstr>
      <vt:lpstr>DIRECT MAILING - What and Why??</vt:lpstr>
      <vt:lpstr>Identifying Audience – Whom to mail?? </vt:lpstr>
      <vt:lpstr>TYPE I : Before and After Promotion</vt:lpstr>
      <vt:lpstr>TYPE I : Before and After Promotion</vt:lpstr>
      <vt:lpstr>Even Had the MAIL NOT been SENT, Customer might have bought pizza !? </vt:lpstr>
      <vt:lpstr>TYPE II : WITH and WITHOUT Promotion </vt:lpstr>
      <vt:lpstr>What if An address in control group today was sent a mail within next 30 days?? – No more a pure control!!  </vt:lpstr>
      <vt:lpstr>NET LIFT MODEL</vt:lpstr>
      <vt:lpstr>Net lift Model of Differential Score Type: Logit</vt:lpstr>
      <vt:lpstr>Variables Used for Regression</vt:lpstr>
      <vt:lpstr>                           Regression</vt:lpstr>
      <vt:lpstr>Assumptions of OUR Net Lift Model</vt:lpstr>
      <vt:lpstr>LOGIT FOR MAILED group</vt:lpstr>
      <vt:lpstr>INTERPRETATIONS</vt:lpstr>
      <vt:lpstr>INTERPRETATION : Interaction TERMS</vt:lpstr>
      <vt:lpstr>SCORING : BASED on incremental probability</vt:lpstr>
      <vt:lpstr>Advantages and boundaries of the Net Lift Model  </vt:lpstr>
      <vt:lpstr>Approach II :</vt:lpstr>
      <vt:lpstr>Who are our target customers?</vt:lpstr>
      <vt:lpstr>Data Insights -which category of customers are good respondents?!</vt:lpstr>
      <vt:lpstr>DECILE GRAPH INTERPRETATION</vt:lpstr>
      <vt:lpstr>  </vt:lpstr>
      <vt:lpstr> Executive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 mailing</dc:title>
  <dc:creator>Akshay Venkatesh</dc:creator>
  <cp:lastModifiedBy>Divya</cp:lastModifiedBy>
  <cp:revision>100</cp:revision>
  <dcterms:created xsi:type="dcterms:W3CDTF">2017-04-16T05:44:22Z</dcterms:created>
  <dcterms:modified xsi:type="dcterms:W3CDTF">2017-04-17T23:36:28Z</dcterms:modified>
</cp:coreProperties>
</file>