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7" r:id="rId4"/>
    <p:sldId id="258" r:id="rId5"/>
    <p:sldId id="269" r:id="rId6"/>
    <p:sldId id="271" r:id="rId7"/>
    <p:sldId id="273" r:id="rId8"/>
    <p:sldId id="257" r:id="rId9"/>
    <p:sldId id="26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ECCC8-C617-4399-B012-B656F8E7406C}">
          <p14:sldIdLst>
            <p14:sldId id="256"/>
            <p14:sldId id="260"/>
            <p14:sldId id="267"/>
            <p14:sldId id="258"/>
            <p14:sldId id="269"/>
            <p14:sldId id="271"/>
            <p14:sldId id="273"/>
            <p14:sldId id="257"/>
            <p14:sldId id="263"/>
          </p14:sldIdLst>
        </p14:section>
        <p14:section name="Untitled Section" id="{5BE5552A-75E2-4E58-B2D3-C2545580F92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dirty="0"/>
              <a:t>Exploratory Analysis – using SAs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10835640" cy="1944199"/>
          </a:xfrm>
        </p:spPr>
        <p:txBody>
          <a:bodyPr>
            <a:normAutofit/>
          </a:bodyPr>
          <a:lstStyle/>
          <a:p>
            <a:r>
              <a:rPr lang="en-US" b="1" dirty="0"/>
              <a:t>Group 1 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Divya Jayaprakash - </a:t>
            </a:r>
            <a:r>
              <a:rPr lang="en-IN" dirty="0"/>
              <a:t>dxj160830</a:t>
            </a:r>
            <a:r>
              <a:rPr lang="en-US" dirty="0"/>
              <a:t>	 Akshay Venkatesh </a:t>
            </a:r>
            <a:r>
              <a:rPr lang="en-US" dirty="0" smtClean="0"/>
              <a:t>- </a:t>
            </a:r>
            <a:r>
              <a:rPr lang="en-IN" dirty="0" smtClean="0"/>
              <a:t>axv163930 </a:t>
            </a:r>
            <a:r>
              <a:rPr lang="en-US" dirty="0" smtClean="0"/>
              <a:t>	</a:t>
            </a:r>
          </a:p>
          <a:p>
            <a:r>
              <a:rPr lang="en-US" dirty="0" smtClean="0"/>
              <a:t>Sumant Kekre - </a:t>
            </a:r>
            <a:r>
              <a:rPr lang="en-IN" dirty="0" smtClean="0"/>
              <a:t>sxk161032</a:t>
            </a:r>
            <a:r>
              <a:rPr lang="en-US" dirty="0"/>
              <a:t>		 Sainanditha Venkatesh </a:t>
            </a:r>
            <a:r>
              <a:rPr lang="en-US" dirty="0" smtClean="0"/>
              <a:t>- </a:t>
            </a:r>
            <a:r>
              <a:rPr lang="en-IN" dirty="0" smtClean="0"/>
              <a:t>sxv169430 </a:t>
            </a:r>
            <a:r>
              <a:rPr lang="en-US" dirty="0"/>
              <a:t>	</a:t>
            </a:r>
          </a:p>
          <a:p>
            <a:r>
              <a:rPr lang="en-US" dirty="0" smtClean="0"/>
              <a:t>Venkatasubramaniyan </a:t>
            </a:r>
            <a:r>
              <a:rPr lang="en-US" dirty="0"/>
              <a:t>Balakrishnan </a:t>
            </a:r>
            <a:r>
              <a:rPr lang="en-US" dirty="0" smtClean="0"/>
              <a:t>- </a:t>
            </a:r>
            <a:r>
              <a:rPr lang="en-IN" dirty="0" smtClean="0"/>
              <a:t>vxb163530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 </a:t>
            </a:r>
            <a:r>
              <a:rPr lang="en-IN" sz="4000" dirty="0" smtClean="0"/>
              <a:t>Executive Summary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3048000" cy="2033016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20624" y="1838960"/>
            <a:ext cx="9926534" cy="51104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New distribution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centre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cum warehouse to be established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			47401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loomington, IN </a:t>
            </a: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				       or </a:t>
            </a: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   37922 Knoxville, TN</a:t>
            </a: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 discount offers introduced to trigger sales in the January month exponentially</a:t>
            </a: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catalogue advertising should be focussed more than the printed catalogue as a measure of cost cutting</a:t>
            </a:r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85" y="5958940"/>
            <a:ext cx="2054994" cy="8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04545" cy="12042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Where to open </a:t>
            </a:r>
            <a:r>
              <a:rPr lang="en-US" sz="4000" dirty="0" smtClean="0"/>
              <a:t>New distribution </a:t>
            </a:r>
            <a:r>
              <a:rPr lang="en-US" sz="4000" dirty="0"/>
              <a:t>centers??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772723"/>
            <a:ext cx="10273483" cy="476879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Parameter </a:t>
            </a:r>
            <a:r>
              <a:rPr lang="en-US" b="1" u="sng" dirty="0" smtClean="0">
                <a:solidFill>
                  <a:srgbClr val="C00000"/>
                </a:solidFill>
              </a:rPr>
              <a:t>chosen: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every zip </a:t>
            </a:r>
            <a:r>
              <a:rPr lang="en-US" dirty="0" smtClean="0"/>
              <a:t>code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smtClean="0"/>
              <a:t>(total quantity * avg. shipping cost) is taken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Intersection!! - both factors “together” being high – best location!!</a:t>
            </a:r>
          </a:p>
          <a:p>
            <a:endParaRPr lang="en-US" dirty="0" smtClean="0"/>
          </a:p>
          <a:p>
            <a:r>
              <a:rPr lang="en-US" dirty="0" smtClean="0"/>
              <a:t>Filtered </a:t>
            </a:r>
            <a:r>
              <a:rPr lang="en-US" dirty="0"/>
              <a:t>locations where Average Shipping </a:t>
            </a:r>
            <a:r>
              <a:rPr lang="en-US" dirty="0" smtClean="0"/>
              <a:t>Cost is extremely high</a:t>
            </a:r>
          </a:p>
          <a:p>
            <a:r>
              <a:rPr lang="en-US" dirty="0" smtClean="0"/>
              <a:t>Found </a:t>
            </a:r>
            <a:r>
              <a:rPr lang="en-US" dirty="0"/>
              <a:t>locations where number of orders </a:t>
            </a:r>
            <a:r>
              <a:rPr lang="en-US" dirty="0" smtClean="0"/>
              <a:t>is high</a:t>
            </a:r>
            <a:endParaRPr lang="en-US" dirty="0"/>
          </a:p>
          <a:p>
            <a:r>
              <a:rPr lang="en-US" dirty="0" smtClean="0"/>
              <a:t>Multiplied both</a:t>
            </a:r>
          </a:p>
          <a:p>
            <a:r>
              <a:rPr lang="en-US" dirty="0" smtClean="0"/>
              <a:t>Plotted top </a:t>
            </a:r>
            <a:r>
              <a:rPr lang="en-US" dirty="0"/>
              <a:t>30 locations that had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high </a:t>
            </a:r>
            <a:r>
              <a:rPr lang="en-US" dirty="0"/>
              <a:t>shipping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Chose three zip codes that is centrally located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among these 30 locations </a:t>
            </a:r>
            <a:endParaRPr lang="en-US" dirty="0"/>
          </a:p>
        </p:txBody>
      </p:sp>
      <p:pic>
        <p:nvPicPr>
          <p:cNvPr id="1026" name="Picture 2" descr="Image result for distribution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545" y="-41564"/>
            <a:ext cx="3487455" cy="124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86899" y="1204290"/>
            <a:ext cx="4405101" cy="3500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935" y="3452214"/>
            <a:ext cx="6229065" cy="3323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432474"/>
            <a:ext cx="453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47401 BLOOMINGTON, IN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37922 KNOXVILLE, TN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37205 NASHVILLE-DAVIDSON, TN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789" y="5036967"/>
            <a:ext cx="183278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</a:t>
            </a:r>
            <a:r>
              <a:rPr lang="en-US" sz="2000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Orders &amp; ship cost!!</a:t>
            </a:r>
            <a:endParaRPr lang="en-US" sz="2000" b="0" cap="none" spc="0" dirty="0" smtClean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</a:t>
            </a:r>
          </a:p>
          <a:p>
            <a:pPr algn="ctr"/>
            <a:r>
              <a:rPr lang="en-US" sz="2000" dirty="0" err="1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</a:t>
            </a:r>
            <a:r>
              <a:rPr lang="en-US" sz="2000" dirty="0" err="1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.center</a:t>
            </a:r>
            <a:r>
              <a:rPr lang="en-US" sz="200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needed!!</a:t>
            </a:r>
            <a:endParaRPr lang="en-US" sz="20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8848" y="5356851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37922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sz="9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KNOXVILLE</a:t>
            </a:r>
            <a:endParaRPr lang="en-IN" sz="9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5770" y="5405775"/>
            <a:ext cx="17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37205 NASHVILLE-DAVIDSON</a:t>
            </a:r>
            <a:endParaRPr lang="en-IN" sz="9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7268" y="5007844"/>
            <a:ext cx="2059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47401 BLOOMINGTON</a:t>
            </a:r>
            <a:endParaRPr lang="en-IN" sz="9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19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IN" dirty="0" smtClean="0"/>
              <a:t>T-</a:t>
            </a:r>
            <a:r>
              <a:rPr lang="en-IN" dirty="0" err="1" smtClean="0"/>
              <a:t>testS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002" y="1384183"/>
            <a:ext cx="5551529" cy="5473817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rgbClr val="C00000"/>
                </a:solidFill>
              </a:rPr>
              <a:t>Test 1:</a:t>
            </a:r>
            <a:r>
              <a:rPr lang="en-IN" b="1" dirty="0" smtClean="0">
                <a:solidFill>
                  <a:srgbClr val="C00000"/>
                </a:solidFill>
              </a:rPr>
              <a:t>   </a:t>
            </a:r>
            <a:r>
              <a:rPr lang="en-IN" b="1" u="sng" dirty="0" smtClean="0">
                <a:solidFill>
                  <a:srgbClr val="C00000"/>
                </a:solidFill>
              </a:rPr>
              <a:t>T-Test – one sample – left tailed</a:t>
            </a:r>
            <a:r>
              <a:rPr lang="en-IN" dirty="0" smtClean="0"/>
              <a:t>   </a:t>
            </a:r>
            <a:r>
              <a:rPr lang="en-IN" sz="1400" dirty="0" smtClean="0"/>
              <a:t>µ0           : </a:t>
            </a:r>
            <a:r>
              <a:rPr lang="en-IN" sz="1400" dirty="0" err="1" smtClean="0"/>
              <a:t>Avg</a:t>
            </a:r>
            <a:r>
              <a:rPr lang="en-IN" sz="1400" dirty="0" smtClean="0"/>
              <a:t> ( shipping costs of all 30 locations )</a:t>
            </a:r>
          </a:p>
          <a:p>
            <a:pPr marL="0" indent="0">
              <a:buNone/>
            </a:pPr>
            <a:r>
              <a:rPr lang="en-IN" sz="1400" b="1" dirty="0" smtClean="0"/>
              <a:t>   229.413</a:t>
            </a:r>
            <a:r>
              <a:rPr lang="en-IN" sz="1400" dirty="0" smtClean="0"/>
              <a:t>  : </a:t>
            </a:r>
            <a:r>
              <a:rPr lang="en-IN" sz="1400" dirty="0"/>
              <a:t>Shipping cost for zip code# 37922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H0: µ0 = </a:t>
            </a:r>
            <a:r>
              <a:rPr lang="en-IN" sz="1400" b="1" dirty="0" smtClean="0"/>
              <a:t>229.413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H1:µ0 &lt; </a:t>
            </a:r>
            <a:r>
              <a:rPr lang="en-IN" sz="1400" b="1" dirty="0" smtClean="0"/>
              <a:t>229.413</a:t>
            </a:r>
          </a:p>
          <a:p>
            <a:r>
              <a:rPr lang="en-IN" b="1" u="sng" dirty="0">
                <a:solidFill>
                  <a:srgbClr val="C00000"/>
                </a:solidFill>
              </a:rPr>
              <a:t>Test </a:t>
            </a:r>
            <a:r>
              <a:rPr lang="en-IN" b="1" u="sng" dirty="0">
                <a:solidFill>
                  <a:srgbClr val="C00000"/>
                </a:solidFill>
              </a:rPr>
              <a:t>2:   </a:t>
            </a:r>
            <a:r>
              <a:rPr lang="en-IN" b="1" u="sng" dirty="0">
                <a:solidFill>
                  <a:srgbClr val="C00000"/>
                </a:solidFill>
              </a:rPr>
              <a:t>T-Test – one sample – left </a:t>
            </a:r>
            <a:r>
              <a:rPr lang="en-IN" b="1" u="sng" dirty="0" smtClean="0">
                <a:solidFill>
                  <a:srgbClr val="C00000"/>
                </a:solidFill>
              </a:rPr>
              <a:t>tailed</a:t>
            </a:r>
            <a:r>
              <a:rPr lang="en-IN" sz="1400" dirty="0" smtClean="0"/>
              <a:t>               </a:t>
            </a:r>
          </a:p>
          <a:p>
            <a:pPr marL="0" indent="0">
              <a:buNone/>
            </a:pPr>
            <a:r>
              <a:rPr lang="en-IN" sz="1400" dirty="0" smtClean="0"/>
              <a:t>  µ0             : </a:t>
            </a:r>
            <a:r>
              <a:rPr lang="en-IN" sz="1400" dirty="0" err="1" smtClean="0"/>
              <a:t>Avg</a:t>
            </a:r>
            <a:r>
              <a:rPr lang="en-IN" sz="1400" dirty="0" smtClean="0"/>
              <a:t> </a:t>
            </a:r>
            <a:r>
              <a:rPr lang="en-IN" sz="1400" dirty="0"/>
              <a:t>( shipping costs of all 30 locations )</a:t>
            </a:r>
          </a:p>
          <a:p>
            <a:pPr marL="0" indent="0">
              <a:buNone/>
            </a:pPr>
            <a:r>
              <a:rPr lang="en-IN" sz="1400" b="1" dirty="0"/>
              <a:t>  </a:t>
            </a:r>
            <a:r>
              <a:rPr lang="en-IN" sz="1400" b="1" dirty="0" smtClean="0"/>
              <a:t>224.412  </a:t>
            </a:r>
            <a:r>
              <a:rPr lang="en-IN" sz="1400" dirty="0" smtClean="0"/>
              <a:t>: </a:t>
            </a:r>
            <a:r>
              <a:rPr lang="en-IN" sz="1400" dirty="0"/>
              <a:t>Shipping cost for zip code# 47401</a:t>
            </a:r>
          </a:p>
          <a:p>
            <a:pPr marL="0" indent="0">
              <a:buNone/>
            </a:pPr>
            <a:r>
              <a:rPr lang="en-IN" sz="1400" dirty="0"/>
              <a:t>   H0: µ0 = </a:t>
            </a:r>
            <a:r>
              <a:rPr lang="en-IN" sz="1400" b="1" dirty="0" smtClean="0"/>
              <a:t>224.412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H1:µ0 &lt; </a:t>
            </a:r>
            <a:r>
              <a:rPr lang="en-IN" sz="1400" b="1" dirty="0" smtClean="0"/>
              <a:t>224.412</a:t>
            </a:r>
            <a:endParaRPr lang="en-IN" sz="1400" dirty="0"/>
          </a:p>
          <a:p>
            <a:r>
              <a:rPr lang="en-IN" b="1" u="sng" dirty="0">
                <a:solidFill>
                  <a:srgbClr val="C00000"/>
                </a:solidFill>
              </a:rPr>
              <a:t>Test </a:t>
            </a:r>
            <a:r>
              <a:rPr lang="en-IN" b="1" u="sng" dirty="0">
                <a:solidFill>
                  <a:srgbClr val="C00000"/>
                </a:solidFill>
              </a:rPr>
              <a:t>3:   </a:t>
            </a:r>
            <a:r>
              <a:rPr lang="en-IN" b="1" u="sng" dirty="0">
                <a:solidFill>
                  <a:srgbClr val="C00000"/>
                </a:solidFill>
              </a:rPr>
              <a:t>T-Test – one sample – left </a:t>
            </a:r>
            <a:r>
              <a:rPr lang="en-IN" b="1" u="sng" dirty="0" smtClean="0">
                <a:solidFill>
                  <a:srgbClr val="C00000"/>
                </a:solidFill>
              </a:rPr>
              <a:t>tailed</a:t>
            </a:r>
          </a:p>
          <a:p>
            <a:pPr marL="0" indent="0">
              <a:buNone/>
            </a:pPr>
            <a:r>
              <a:rPr lang="en-IN" sz="1400" dirty="0" smtClean="0"/>
              <a:t>    µ0           </a:t>
            </a:r>
            <a:r>
              <a:rPr lang="en-IN" sz="1400" dirty="0"/>
              <a:t>: </a:t>
            </a:r>
            <a:r>
              <a:rPr lang="en-IN" sz="1400" dirty="0" err="1"/>
              <a:t>Avg</a:t>
            </a:r>
            <a:r>
              <a:rPr lang="en-IN" sz="1400" dirty="0"/>
              <a:t> ( shipping costs of all 30 locations )</a:t>
            </a:r>
          </a:p>
          <a:p>
            <a:pPr marL="0" indent="0">
              <a:buNone/>
            </a:pPr>
            <a:r>
              <a:rPr lang="en-IN" sz="1400" b="1" dirty="0" smtClean="0"/>
              <a:t>   </a:t>
            </a:r>
            <a:r>
              <a:rPr lang="en-IN" sz="1400" b="1" dirty="0"/>
              <a:t>182.976</a:t>
            </a:r>
            <a:r>
              <a:rPr lang="en-IN" sz="1400" dirty="0" smtClean="0"/>
              <a:t>  </a:t>
            </a:r>
            <a:r>
              <a:rPr lang="en-IN" sz="1400" dirty="0"/>
              <a:t>: Shipping cost for zip code# </a:t>
            </a:r>
            <a:r>
              <a:rPr lang="en-IN" sz="1400" dirty="0"/>
              <a:t>37205</a:t>
            </a:r>
          </a:p>
          <a:p>
            <a:pPr marL="0" indent="0">
              <a:buNone/>
            </a:pPr>
            <a:r>
              <a:rPr lang="en-IN" sz="1400" dirty="0"/>
              <a:t>   H0: µ0 = </a:t>
            </a:r>
            <a:r>
              <a:rPr lang="en-IN" sz="1400" b="1" dirty="0" smtClean="0"/>
              <a:t>182.976</a:t>
            </a:r>
          </a:p>
          <a:p>
            <a:pPr marL="0" indent="0">
              <a:buNone/>
            </a:pPr>
            <a:r>
              <a:rPr lang="en-IN" sz="1400" dirty="0" smtClean="0"/>
              <a:t>   </a:t>
            </a:r>
            <a:r>
              <a:rPr lang="en-IN" sz="1400" dirty="0"/>
              <a:t>H1:µ0 &lt; </a:t>
            </a:r>
            <a:r>
              <a:rPr lang="en-IN" sz="1400" b="1" dirty="0"/>
              <a:t>182.976</a:t>
            </a:r>
            <a:endParaRPr lang="en-IN" sz="14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857" y="35901"/>
            <a:ext cx="2261062" cy="1150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01" y="1186069"/>
            <a:ext cx="5438775" cy="1291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576" y="2477193"/>
            <a:ext cx="5331490" cy="1150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201" y="3627362"/>
            <a:ext cx="5134235" cy="13602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7856" y="5842336"/>
            <a:ext cx="502088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Rejected!! </a:t>
            </a:r>
          </a:p>
          <a:p>
            <a:pPr algn="ctr"/>
            <a:r>
              <a:rPr lang="en-US" sz="20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Avg</a:t>
            </a:r>
            <a:r>
              <a:rPr lang="en-US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ship cost of all other locations is high!!</a:t>
            </a:r>
            <a:endParaRPr lang="en-US" sz="20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36865" y="2310879"/>
            <a:ext cx="35607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Zip 37922 Chosen</a:t>
            </a:r>
            <a:r>
              <a:rPr lang="en-US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</a:t>
            </a:r>
          </a:p>
          <a:p>
            <a:pPr algn="ctr"/>
            <a:r>
              <a:rPr lang="en-US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 hypothesis rejected</a:t>
            </a:r>
            <a:endParaRPr lang="en-US" sz="20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6865" y="4121091"/>
            <a:ext cx="35607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Zip 47401 Chosen</a:t>
            </a:r>
            <a:r>
              <a:rPr lang="en-US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</a:t>
            </a:r>
          </a:p>
          <a:p>
            <a:pPr algn="ctr"/>
            <a:r>
              <a:rPr lang="en-US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 hypothesis rejected</a:t>
            </a:r>
            <a:endParaRPr lang="en-US" sz="20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6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1054141"/>
              </p:ext>
            </p:extLst>
          </p:nvPr>
        </p:nvGraphicFramePr>
        <p:xfrm>
          <a:off x="6206576" y="4987636"/>
          <a:ext cx="5472804" cy="183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29">
                  <a:extLst>
                    <a:ext uri="{9D8B030D-6E8A-4147-A177-3AD203B41FA5}">
                      <a16:colId xmlns:a16="http://schemas.microsoft.com/office/drawing/2014/main" val="2757882154"/>
                    </a:ext>
                  </a:extLst>
                </a:gridCol>
                <a:gridCol w="859592">
                  <a:extLst>
                    <a:ext uri="{9D8B030D-6E8A-4147-A177-3AD203B41FA5}">
                      <a16:colId xmlns:a16="http://schemas.microsoft.com/office/drawing/2014/main" val="2145309229"/>
                    </a:ext>
                  </a:extLst>
                </a:gridCol>
                <a:gridCol w="704067">
                  <a:extLst>
                    <a:ext uri="{9D8B030D-6E8A-4147-A177-3AD203B41FA5}">
                      <a16:colId xmlns:a16="http://schemas.microsoft.com/office/drawing/2014/main" val="769290979"/>
                    </a:ext>
                  </a:extLst>
                </a:gridCol>
                <a:gridCol w="781829">
                  <a:extLst>
                    <a:ext uri="{9D8B030D-6E8A-4147-A177-3AD203B41FA5}">
                      <a16:colId xmlns:a16="http://schemas.microsoft.com/office/drawing/2014/main" val="3315844648"/>
                    </a:ext>
                  </a:extLst>
                </a:gridCol>
                <a:gridCol w="781829">
                  <a:extLst>
                    <a:ext uri="{9D8B030D-6E8A-4147-A177-3AD203B41FA5}">
                      <a16:colId xmlns:a16="http://schemas.microsoft.com/office/drawing/2014/main" val="2317042416"/>
                    </a:ext>
                  </a:extLst>
                </a:gridCol>
                <a:gridCol w="781829">
                  <a:extLst>
                    <a:ext uri="{9D8B030D-6E8A-4147-A177-3AD203B41FA5}">
                      <a16:colId xmlns:a16="http://schemas.microsoft.com/office/drawing/2014/main" val="19514932"/>
                    </a:ext>
                  </a:extLst>
                </a:gridCol>
                <a:gridCol w="781829">
                  <a:extLst>
                    <a:ext uri="{9D8B030D-6E8A-4147-A177-3AD203B41FA5}">
                      <a16:colId xmlns:a16="http://schemas.microsoft.com/office/drawing/2014/main" val="2738099074"/>
                    </a:ext>
                  </a:extLst>
                </a:gridCol>
              </a:tblGrid>
              <a:tr h="362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Zip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city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4419" marR="4419" marT="441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state AB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Houses count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Population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Avg</a:t>
                      </a:r>
                      <a:r>
                        <a:rPr lang="en-IN" sz="1400" b="1" u="none" strike="noStrike" dirty="0">
                          <a:effectLst/>
                        </a:rPr>
                        <a:t> HH Income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854884"/>
                  </a:ext>
                </a:extLst>
              </a:tr>
              <a:tr h="362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37922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Knoxville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Tennessee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TN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17279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45667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37922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extLst>
                  <a:ext uri="{0D108BD9-81ED-4DB2-BD59-A6C34878D82A}">
                    <a16:rowId xmlns:a16="http://schemas.microsoft.com/office/drawing/2014/main" val="2190998885"/>
                  </a:ext>
                </a:extLst>
              </a:tr>
              <a:tr h="362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47401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Bloomington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Indiana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IN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16413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34589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54165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extLst>
                  <a:ext uri="{0D108BD9-81ED-4DB2-BD59-A6C34878D82A}">
                    <a16:rowId xmlns:a16="http://schemas.microsoft.com/office/drawing/2014/main" val="2890861708"/>
                  </a:ext>
                </a:extLst>
              </a:tr>
              <a:tr h="541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 smtClean="0">
                          <a:effectLst/>
                        </a:rPr>
                        <a:t>Avg</a:t>
                      </a:r>
                      <a:r>
                        <a:rPr lang="en-IN" sz="1400" b="1" u="none" strike="noStrike" dirty="0" smtClean="0">
                          <a:effectLst/>
                        </a:rPr>
                        <a:t> all zips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all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all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all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3333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8901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49067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9" marR="4419" marT="4419" marB="0" anchor="b"/>
                </a:tc>
                <a:extLst>
                  <a:ext uri="{0D108BD9-81ED-4DB2-BD59-A6C34878D82A}">
                    <a16:rowId xmlns:a16="http://schemas.microsoft.com/office/drawing/2014/main" val="85687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546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400" dirty="0" smtClean="0"/>
              <a:t>Which is the best time to introduce discount offers </a:t>
            </a:r>
            <a:r>
              <a:rPr lang="en-US" sz="4400" dirty="0" smtClean="0"/>
              <a:t>???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01" y="1645486"/>
            <a:ext cx="10332721" cy="478238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b="1" u="sng" dirty="0" smtClean="0">
                <a:solidFill>
                  <a:srgbClr val="C00000"/>
                </a:solidFill>
              </a:rPr>
              <a:t>Parameter Chosen:</a:t>
            </a:r>
          </a:p>
          <a:p>
            <a:pPr marL="0" indent="0">
              <a:buNone/>
            </a:pPr>
            <a:r>
              <a:rPr lang="en-IN" sz="6400" dirty="0" smtClean="0"/>
              <a:t>For every zip code, revenue for every month taken</a:t>
            </a:r>
            <a:endParaRPr lang="en-IN" sz="6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6400" b="1" u="sng" dirty="0" smtClean="0">
                <a:solidFill>
                  <a:srgbClr val="C00000"/>
                </a:solidFill>
              </a:rPr>
              <a:t>Strategy: </a:t>
            </a:r>
          </a:p>
          <a:p>
            <a:pPr marL="0" indent="0">
              <a:buNone/>
            </a:pPr>
            <a:r>
              <a:rPr lang="en-IN" sz="6400" dirty="0" smtClean="0"/>
              <a:t>Provide discount offers in the month when the sale is </a:t>
            </a:r>
            <a:r>
              <a:rPr lang="en-IN" sz="6400" dirty="0" smtClean="0"/>
              <a:t>dull</a:t>
            </a:r>
          </a:p>
          <a:p>
            <a:pPr marL="0" indent="0">
              <a:buNone/>
            </a:pPr>
            <a:r>
              <a:rPr lang="en-IN" sz="6400" b="1" u="sng" dirty="0">
                <a:solidFill>
                  <a:srgbClr val="C00000"/>
                </a:solidFill>
              </a:rPr>
              <a:t>Steps:</a:t>
            </a:r>
          </a:p>
          <a:p>
            <a:r>
              <a:rPr lang="en-IN" sz="6400" dirty="0"/>
              <a:t> </a:t>
            </a:r>
            <a:r>
              <a:rPr lang="en-IN" sz="6400" dirty="0" smtClean="0"/>
              <a:t>Group </a:t>
            </a:r>
            <a:r>
              <a:rPr lang="en-IN" sz="6400" dirty="0"/>
              <a:t>by zip</a:t>
            </a:r>
          </a:p>
          <a:p>
            <a:r>
              <a:rPr lang="en-IN" sz="6400" dirty="0"/>
              <a:t> </a:t>
            </a:r>
            <a:r>
              <a:rPr lang="en-IN" sz="6400" dirty="0" smtClean="0"/>
              <a:t>Sub </a:t>
            </a:r>
            <a:r>
              <a:rPr lang="en-IN" sz="6400" dirty="0"/>
              <a:t>group by month</a:t>
            </a:r>
          </a:p>
          <a:p>
            <a:r>
              <a:rPr lang="en-IN" sz="6400" dirty="0"/>
              <a:t> </a:t>
            </a:r>
            <a:r>
              <a:rPr lang="en-IN" sz="6400" dirty="0" smtClean="0"/>
              <a:t>Find </a:t>
            </a:r>
            <a:r>
              <a:rPr lang="en-IN" sz="6400" dirty="0"/>
              <a:t>the total revenue for each zip-month </a:t>
            </a:r>
            <a:r>
              <a:rPr lang="en-IN" sz="6400" dirty="0" smtClean="0"/>
              <a:t>pair</a:t>
            </a:r>
          </a:p>
          <a:p>
            <a:pPr marL="0" indent="0">
              <a:buNone/>
            </a:pPr>
            <a:r>
              <a:rPr lang="en-IN" sz="6400" b="1" u="sng" dirty="0" smtClean="0">
                <a:solidFill>
                  <a:srgbClr val="C00000"/>
                </a:solidFill>
              </a:rPr>
              <a:t>ANOVA (single factor - month): </a:t>
            </a:r>
            <a:r>
              <a:rPr lang="en-IN" sz="6400" dirty="0" smtClean="0"/>
              <a:t>considering revenue </a:t>
            </a:r>
            <a:endParaRPr lang="en-IN" sz="6400" b="1" u="sng" dirty="0" smtClean="0">
              <a:solidFill>
                <a:srgbClr val="C00000"/>
              </a:solidFill>
            </a:endParaRPr>
          </a:p>
          <a:p>
            <a:r>
              <a:rPr lang="en-IN" sz="6400" dirty="0"/>
              <a:t>H0: </a:t>
            </a:r>
            <a:r>
              <a:rPr lang="en-IN" sz="6600" dirty="0" smtClean="0"/>
              <a:t>µ</a:t>
            </a:r>
            <a:r>
              <a:rPr lang="en-IN" sz="6400" dirty="0" smtClean="0"/>
              <a:t>(</a:t>
            </a:r>
            <a:r>
              <a:rPr lang="en-IN" sz="6400" dirty="0" err="1" smtClean="0"/>
              <a:t>jan</a:t>
            </a:r>
            <a:r>
              <a:rPr lang="en-IN" sz="6400" dirty="0" smtClean="0"/>
              <a:t> ) </a:t>
            </a:r>
            <a:r>
              <a:rPr lang="en-IN" sz="6400" dirty="0"/>
              <a:t>= </a:t>
            </a:r>
            <a:r>
              <a:rPr lang="en-IN" sz="6600" dirty="0" smtClean="0"/>
              <a:t>µ</a:t>
            </a:r>
            <a:r>
              <a:rPr lang="en-IN" sz="6400" dirty="0" smtClean="0"/>
              <a:t>(</a:t>
            </a:r>
            <a:r>
              <a:rPr lang="en-IN" sz="6400" dirty="0" err="1" smtClean="0"/>
              <a:t>feb</a:t>
            </a:r>
            <a:r>
              <a:rPr lang="en-IN" sz="6400" dirty="0"/>
              <a:t>) = </a:t>
            </a:r>
            <a:r>
              <a:rPr lang="en-IN" sz="6600" dirty="0" smtClean="0"/>
              <a:t>µ</a:t>
            </a:r>
            <a:r>
              <a:rPr lang="en-IN" sz="6400" dirty="0" smtClean="0"/>
              <a:t>(mar</a:t>
            </a:r>
            <a:r>
              <a:rPr lang="en-IN" sz="6400" dirty="0"/>
              <a:t>)=.....</a:t>
            </a:r>
          </a:p>
          <a:p>
            <a:r>
              <a:rPr lang="en-IN" sz="6400" dirty="0"/>
              <a:t>H1: </a:t>
            </a:r>
            <a:r>
              <a:rPr lang="en-IN" sz="6600" dirty="0" smtClean="0"/>
              <a:t>µ</a:t>
            </a:r>
            <a:r>
              <a:rPr lang="en-IN" sz="6400" dirty="0" smtClean="0"/>
              <a:t>(</a:t>
            </a:r>
            <a:r>
              <a:rPr lang="en-IN" sz="6400" dirty="0" err="1" smtClean="0"/>
              <a:t>jan</a:t>
            </a:r>
            <a:r>
              <a:rPr lang="en-IN" sz="6400" dirty="0"/>
              <a:t>) &lt;&gt; </a:t>
            </a:r>
            <a:r>
              <a:rPr lang="en-IN" sz="6600" dirty="0" smtClean="0"/>
              <a:t>µ</a:t>
            </a:r>
            <a:r>
              <a:rPr lang="en-IN" sz="6400" dirty="0" smtClean="0"/>
              <a:t>(</a:t>
            </a:r>
            <a:r>
              <a:rPr lang="en-IN" sz="6400" dirty="0" err="1" smtClean="0"/>
              <a:t>feb</a:t>
            </a:r>
            <a:r>
              <a:rPr lang="en-IN" sz="6400" dirty="0"/>
              <a:t>) &lt;&gt; </a:t>
            </a:r>
            <a:r>
              <a:rPr lang="en-IN" sz="6600" dirty="0" smtClean="0"/>
              <a:t>µ</a:t>
            </a:r>
            <a:r>
              <a:rPr lang="en-IN" sz="6400" dirty="0" smtClean="0"/>
              <a:t>(mar</a:t>
            </a:r>
            <a:r>
              <a:rPr lang="en-IN" sz="6400" dirty="0"/>
              <a:t>) </a:t>
            </a:r>
            <a:r>
              <a:rPr lang="en-IN" sz="6400" dirty="0" smtClean="0"/>
              <a:t>&lt;&gt;.....</a:t>
            </a:r>
          </a:p>
          <a:p>
            <a:pPr marL="0" indent="0">
              <a:buNone/>
            </a:pPr>
            <a:r>
              <a:rPr lang="en-IN" sz="6400" b="1" u="sng" dirty="0" smtClean="0">
                <a:solidFill>
                  <a:srgbClr val="C00000"/>
                </a:solidFill>
              </a:rPr>
              <a:t>Null hypothesis is rejected</a:t>
            </a:r>
            <a:endParaRPr lang="en-IN" sz="6400" dirty="0" smtClean="0"/>
          </a:p>
          <a:p>
            <a:r>
              <a:rPr lang="en-IN" sz="6400" dirty="0" smtClean="0"/>
              <a:t>So, there </a:t>
            </a:r>
            <a:r>
              <a:rPr lang="en-IN" sz="6400" dirty="0"/>
              <a:t>is </a:t>
            </a:r>
            <a:r>
              <a:rPr lang="en-IN" sz="6400" dirty="0" err="1"/>
              <a:t>atleast</a:t>
            </a:r>
            <a:r>
              <a:rPr lang="en-IN" sz="6400" dirty="0"/>
              <a:t> one month when there is less </a:t>
            </a:r>
            <a:r>
              <a:rPr lang="en-IN" sz="6400" dirty="0" smtClean="0"/>
              <a:t>revenue. </a:t>
            </a:r>
          </a:p>
          <a:p>
            <a:r>
              <a:rPr lang="en-IN" sz="6400" dirty="0" err="1" smtClean="0"/>
              <a:t>Avg</a:t>
            </a:r>
            <a:r>
              <a:rPr lang="en-IN" sz="6400" dirty="0" smtClean="0"/>
              <a:t> revenue across all months are not same.</a:t>
            </a:r>
          </a:p>
          <a:p>
            <a:r>
              <a:rPr lang="en-IN" sz="6400" dirty="0" smtClean="0"/>
              <a:t>That one </a:t>
            </a:r>
            <a:r>
              <a:rPr lang="en-IN" sz="6400" dirty="0"/>
              <a:t>month shall </a:t>
            </a:r>
            <a:r>
              <a:rPr lang="en-IN" sz="6400" dirty="0" smtClean="0"/>
              <a:t>be chosen as </a:t>
            </a:r>
            <a:r>
              <a:rPr lang="en-IN" sz="6400" dirty="0"/>
              <a:t>the best month for </a:t>
            </a:r>
            <a:r>
              <a:rPr lang="en-IN" sz="6400" dirty="0" smtClean="0"/>
              <a:t>offers</a:t>
            </a:r>
            <a:endParaRPr lang="en-IN" sz="6400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59" y="-1"/>
            <a:ext cx="1877810" cy="1155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70" y="1393419"/>
            <a:ext cx="333375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45" y="1107668"/>
            <a:ext cx="3381375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943" y="2879319"/>
            <a:ext cx="2635832" cy="11573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85" y="3976531"/>
            <a:ext cx="5866204" cy="19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546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dirty="0"/>
              <a:t> </a:t>
            </a:r>
            <a:r>
              <a:rPr lang="en-US" sz="4400" dirty="0" smtClean="0"/>
              <a:t>Means </a:t>
            </a:r>
            <a:r>
              <a:rPr lang="en-US" sz="4400" dirty="0" err="1" smtClean="0"/>
              <a:t>aND</a:t>
            </a:r>
            <a:r>
              <a:rPr lang="en-US" sz="4400" dirty="0" smtClean="0"/>
              <a:t> T-Test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" y="1155469"/>
            <a:ext cx="10332721" cy="563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u="sng" dirty="0" smtClean="0">
                <a:solidFill>
                  <a:srgbClr val="C00000"/>
                </a:solidFill>
              </a:rPr>
              <a:t>Mean Statistics</a:t>
            </a:r>
            <a:r>
              <a:rPr lang="en-IN" sz="1600" b="1" u="sng" dirty="0" smtClean="0">
                <a:solidFill>
                  <a:srgbClr val="C00000"/>
                </a:solidFill>
              </a:rPr>
              <a:t>:</a:t>
            </a:r>
            <a:endParaRPr lang="en-IN" sz="1600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1200" dirty="0" smtClean="0"/>
              <a:t>For every zip code</a:t>
            </a:r>
            <a:r>
              <a:rPr lang="en-IN" sz="1200" dirty="0" smtClean="0"/>
              <a:t>, </a:t>
            </a:r>
            <a:r>
              <a:rPr lang="en-IN" sz="1200" dirty="0" err="1" smtClean="0"/>
              <a:t>jan</a:t>
            </a:r>
            <a:r>
              <a:rPr lang="en-IN" sz="1200" dirty="0" smtClean="0"/>
              <a:t> </a:t>
            </a:r>
            <a:r>
              <a:rPr lang="en-IN" sz="1200" dirty="0"/>
              <a:t>revenue , </a:t>
            </a:r>
            <a:r>
              <a:rPr lang="en-IN" sz="1200" dirty="0" err="1"/>
              <a:t>feb</a:t>
            </a:r>
            <a:r>
              <a:rPr lang="en-IN" sz="1200" dirty="0"/>
              <a:t> </a:t>
            </a:r>
            <a:r>
              <a:rPr lang="en-IN" sz="1200" dirty="0" smtClean="0"/>
              <a:t>revenue, </a:t>
            </a:r>
            <a:r>
              <a:rPr lang="en-IN" sz="1200" dirty="0"/>
              <a:t>mar </a:t>
            </a:r>
            <a:r>
              <a:rPr lang="en-IN" sz="1200" dirty="0" smtClean="0"/>
              <a:t>revenue, </a:t>
            </a:r>
            <a:r>
              <a:rPr lang="en-IN" sz="1200" dirty="0" err="1" smtClean="0"/>
              <a:t>april</a:t>
            </a:r>
            <a:r>
              <a:rPr lang="en-IN" sz="1200" dirty="0" smtClean="0"/>
              <a:t> revenue, </a:t>
            </a:r>
            <a:r>
              <a:rPr lang="en-IN" sz="1200" dirty="0" err="1"/>
              <a:t>etc</a:t>
            </a:r>
            <a:r>
              <a:rPr lang="en-IN" sz="1200" dirty="0"/>
              <a:t> are </a:t>
            </a:r>
            <a:r>
              <a:rPr lang="en-IN" sz="1200" dirty="0" smtClean="0"/>
              <a:t>taken</a:t>
            </a:r>
          </a:p>
          <a:p>
            <a:pPr marL="0" indent="0">
              <a:buNone/>
            </a:pPr>
            <a:endParaRPr lang="en-IN" sz="1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600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1600" b="1" u="sng" dirty="0" smtClean="0">
                <a:solidFill>
                  <a:srgbClr val="C00000"/>
                </a:solidFill>
              </a:rPr>
              <a:t>T-Test – Two sample (</a:t>
            </a:r>
            <a:r>
              <a:rPr lang="en-IN" sz="1600" b="1" u="sng" dirty="0" err="1" smtClean="0">
                <a:solidFill>
                  <a:srgbClr val="C00000"/>
                </a:solidFill>
              </a:rPr>
              <a:t>jan</a:t>
            </a:r>
            <a:r>
              <a:rPr lang="en-IN" sz="1600" b="1" u="sng" dirty="0" smtClean="0">
                <a:solidFill>
                  <a:srgbClr val="C00000"/>
                </a:solidFill>
              </a:rPr>
              <a:t> group and all-other-month group) – Left tailed: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o check </a:t>
            </a:r>
            <a:r>
              <a:rPr lang="en-IN" dirty="0"/>
              <a:t>if </a:t>
            </a:r>
            <a:r>
              <a:rPr lang="en-IN" dirty="0" smtClean="0"/>
              <a:t>January revenue </a:t>
            </a:r>
            <a:r>
              <a:rPr lang="en-IN" dirty="0"/>
              <a:t>mean is less than all other month </a:t>
            </a:r>
            <a:r>
              <a:rPr lang="en-IN" dirty="0" smtClean="0"/>
              <a:t>revenue mean</a:t>
            </a:r>
            <a:endParaRPr lang="en-IN" sz="1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H0: </a:t>
            </a:r>
            <a:r>
              <a:rPr lang="en-IN" dirty="0" smtClean="0"/>
              <a:t>µ(</a:t>
            </a:r>
            <a:r>
              <a:rPr lang="en-IN" dirty="0" err="1" smtClean="0"/>
              <a:t>jan</a:t>
            </a:r>
            <a:r>
              <a:rPr lang="en-IN" dirty="0" smtClean="0"/>
              <a:t>) = µ(other months)</a:t>
            </a:r>
          </a:p>
          <a:p>
            <a:pPr marL="0" indent="0">
              <a:buNone/>
            </a:pPr>
            <a:r>
              <a:rPr lang="en-IN" dirty="0" smtClean="0"/>
              <a:t>H1: </a:t>
            </a:r>
            <a:r>
              <a:rPr lang="en-IN" dirty="0"/>
              <a:t>µ(</a:t>
            </a:r>
            <a:r>
              <a:rPr lang="en-IN" dirty="0" err="1"/>
              <a:t>jan</a:t>
            </a:r>
            <a:r>
              <a:rPr lang="en-IN" dirty="0"/>
              <a:t>) </a:t>
            </a:r>
            <a:r>
              <a:rPr lang="en-IN" dirty="0" smtClean="0"/>
              <a:t>&lt; </a:t>
            </a:r>
            <a:r>
              <a:rPr lang="en-IN" dirty="0"/>
              <a:t>µ(other months)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2" y="1785865"/>
            <a:ext cx="7951711" cy="631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266" y="1155469"/>
            <a:ext cx="3858721" cy="27964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542" y="2743199"/>
            <a:ext cx="8310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“Jan </a:t>
            </a:r>
            <a:r>
              <a:rPr lang="en-US" b="1" dirty="0">
                <a:solidFill>
                  <a:srgbClr val="002060"/>
                </a:solidFill>
              </a:rPr>
              <a:t>is the best time to introduce </a:t>
            </a:r>
            <a:r>
              <a:rPr lang="en-US" b="1" dirty="0" smtClean="0">
                <a:solidFill>
                  <a:srgbClr val="002060"/>
                </a:solidFill>
              </a:rPr>
              <a:t>offers </a:t>
            </a:r>
            <a:r>
              <a:rPr lang="en-US" b="1" dirty="0">
                <a:solidFill>
                  <a:srgbClr val="002060"/>
                </a:solidFill>
              </a:rPr>
              <a:t>and trigger sales exponentially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" y="5299911"/>
            <a:ext cx="4219575" cy="148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752" y="4277836"/>
            <a:ext cx="5617609" cy="23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5469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/>
              <a:t> </a:t>
            </a:r>
            <a:r>
              <a:rPr lang="en-IN" sz="4000" dirty="0" err="1"/>
              <a:t>CAn</a:t>
            </a:r>
            <a:r>
              <a:rPr lang="en-IN" sz="4000" dirty="0"/>
              <a:t> the organisation </a:t>
            </a:r>
            <a:r>
              <a:rPr lang="en-IN" sz="4000" dirty="0" smtClean="0"/>
              <a:t>do cost </a:t>
            </a:r>
            <a:r>
              <a:rPr lang="en-IN" sz="4000" dirty="0"/>
              <a:t>cutting on 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printed catalogue </a:t>
            </a:r>
            <a:r>
              <a:rPr lang="en-IN" sz="4000" dirty="0"/>
              <a:t>by adopting web </a:t>
            </a:r>
            <a:r>
              <a:rPr lang="en-IN" sz="4000" dirty="0" smtClean="0"/>
              <a:t>catalogue??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" y="1155469"/>
            <a:ext cx="12192001" cy="56303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u="sng" dirty="0" smtClean="0">
                <a:solidFill>
                  <a:srgbClr val="C00000"/>
                </a:solidFill>
              </a:rPr>
              <a:t>How can a company save money on using web catalog using printed catalog?</a:t>
            </a:r>
          </a:p>
          <a:p>
            <a:r>
              <a:rPr lang="en-US" sz="1800" dirty="0" smtClean="0"/>
              <a:t>Printing </a:t>
            </a:r>
            <a:r>
              <a:rPr lang="en-IN" sz="1800" dirty="0" smtClean="0"/>
              <a:t>catalogues</a:t>
            </a:r>
            <a:r>
              <a:rPr lang="en-US" sz="1800" dirty="0" smtClean="0"/>
              <a:t> is expensive</a:t>
            </a:r>
          </a:p>
          <a:p>
            <a:r>
              <a:rPr lang="en-US" sz="1800" dirty="0" smtClean="0"/>
              <a:t>Shipping it to customers is even more expensive</a:t>
            </a:r>
          </a:p>
          <a:p>
            <a:r>
              <a:rPr lang="en-US" sz="1800" dirty="0" smtClean="0"/>
              <a:t>Periodic changes in the catalog (like inclusion of special offers </a:t>
            </a:r>
            <a:r>
              <a:rPr lang="en-US" sz="1800" dirty="0" err="1" smtClean="0"/>
              <a:t>etc</a:t>
            </a:r>
            <a:r>
              <a:rPr lang="en-US" sz="1800" dirty="0" smtClean="0"/>
              <a:t>) can be done easily only on web </a:t>
            </a:r>
            <a:r>
              <a:rPr lang="en-IN" sz="1800" dirty="0"/>
              <a:t>catalogue</a:t>
            </a:r>
            <a:endParaRPr lang="en-US" sz="1800" dirty="0" smtClean="0"/>
          </a:p>
          <a:p>
            <a:r>
              <a:rPr lang="en-US" sz="1800" dirty="0" smtClean="0"/>
              <a:t>There wont be a dump of unused catalog in the warehouses</a:t>
            </a:r>
          </a:p>
          <a:p>
            <a:r>
              <a:rPr lang="en-US" sz="1800" dirty="0" smtClean="0"/>
              <a:t>Customers prefer printed catalogues because it is easy for them to choose, filter and order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u="sng" dirty="0">
                <a:solidFill>
                  <a:srgbClr val="C00000"/>
                </a:solidFill>
              </a:rPr>
              <a:t>Parameter chosen: </a:t>
            </a:r>
          </a:p>
          <a:p>
            <a:pPr marL="0" indent="0">
              <a:buNone/>
            </a:pPr>
            <a:r>
              <a:rPr lang="en-US" sz="1800" dirty="0"/>
              <a:t>For every order-&gt; type(printed or web </a:t>
            </a:r>
            <a:r>
              <a:rPr lang="en-IN" sz="1800" dirty="0"/>
              <a:t>catalogue</a:t>
            </a:r>
            <a:r>
              <a:rPr lang="en-US" sz="1800" dirty="0" smtClean="0"/>
              <a:t> </a:t>
            </a:r>
            <a:r>
              <a:rPr lang="en-US" sz="1800" dirty="0"/>
              <a:t>order), quantity and gross amount taken</a:t>
            </a:r>
          </a:p>
          <a:p>
            <a:pPr marL="0" indent="0">
              <a:buNone/>
            </a:pPr>
            <a:endParaRPr lang="en-IN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824062"/>
            <a:ext cx="12131090" cy="18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5469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 </a:t>
            </a:r>
            <a:r>
              <a:rPr lang="en-IN" sz="4000" dirty="0"/>
              <a:t>Chi- Squared test of independence between 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year </a:t>
            </a:r>
            <a:r>
              <a:rPr lang="en-IN" sz="4000" dirty="0"/>
              <a:t>and catalogue</a:t>
            </a:r>
            <a:r>
              <a:rPr lang="en-IN" sz="4000" dirty="0" smtClean="0"/>
              <a:t> type used for order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" y="1155469"/>
            <a:ext cx="12192001" cy="56303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u="sng" dirty="0" smtClean="0">
                <a:solidFill>
                  <a:srgbClr val="C00000"/>
                </a:solidFill>
              </a:rPr>
              <a:t>Pearson Correlation:</a:t>
            </a:r>
          </a:p>
          <a:p>
            <a:pPr marL="0" indent="0">
              <a:buNone/>
            </a:pPr>
            <a:endParaRPr lang="en-IN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165" y="252393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year </a:t>
            </a:r>
            <a:r>
              <a:rPr lang="en-IN" dirty="0"/>
              <a:t>increases -&gt; </a:t>
            </a:r>
            <a:r>
              <a:rPr lang="en-IN" dirty="0" smtClean="0"/>
              <a:t>printed catalogue order quantity decreases</a:t>
            </a:r>
          </a:p>
          <a:p>
            <a:endParaRPr lang="en-IN" dirty="0"/>
          </a:p>
          <a:p>
            <a:r>
              <a:rPr lang="en-IN" dirty="0" smtClean="0"/>
              <a:t>year </a:t>
            </a:r>
            <a:r>
              <a:rPr lang="en-IN" dirty="0"/>
              <a:t>increases -&gt; </a:t>
            </a:r>
            <a:r>
              <a:rPr lang="en-IN" dirty="0" smtClean="0"/>
              <a:t>web </a:t>
            </a:r>
            <a:r>
              <a:rPr lang="en-IN" dirty="0"/>
              <a:t>catalogue</a:t>
            </a:r>
            <a:r>
              <a:rPr lang="en-IN" dirty="0" smtClean="0"/>
              <a:t> order </a:t>
            </a:r>
            <a:r>
              <a:rPr lang="en-IN" dirty="0"/>
              <a:t>quantity</a:t>
            </a:r>
            <a:r>
              <a:rPr lang="en-IN" dirty="0" smtClean="0"/>
              <a:t> </a:t>
            </a:r>
            <a:r>
              <a:rPr lang="en-IN" dirty="0"/>
              <a:t>increases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Organisation </a:t>
            </a:r>
            <a:r>
              <a:rPr lang="en-IN" dirty="0"/>
              <a:t>can confidently switch their investment plan from </a:t>
            </a:r>
            <a:r>
              <a:rPr lang="en-IN" dirty="0" smtClean="0"/>
              <a:t>print </a:t>
            </a:r>
            <a:r>
              <a:rPr lang="en-IN" dirty="0"/>
              <a:t>catalogue</a:t>
            </a:r>
            <a:r>
              <a:rPr lang="en-IN" dirty="0" smtClean="0"/>
              <a:t> </a:t>
            </a:r>
            <a:r>
              <a:rPr lang="en-IN" dirty="0"/>
              <a:t>to web </a:t>
            </a:r>
            <a:r>
              <a:rPr lang="en-IN" dirty="0" smtClean="0"/>
              <a:t>catalogue-</a:t>
            </a:r>
            <a:endParaRPr lang="en-IN" dirty="0"/>
          </a:p>
          <a:p>
            <a:r>
              <a:rPr lang="en-IN" dirty="0"/>
              <a:t>that will be lot of cost cutting for them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77" y="1522799"/>
            <a:ext cx="5386083" cy="2002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03" y="3892391"/>
            <a:ext cx="4363359" cy="16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0535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ARE OUR customers satisfied ??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-75423" y="1270535"/>
            <a:ext cx="10463322" cy="1187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IN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to evaluate </a:t>
            </a:r>
            <a:r>
              <a:rPr lang="en-IN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</a:t>
            </a:r>
          </a:p>
          <a:p>
            <a:pPr lvl="1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Probability of a customer placing orders again after the first time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Order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percentage per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0" lvl="1" indent="0">
              <a:buNone/>
            </a:pPr>
            <a:endParaRPr lang="en-IN" sz="2400" b="1" u="sng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IN" sz="2400" b="1" u="sng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IN" sz="2400" b="1" u="sng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84" y="0"/>
            <a:ext cx="2296639" cy="1689354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941486" y="3310847"/>
            <a:ext cx="5501460" cy="4052479"/>
          </a:xfrm>
        </p:spPr>
        <p:txBody>
          <a:bodyPr>
            <a:normAutofit/>
          </a:bodyPr>
          <a:lstStyle/>
          <a:p>
            <a:r>
              <a:rPr lang="en-IN" dirty="0" smtClean="0"/>
              <a:t>Total NO. Of Repeated Orders from the same customers = 4290</a:t>
            </a:r>
          </a:p>
          <a:p>
            <a:r>
              <a:rPr lang="en-IN" dirty="0" smtClean="0"/>
              <a:t>Total </a:t>
            </a:r>
            <a:r>
              <a:rPr lang="en-IN" dirty="0"/>
              <a:t>No. Of First Time Orders = </a:t>
            </a:r>
            <a:r>
              <a:rPr lang="en-IN" dirty="0" smtClean="0"/>
              <a:t>9824</a:t>
            </a:r>
          </a:p>
          <a:p>
            <a:r>
              <a:rPr lang="en-IN" dirty="0" smtClean="0"/>
              <a:t>P(Repeated orders given first time orders) = (4290/9824)*100 = 43.67%</a:t>
            </a:r>
            <a:endParaRPr lang="en-IN" dirty="0"/>
          </a:p>
          <a:p>
            <a:pPr marL="0" indent="0">
              <a:buNone/>
            </a:pPr>
            <a:r>
              <a:rPr lang="en-IN" b="1" u="sng" dirty="0" smtClean="0"/>
              <a:t>The probability of a customer ordering again after the first time order = 43.67%</a:t>
            </a:r>
            <a:endParaRPr lang="en-IN" b="1" u="sng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423" y="2646948"/>
            <a:ext cx="7016909" cy="3965972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-75423" y="2280503"/>
            <a:ext cx="11504730" cy="43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</a:pPr>
            <a:r>
              <a:rPr lang="en-IN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1: Probability of customers placing orders repeatedly</a:t>
            </a:r>
            <a:endParaRPr lang="en-IN" sz="2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261870" y="36774"/>
            <a:ext cx="11072191" cy="717606"/>
          </a:xfrm>
        </p:spPr>
        <p:txBody>
          <a:bodyPr/>
          <a:lstStyle/>
          <a:p>
            <a:pPr marL="274320" lvl="1" indent="0">
              <a:buNone/>
            </a:pPr>
            <a:r>
              <a:rPr lang="en-IN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IN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IN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return percentage per year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4" y="395577"/>
            <a:ext cx="3813983" cy="3600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32" y="498787"/>
            <a:ext cx="3342344" cy="34968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995678"/>
            <a:ext cx="50027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years 1998 – 2008 the return percentage has decreased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percentage went up to 5% in 2001 but again the company could recover drastically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Years 2007 and 2008 saw a decreased and almost constant return percentage of 1.5%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the company constantly worked towards improving its customer satisfaction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437951" y="539871"/>
            <a:ext cx="4768743" cy="429017"/>
          </a:xfrm>
        </p:spPr>
        <p:txBody>
          <a:bodyPr>
            <a:noAutofit/>
          </a:bodyPr>
          <a:lstStyle/>
          <a:p>
            <a:r>
              <a:rPr lang="en-US" sz="3200" dirty="0" smtClean="0"/>
              <a:t>Also WHEN </a:t>
            </a:r>
            <a:r>
              <a:rPr lang="en-US" sz="3200" dirty="0"/>
              <a:t>ARE </a:t>
            </a:r>
            <a:r>
              <a:rPr lang="en-US" sz="3200" dirty="0" smtClean="0"/>
              <a:t>the company’s</a:t>
            </a:r>
            <a:r>
              <a:rPr lang="en-US" sz="3200" dirty="0" smtClean="0"/>
              <a:t> </a:t>
            </a:r>
            <a:r>
              <a:rPr lang="en-US" sz="3200" dirty="0"/>
              <a:t>HIGH AND LOWS ??</a:t>
            </a: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70" y="3995678"/>
            <a:ext cx="3647020" cy="2735265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453990" y="4092161"/>
            <a:ext cx="3815194" cy="26693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64683" y="1695378"/>
            <a:ext cx="4515278" cy="1477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Q-4 records 82% of our revenue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Company’s revenue reached its peak in 2006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70% of our average sales occur in November and December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703</TotalTime>
  <Words>865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Rockwell</vt:lpstr>
      <vt:lpstr>Rockwell Condensed</vt:lpstr>
      <vt:lpstr>Times New Roman</vt:lpstr>
      <vt:lpstr>Wingdings</vt:lpstr>
      <vt:lpstr>Wood Type</vt:lpstr>
      <vt:lpstr>Exploratory Analysis – using SAs</vt:lpstr>
      <vt:lpstr>Where to open New distribution centers??</vt:lpstr>
      <vt:lpstr>T-testS</vt:lpstr>
      <vt:lpstr>Which is the best time to introduce discount offers ???</vt:lpstr>
      <vt:lpstr> Means aND T-Test</vt:lpstr>
      <vt:lpstr> CAn the organisation do cost cutting on  printed catalogue by adopting web catalogue??</vt:lpstr>
      <vt:lpstr> Chi- Squared test of independence between  year and catalogue type used for order</vt:lpstr>
      <vt:lpstr>ARE OUR customers satisfied ??</vt:lpstr>
      <vt:lpstr>Also WHEN ARE the company’s HIGH AND LOWS ??</vt:lpstr>
      <vt:lpstr> 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– using SAs</dc:title>
  <dc:creator>Akshay Venkatesh</dc:creator>
  <cp:lastModifiedBy>Divya</cp:lastModifiedBy>
  <cp:revision>132</cp:revision>
  <dcterms:created xsi:type="dcterms:W3CDTF">2017-02-27T02:28:37Z</dcterms:created>
  <dcterms:modified xsi:type="dcterms:W3CDTF">2017-03-04T01:11:11Z</dcterms:modified>
</cp:coreProperties>
</file>