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7" r:id="rId2"/>
  </p:sldIdLst>
  <p:sldSz cx="51206400" cy="27432000"/>
  <p:notesSz cx="6858000" cy="9144000"/>
  <p:defaultTextStyle>
    <a:defPPr>
      <a:defRPr lang="en-US"/>
    </a:defPPr>
    <a:lvl1pPr marL="0" algn="l" defTabSz="4479357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1pPr>
    <a:lvl2pPr marL="2239681" algn="l" defTabSz="4479357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2pPr>
    <a:lvl3pPr marL="4479357" algn="l" defTabSz="4479357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3pPr>
    <a:lvl4pPr marL="6719028" algn="l" defTabSz="4479357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4pPr>
    <a:lvl5pPr marL="8958709" algn="l" defTabSz="4479357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5pPr>
    <a:lvl6pPr marL="11198386" algn="l" defTabSz="4479357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6pPr>
    <a:lvl7pPr marL="13438062" algn="l" defTabSz="4479357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7pPr>
    <a:lvl8pPr marL="15677743" algn="l" defTabSz="4479357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8pPr>
    <a:lvl9pPr marL="17917424" algn="l" defTabSz="4479357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7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56" autoAdjust="0"/>
  </p:normalViewPr>
  <p:slideViewPr>
    <p:cSldViewPr>
      <p:cViewPr varScale="1">
        <p:scale>
          <a:sx n="16" d="100"/>
          <a:sy n="16" d="100"/>
        </p:scale>
        <p:origin x="1016" y="92"/>
      </p:cViewPr>
      <p:guideLst>
        <p:guide orient="horz" pos="8640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E32C4-3294-489D-960A-2D01B3EA0FE1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85800"/>
            <a:ext cx="6400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85838-E60C-41EF-AADA-5D006FA2E6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4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479357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1pPr>
    <a:lvl2pPr marL="2239681" algn="l" defTabSz="4479357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2pPr>
    <a:lvl3pPr marL="4479357" algn="l" defTabSz="4479357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3pPr>
    <a:lvl4pPr marL="6719028" algn="l" defTabSz="4479357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4pPr>
    <a:lvl5pPr marL="8958709" algn="l" defTabSz="4479357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5pPr>
    <a:lvl6pPr marL="11198386" algn="l" defTabSz="4479357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6pPr>
    <a:lvl7pPr marL="13438062" algn="l" defTabSz="4479357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7pPr>
    <a:lvl8pPr marL="15677743" algn="l" defTabSz="4479357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8pPr>
    <a:lvl9pPr marL="17917424" algn="l" defTabSz="4479357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" y="685800"/>
            <a:ext cx="64008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EDC94-D8E5-4AE2-A6C9-A904D67F63B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84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489452"/>
            <a:ext cx="384048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4408152"/>
            <a:ext cx="384048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06-3A52-462D-98EA-7D92881CBC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5A45-8000-4D25-A1E1-C2BEA2F7BC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59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06-3A52-462D-98EA-7D92881CBC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5A45-8000-4D25-A1E1-C2BEA2F7BC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29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460500"/>
            <a:ext cx="1104138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460500"/>
            <a:ext cx="32484060" cy="2324735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06-3A52-462D-98EA-7D92881CBC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5A45-8000-4D25-A1E1-C2BEA2F7BC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77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06-3A52-462D-98EA-7D92881CBC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5A45-8000-4D25-A1E1-C2BEA2F7BC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24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6838954"/>
            <a:ext cx="4416552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8357854"/>
            <a:ext cx="4416552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06-3A52-462D-98EA-7D92881CBC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5A45-8000-4D25-A1E1-C2BEA2F7BC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5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302500"/>
            <a:ext cx="2176272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302500"/>
            <a:ext cx="2176272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06-3A52-462D-98EA-7D92881CBC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5A45-8000-4D25-A1E1-C2BEA2F7BC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88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460502"/>
            <a:ext cx="4416552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6724652"/>
            <a:ext cx="21662705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020300"/>
            <a:ext cx="21662705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6724652"/>
            <a:ext cx="2176939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020300"/>
            <a:ext cx="21769390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06-3A52-462D-98EA-7D92881CBC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5A45-8000-4D25-A1E1-C2BEA2F7BC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33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06-3A52-462D-98EA-7D92881CBC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5A45-8000-4D25-A1E1-C2BEA2F7BC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2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06-3A52-462D-98EA-7D92881CBC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5A45-8000-4D25-A1E1-C2BEA2F7BC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16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828800"/>
            <a:ext cx="16515395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3949702"/>
            <a:ext cx="2592324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229600"/>
            <a:ext cx="16515395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06-3A52-462D-98EA-7D92881CBC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5A45-8000-4D25-A1E1-C2BEA2F7BC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43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828800"/>
            <a:ext cx="16515395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769390" y="3949702"/>
            <a:ext cx="25923240" cy="194945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229600"/>
            <a:ext cx="16515395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06-3A52-462D-98EA-7D92881CBC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5A45-8000-4D25-A1E1-C2BEA2F7BC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0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460502"/>
            <a:ext cx="4416552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302500"/>
            <a:ext cx="4416552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5425402"/>
            <a:ext cx="1152144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489485"/>
            <a:fld id="{01C2E206-3A52-462D-98EA-7D92881CBC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489485"/>
              <a:t>1/24/2018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5425402"/>
            <a:ext cx="1728216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489485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5425402"/>
            <a:ext cx="1152144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489485"/>
            <a:fld id="{7B425A45-8000-4D25-A1E1-C2BEA2F7BC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489485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0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png"/><Relationship Id="rId3" Type="http://schemas.openxmlformats.org/officeDocument/2006/relationships/hyperlink" Target="http://www.copart.com/" TargetMode="External"/><Relationship Id="rId7" Type="http://schemas.openxmlformats.org/officeDocument/2006/relationships/image" Target="../media/image3.jpe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11" Type="http://schemas.openxmlformats.org/officeDocument/2006/relationships/image" Target="../media/image7.jpeg"/><Relationship Id="rId5" Type="http://schemas.openxmlformats.org/officeDocument/2006/relationships/image" Target="../media/image1.gif"/><Relationship Id="rId10" Type="http://schemas.openxmlformats.org/officeDocument/2006/relationships/image" Target="../media/image6.png"/><Relationship Id="rId4" Type="http://schemas.openxmlformats.org/officeDocument/2006/relationships/hyperlink" Target="mailto:dxj160830@utdallas.edu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64922" y="3962404"/>
            <a:ext cx="14508480" cy="1361059"/>
          </a:xfrm>
          <a:prstGeom prst="rect">
            <a:avLst/>
          </a:prstGeom>
          <a:solidFill>
            <a:srgbClr val="C907A4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              </a:t>
            </a:r>
            <a:r>
              <a:rPr lang="en-US" sz="59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About</a:t>
            </a:r>
            <a:r>
              <a:rPr lang="en-US" dirty="0"/>
              <a:t> </a:t>
            </a:r>
            <a:r>
              <a:rPr lang="en-US" sz="59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dirty="0"/>
              <a:t> </a:t>
            </a:r>
            <a:r>
              <a:rPr lang="en-US" sz="59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Company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80948" y="3962404"/>
            <a:ext cx="19506396" cy="1361059"/>
          </a:xfrm>
          <a:prstGeom prst="rect">
            <a:avLst/>
          </a:prstGeom>
          <a:solidFill>
            <a:srgbClr val="C907A4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487456">
              <a:defRPr sz="5900" b="1">
                <a:solidFill>
                  <a:prstClr val="whit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                Project: Vehicle Valuation Service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2555" y="14263911"/>
            <a:ext cx="14508480" cy="1000274"/>
          </a:xfrm>
          <a:prstGeom prst="rect">
            <a:avLst/>
          </a:prstGeom>
          <a:solidFill>
            <a:srgbClr val="C907A4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487456">
              <a:defRPr sz="5900" b="1">
                <a:solidFill>
                  <a:prstClr val="whit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                Responsibilities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60468" y="5404971"/>
            <a:ext cx="14508466" cy="85784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448750" tIns="224368" rIns="448750" bIns="224368" rtlCol="0">
            <a:spAutoFit/>
          </a:bodyPr>
          <a:lstStyle/>
          <a:p>
            <a:pPr algn="just" defTabSz="4487456"/>
            <a:r>
              <a:rPr lang="en-US" sz="4400" b="1" dirty="0">
                <a:solidFill>
                  <a:prstClr val="black"/>
                </a:solidFill>
                <a:cs typeface="Arial" pitchFamily="34" charset="0"/>
              </a:rPr>
              <a:t>Copart, Inc. is an online vehicle auctioning business, headquartered in Dallas, Texas.  </a:t>
            </a:r>
            <a:r>
              <a:rPr lang="en-US" sz="4400" b="1" i="1" u="sng" dirty="0">
                <a:solidFill>
                  <a:srgbClr val="FF0000"/>
                </a:solidFill>
                <a:cs typeface="Arial" pitchFamily="34" charset="0"/>
                <a:hlinkClick r:id="rId3" tooltip="www.copart.com"/>
              </a:rPr>
              <a:t>www.copart.com</a:t>
            </a:r>
            <a:endParaRPr lang="en-US" sz="3200" b="1" i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71500" indent="-571500" algn="just" defTabSz="4487456"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prstClr val="black"/>
                </a:solidFill>
                <a:cs typeface="Arial" pitchFamily="34" charset="0"/>
              </a:rPr>
              <a:t>The company holds contracts with many insurance companies and sells the salvaged cars owned by them through online auctions</a:t>
            </a:r>
          </a:p>
          <a:p>
            <a:pPr marL="571500" indent="-571500" algn="just" defTabSz="4487456"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prstClr val="black"/>
                </a:solidFill>
                <a:cs typeface="Arial" pitchFamily="34" charset="0"/>
              </a:rPr>
              <a:t>Copart has also recently ventured into a project called “Drive” to sell second-hand non-salvaged cars</a:t>
            </a:r>
          </a:p>
          <a:p>
            <a:pPr marL="571500" indent="-571500" algn="just" defTabSz="4487456"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prstClr val="black"/>
                </a:solidFill>
                <a:cs typeface="Arial" pitchFamily="34" charset="0"/>
              </a:rPr>
              <a:t>It sells the high configuration sports cars through its project called “Crashed Toys”</a:t>
            </a:r>
          </a:p>
          <a:p>
            <a:pPr marL="571500" indent="-571500" algn="just" defTabSz="4487456"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prstClr val="black"/>
                </a:solidFill>
                <a:cs typeface="Arial" pitchFamily="34" charset="0"/>
              </a:rPr>
              <a:t>Hence, Copart is well-established as the ultimate destination for used car purchase and sale across USA, Canada and U.K. </a:t>
            </a:r>
            <a:endParaRPr lang="en-US" sz="3200" b="1" i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8675" y="15535512"/>
            <a:ext cx="14508480" cy="11286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448750" tIns="224368" rIns="448750" bIns="224368" rtlCol="0">
            <a:spAutoFit/>
          </a:bodyPr>
          <a:lstStyle>
            <a:defPPr>
              <a:defRPr lang="en-US"/>
            </a:defPPr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pPr algn="ctr" defTabSz="4487456"/>
            <a:r>
              <a:rPr lang="en-US" sz="4400" b="1" u="sng" dirty="0">
                <a:solidFill>
                  <a:prstClr val="black"/>
                </a:solidFill>
                <a:latin typeface="+mn-lt"/>
              </a:rPr>
              <a:t>Technical Roles</a:t>
            </a:r>
          </a:p>
          <a:p>
            <a:pPr marL="571500" indent="-571500" algn="just" defTabSz="4487456"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prstClr val="black"/>
                </a:solidFill>
                <a:latin typeface="+mn-lt"/>
              </a:rPr>
              <a:t>To create random forest data models for sales prediction</a:t>
            </a:r>
          </a:p>
          <a:p>
            <a:pPr marL="571500" indent="-571500" algn="just" defTabSz="4487456"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prstClr val="black"/>
                </a:solidFill>
                <a:latin typeface="+mn-lt"/>
              </a:rPr>
              <a:t>To integrate the R-models with Spring application</a:t>
            </a:r>
          </a:p>
          <a:p>
            <a:pPr marL="571500" indent="-571500" algn="just" defTabSz="4487456"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prstClr val="black"/>
                </a:solidFill>
                <a:latin typeface="+mn-lt"/>
              </a:rPr>
              <a:t>To develop currency conversion module</a:t>
            </a:r>
          </a:p>
          <a:p>
            <a:pPr marL="571500" indent="-571500" algn="just" defTabSz="4487456"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prstClr val="black"/>
                </a:solidFill>
                <a:latin typeface="+mn-lt"/>
              </a:rPr>
              <a:t>To develop a java application for the client webservice</a:t>
            </a:r>
          </a:p>
          <a:p>
            <a:pPr marL="571500" indent="-571500" algn="just" defTabSz="4487456"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prstClr val="black"/>
                </a:solidFill>
                <a:latin typeface="+mn-lt"/>
              </a:rPr>
              <a:t>To create proof of concept and to configure content-management service</a:t>
            </a:r>
          </a:p>
          <a:p>
            <a:pPr algn="just" defTabSz="4487456"/>
            <a:endParaRPr lang="en-US" sz="4400" dirty="0">
              <a:solidFill>
                <a:prstClr val="black"/>
              </a:solidFill>
              <a:latin typeface="+mn-lt"/>
            </a:endParaRPr>
          </a:p>
          <a:p>
            <a:pPr algn="ctr" defTabSz="4487456"/>
            <a:r>
              <a:rPr lang="en-US" sz="4400" b="1" u="sng" dirty="0">
                <a:solidFill>
                  <a:prstClr val="black"/>
                </a:solidFill>
                <a:latin typeface="+mn-lt"/>
              </a:rPr>
              <a:t>Managerial Responsibilities</a:t>
            </a:r>
          </a:p>
          <a:p>
            <a:pPr marL="571500" indent="-571500" algn="just" defTabSz="4487456"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prstClr val="black"/>
                </a:solidFill>
                <a:latin typeface="+mn-lt"/>
              </a:rPr>
              <a:t>To conduct scrum meeting documents</a:t>
            </a:r>
          </a:p>
          <a:p>
            <a:pPr marL="571500" indent="-571500" algn="just" defTabSz="4487456"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prstClr val="black"/>
                </a:solidFill>
                <a:latin typeface="+mn-lt"/>
              </a:rPr>
              <a:t>To split the tasks among the team members</a:t>
            </a:r>
          </a:p>
          <a:p>
            <a:pPr marL="571500" indent="-571500" algn="just" defTabSz="4487456"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prstClr val="black"/>
                </a:solidFill>
                <a:latin typeface="+mn-lt"/>
              </a:rPr>
              <a:t>To manage product release activities</a:t>
            </a:r>
          </a:p>
          <a:p>
            <a:pPr marL="571500" indent="-571500" algn="just" defTabSz="4487456"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prstClr val="black"/>
                </a:solidFill>
                <a:latin typeface="+mn-lt"/>
              </a:rPr>
              <a:t>To coordinate between the development and the QA teams</a:t>
            </a:r>
          </a:p>
          <a:p>
            <a:pPr marL="571500" indent="-571500" algn="just" defTabSz="4487456"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prstClr val="black"/>
                </a:solidFill>
                <a:latin typeface="+mn-lt"/>
              </a:rPr>
              <a:t>To create and manage task tickets on the JIRA tool</a:t>
            </a:r>
          </a:p>
          <a:p>
            <a:pPr marL="571500" indent="-571500" algn="just" defTabSz="4487456">
              <a:buFont typeface="Wingdings" panose="05000000000000000000" pitchFamily="2" charset="2"/>
              <a:buChar char="§"/>
            </a:pPr>
            <a:endParaRPr lang="en-US" sz="44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255126" y="10951472"/>
            <a:ext cx="13612599" cy="5192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448750" tIns="224368" rIns="448750" bIns="224368" rtlCol="0">
            <a:spAutoFit/>
          </a:bodyPr>
          <a:lstStyle>
            <a:defPPr>
              <a:defRPr lang="en-US"/>
            </a:defPPr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pPr marL="571500" indent="-571500" defTabSz="4487456">
              <a:buFont typeface="Wingdings" panose="05000000000000000000" pitchFamily="2" charset="2"/>
              <a:buChar char="§"/>
            </a:pPr>
            <a:r>
              <a:rPr lang="en-US" sz="4400" b="0" dirty="0">
                <a:solidFill>
                  <a:prstClr val="black"/>
                </a:solidFill>
                <a:latin typeface="+mn-lt"/>
              </a:rPr>
              <a:t>Automation of data models for sale predictions</a:t>
            </a:r>
          </a:p>
          <a:p>
            <a:pPr marL="571500" indent="-571500" defTabSz="4487456">
              <a:buFont typeface="Wingdings" panose="05000000000000000000" pitchFamily="2" charset="2"/>
              <a:buChar char="§"/>
            </a:pPr>
            <a:r>
              <a:rPr lang="en-US" sz="4400" b="0" dirty="0">
                <a:solidFill>
                  <a:prstClr val="black"/>
                </a:solidFill>
                <a:latin typeface="+mn-lt"/>
              </a:rPr>
              <a:t>Web-service for client view; based on the  predicted price , the client decides whether to sell the car through Copart or not</a:t>
            </a:r>
          </a:p>
          <a:p>
            <a:pPr marL="571500" indent="-571500" defTabSz="4487456">
              <a:buFont typeface="Wingdings" panose="05000000000000000000" pitchFamily="2" charset="2"/>
              <a:buChar char="§"/>
            </a:pPr>
            <a:r>
              <a:rPr lang="en-US" sz="4400" b="0" dirty="0">
                <a:solidFill>
                  <a:prstClr val="black"/>
                </a:solidFill>
                <a:latin typeface="+mn-lt"/>
              </a:rPr>
              <a:t>Database designed in MariaDB to store and process the 9-month sales data </a:t>
            </a:r>
          </a:p>
          <a:p>
            <a:pPr marL="571500" indent="-571500" defTabSz="4487456">
              <a:buFont typeface="Wingdings" panose="05000000000000000000" pitchFamily="2" charset="2"/>
              <a:buChar char="§"/>
            </a:pPr>
            <a:endParaRPr lang="en-US" sz="4400" b="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80948" y="5416174"/>
            <a:ext cx="19506396" cy="21612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448750" tIns="224368" rIns="448750" bIns="224368" rtlCol="0">
            <a:noAutofit/>
          </a:bodyPr>
          <a:lstStyle>
            <a:defPPr>
              <a:defRPr lang="en-US"/>
            </a:defPPr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pPr marL="571500" indent="-571500" defTabSz="4487456">
              <a:spcAft>
                <a:spcPts val="1199"/>
              </a:spcAft>
              <a:buFont typeface="Arial" panose="020B0604020202020204" pitchFamily="34" charset="0"/>
              <a:buChar char="•"/>
            </a:pPr>
            <a:r>
              <a:rPr lang="en-US" sz="4400" b="0" dirty="0">
                <a:solidFill>
                  <a:prstClr val="black"/>
                </a:solidFill>
                <a:latin typeface="+mn-lt"/>
              </a:rPr>
              <a:t>Project was named the PROQUOTE 4.1.5</a:t>
            </a:r>
          </a:p>
          <a:p>
            <a:pPr marL="571500" indent="-571500" defTabSz="4487456">
              <a:spcAft>
                <a:spcPts val="1199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prstClr val="black"/>
                </a:solidFill>
                <a:latin typeface="+mn-lt"/>
              </a:rPr>
              <a:t>Gradient Boosting is an ensemble of many classifiers. Prediction is made based on the vote by all the classifiers</a:t>
            </a:r>
            <a:endParaRPr lang="en-US" sz="4400" b="0" dirty="0">
              <a:solidFill>
                <a:prstClr val="black"/>
              </a:solidFill>
              <a:latin typeface="+mn-lt"/>
            </a:endParaRPr>
          </a:p>
          <a:p>
            <a:pPr marL="571500" indent="-571500" defTabSz="4487456">
              <a:spcAft>
                <a:spcPts val="1199"/>
              </a:spcAft>
              <a:buFont typeface="Arial" panose="020B0604020202020204" pitchFamily="34" charset="0"/>
              <a:buChar char="•"/>
            </a:pPr>
            <a:r>
              <a:rPr lang="en-IN" sz="4400" b="0" dirty="0">
                <a:solidFill>
                  <a:prstClr val="black"/>
                </a:solidFill>
                <a:latin typeface="+mn-lt"/>
              </a:rPr>
              <a:t>Developed 4 sophisticated random forest models to predict the auctioned car price for USA, UK, Canada and Ireland</a:t>
            </a:r>
          </a:p>
          <a:p>
            <a:pPr marL="571500" indent="-571500" defTabSz="4487456">
              <a:spcAft>
                <a:spcPts val="1199"/>
              </a:spcAft>
              <a:buFont typeface="Arial" panose="020B0604020202020204" pitchFamily="34" charset="0"/>
              <a:buChar char="•"/>
            </a:pPr>
            <a:r>
              <a:rPr lang="en-IN" sz="4400" b="0" dirty="0">
                <a:solidFill>
                  <a:prstClr val="black"/>
                </a:solidFill>
                <a:latin typeface="+mn-lt"/>
              </a:rPr>
              <a:t> Periodically utilized the latest 9-month sales data of 500000+ records to update the models every month</a:t>
            </a:r>
          </a:p>
          <a:p>
            <a:pPr marL="571500" indent="-571500" defTabSz="4487456">
              <a:spcAft>
                <a:spcPts val="1199"/>
              </a:spcAft>
              <a:buFont typeface="Arial" panose="020B0604020202020204" pitchFamily="34" charset="0"/>
              <a:buChar char="•"/>
            </a:pPr>
            <a:r>
              <a:rPr lang="en-IN" sz="4400" b="0" dirty="0">
                <a:solidFill>
                  <a:prstClr val="black"/>
                </a:solidFill>
                <a:latin typeface="+mn-lt"/>
              </a:rPr>
              <a:t>Performed bagging and boosting of the model to decrease the misclassification rate by 41%</a:t>
            </a:r>
          </a:p>
          <a:p>
            <a:pPr marL="571500" indent="-571500" defTabSz="4487456">
              <a:spcAft>
                <a:spcPts val="1199"/>
              </a:spcAft>
              <a:buFont typeface="Arial" panose="020B0604020202020204" pitchFamily="34" charset="0"/>
              <a:buChar char="•"/>
            </a:pPr>
            <a:r>
              <a:rPr lang="en-IN" sz="4400" b="0" dirty="0">
                <a:solidFill>
                  <a:prstClr val="black"/>
                </a:solidFill>
                <a:latin typeface="+mn-lt"/>
              </a:rPr>
              <a:t>Integrated the R based model with restful webservice for the clients to view the latest car price each day</a:t>
            </a:r>
          </a:p>
          <a:p>
            <a:pPr marL="571500" indent="-571500" defTabSz="4487456">
              <a:spcAft>
                <a:spcPts val="1199"/>
              </a:spcAft>
              <a:buFont typeface="Arial" panose="020B0604020202020204" pitchFamily="34" charset="0"/>
              <a:buChar char="•"/>
            </a:pPr>
            <a:r>
              <a:rPr lang="en-US" sz="4400" b="0" dirty="0">
                <a:solidFill>
                  <a:prstClr val="black"/>
                </a:solidFill>
                <a:latin typeface="+mn-lt"/>
              </a:rPr>
              <a:t>The product was rolled out across Great Britain, Ireland and Brazil</a:t>
            </a:r>
          </a:p>
          <a:p>
            <a:pPr marL="571500" indent="-571500" defTabSz="4487456">
              <a:spcAft>
                <a:spcPts val="1199"/>
              </a:spcAft>
              <a:buFont typeface="Arial" panose="020B0604020202020204" pitchFamily="34" charset="0"/>
              <a:buChar char="•"/>
            </a:pPr>
            <a:r>
              <a:rPr lang="en-US" sz="4400" b="0" dirty="0">
                <a:solidFill>
                  <a:prstClr val="black"/>
                </a:solidFill>
                <a:latin typeface="+mn-lt"/>
              </a:rPr>
              <a:t>All the insurance company clients of Copart were happy and  this enabled us to win their confidence in the business and have an edge over the competitors</a:t>
            </a:r>
          </a:p>
          <a:p>
            <a:pPr defTabSz="4487456">
              <a:spcAft>
                <a:spcPts val="1199"/>
              </a:spcAft>
            </a:pPr>
            <a:r>
              <a:rPr lang="en-US" sz="4400" b="0" dirty="0">
                <a:solidFill>
                  <a:prstClr val="black"/>
                </a:solidFill>
                <a:latin typeface="+mn-lt"/>
              </a:rPr>
              <a:t>    </a:t>
            </a:r>
            <a:r>
              <a:rPr lang="en-US" sz="4400" u="sng" dirty="0">
                <a:solidFill>
                  <a:prstClr val="black"/>
                </a:solidFill>
                <a:latin typeface="+mn-lt"/>
              </a:rPr>
              <a:t>Bagging and Boosting Model Diagram: D-Data , C-Classifier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295263" y="17347554"/>
            <a:ext cx="13572462" cy="5192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448750" tIns="224368" rIns="448750" bIns="224368" rtlCol="0">
            <a:spAutoFit/>
          </a:bodyPr>
          <a:lstStyle>
            <a:defPPr>
              <a:defRPr lang="en-US"/>
            </a:defPPr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pPr algn="just" defTabSz="4487456"/>
            <a:r>
              <a:rPr lang="en-US" sz="4400" b="0" dirty="0">
                <a:solidFill>
                  <a:prstClr val="black"/>
                </a:solidFill>
                <a:latin typeface="+mn-lt"/>
              </a:rPr>
              <a:t>In this fall internship, I learnt how to create a complete machine learning pipeline. I learnt that data analytics stands as </a:t>
            </a:r>
            <a:r>
              <a:rPr lang="en-US" sz="4400" b="0">
                <a:solidFill>
                  <a:prstClr val="black"/>
                </a:solidFill>
                <a:latin typeface="+mn-lt"/>
              </a:rPr>
              <a:t>an important edge </a:t>
            </a:r>
            <a:r>
              <a:rPr lang="en-US" sz="4400" b="0" dirty="0">
                <a:solidFill>
                  <a:prstClr val="black"/>
                </a:solidFill>
                <a:latin typeface="+mn-lt"/>
              </a:rPr>
              <a:t>for various predictions in the business flow. Marketing is solely based on historic data. I also understood that IT and project management are integral part of a business, specially in multinational operations.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192807" y="15964255"/>
            <a:ext cx="13741384" cy="1361059"/>
          </a:xfrm>
          <a:prstGeom prst="rect">
            <a:avLst/>
          </a:prstGeom>
          <a:solidFill>
            <a:srgbClr val="C907A4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487456">
              <a:defRPr sz="5900" b="1">
                <a:solidFill>
                  <a:prstClr val="whit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Conclusion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252821" y="22557114"/>
            <a:ext cx="13655040" cy="1361059"/>
          </a:xfrm>
          <a:prstGeom prst="rect">
            <a:avLst/>
          </a:prstGeom>
          <a:solidFill>
            <a:srgbClr val="C907A4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487456">
              <a:defRPr sz="5900" b="1">
                <a:solidFill>
                  <a:prstClr val="whit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Contact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252821" y="24076822"/>
            <a:ext cx="13655041" cy="2915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448750" tIns="224368" rIns="448750" bIns="224368" rtlCol="0">
            <a:spAutoFit/>
          </a:bodyPr>
          <a:lstStyle>
            <a:defPPr>
              <a:defRPr lang="en-US"/>
            </a:defPPr>
            <a:lvl1pPr>
              <a:defRPr sz="3200" b="0">
                <a:latin typeface="Arial" pitchFamily="34" charset="0"/>
                <a:cs typeface="Arial" pitchFamily="34" charset="0"/>
              </a:defRPr>
            </a:lvl1pPr>
          </a:lstStyle>
          <a:p>
            <a:pPr defTabSz="4487456"/>
            <a:endParaRPr lang="en-US" dirty="0">
              <a:solidFill>
                <a:prstClr val="black"/>
              </a:solidFill>
            </a:endParaRPr>
          </a:p>
          <a:p>
            <a:pPr defTabSz="4487456"/>
            <a:endParaRPr lang="en-US" dirty="0">
              <a:solidFill>
                <a:prstClr val="black"/>
              </a:solidFill>
            </a:endParaRPr>
          </a:p>
          <a:p>
            <a:pPr defTabSz="4487456"/>
            <a:endParaRPr lang="en-US" dirty="0">
              <a:solidFill>
                <a:prstClr val="black"/>
              </a:solidFill>
            </a:endParaRPr>
          </a:p>
          <a:p>
            <a:pPr defTabSz="4487456"/>
            <a:endParaRPr lang="en-US" dirty="0">
              <a:solidFill>
                <a:prstClr val="black"/>
              </a:solidFill>
            </a:endParaRPr>
          </a:p>
          <a:p>
            <a:pPr defTabSz="4487456"/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222448"/>
              </p:ext>
            </p:extLst>
          </p:nvPr>
        </p:nvGraphicFramePr>
        <p:xfrm>
          <a:off x="36694890" y="24082618"/>
          <a:ext cx="14165165" cy="2821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6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667">
                <a:tc>
                  <a:txBody>
                    <a:bodyPr/>
                    <a:lstStyle/>
                    <a:p>
                      <a:r>
                        <a:rPr lang="en-US" sz="4000" dirty="0"/>
                        <a:t>Name: 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marL="0" marR="0" lvl="0" indent="0" algn="l" defTabSz="4493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Divya</a:t>
                      </a:r>
                      <a:r>
                        <a:rPr lang="en-US" sz="4000" baseline="0" dirty="0"/>
                        <a:t> Jayaprakash</a:t>
                      </a:r>
                      <a:endParaRPr lang="en-US" sz="4000" dirty="0"/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59">
                <a:tc>
                  <a:txBody>
                    <a:bodyPr/>
                    <a:lstStyle/>
                    <a:p>
                      <a:r>
                        <a:rPr lang="en-US" sz="4000" dirty="0"/>
                        <a:t>Major: 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marL="0" marR="0" indent="0" algn="l" defTabSz="4493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M.S. Information Technology and Management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78">
                <a:tc>
                  <a:txBody>
                    <a:bodyPr/>
                    <a:lstStyle/>
                    <a:p>
                      <a:r>
                        <a:rPr lang="en-US" sz="4000" dirty="0"/>
                        <a:t>Email: 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marL="0" marR="0" indent="0" algn="l" defTabSz="4493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>
                          <a:hlinkClick r:id="rId4"/>
                        </a:rPr>
                        <a:t>dxj160830@utdallas.edu</a:t>
                      </a:r>
                      <a:endParaRPr lang="en-US" sz="4000" dirty="0"/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78">
                <a:tc>
                  <a:txBody>
                    <a:bodyPr/>
                    <a:lstStyle/>
                    <a:p>
                      <a:r>
                        <a:rPr lang="en-US" sz="4000" dirty="0"/>
                        <a:t>Cell Phone: 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marL="0" marR="0" indent="0" algn="l" defTabSz="4493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469-996-7764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6252821" y="9511934"/>
            <a:ext cx="13655040" cy="1361059"/>
          </a:xfrm>
          <a:prstGeom prst="rect">
            <a:avLst/>
          </a:prstGeom>
          <a:solidFill>
            <a:srgbClr val="C907A4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487456">
              <a:defRPr sz="5900" b="1">
                <a:solidFill>
                  <a:prstClr val="whit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Delivered Results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-402810"/>
            <a:ext cx="51206400" cy="3586924"/>
          </a:xfrm>
          <a:prstGeom prst="rect">
            <a:avLst/>
          </a:prstGeom>
          <a:solidFill>
            <a:srgbClr val="C907A4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5" name="Picture 4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1" y="-323918"/>
            <a:ext cx="8502524" cy="3605782"/>
          </a:xfrm>
          <a:prstGeom prst="rect">
            <a:avLst/>
          </a:prstGeom>
          <a:noFill/>
          <a:effectLst>
            <a:innerShdw blurRad="114300">
              <a:schemeClr val="tx1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467600" y="-440619"/>
            <a:ext cx="3414287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</a:t>
            </a:r>
            <a:r>
              <a:rPr lang="en-IN" sz="7200" b="1">
                <a:solidFill>
                  <a:schemeClr val="bg1">
                    <a:lumMod val="95000"/>
                  </a:schemeClr>
                </a:solidFill>
              </a:rPr>
              <a:t>Data Service Intern</a:t>
            </a:r>
            <a:r>
              <a:rPr lang="en-IN" sz="7200" b="1" dirty="0">
                <a:solidFill>
                  <a:schemeClr val="bg1">
                    <a:lumMod val="95000"/>
                  </a:schemeClr>
                </a:solidFill>
              </a:rPr>
              <a:t>, Copart Inc.</a:t>
            </a:r>
          </a:p>
          <a:p>
            <a:pPr algn="ctr"/>
            <a:r>
              <a:rPr lang="en-IN" sz="7200" b="1" dirty="0">
                <a:solidFill>
                  <a:schemeClr val="bg1">
                    <a:lumMod val="95000"/>
                  </a:schemeClr>
                </a:solidFill>
              </a:rPr>
              <a:t>Divya Jayaprakash</a:t>
            </a:r>
          </a:p>
          <a:p>
            <a:pPr algn="ctr"/>
            <a:r>
              <a:rPr lang="en-IN" sz="7200" b="1" dirty="0">
                <a:solidFill>
                  <a:schemeClr val="bg1">
                    <a:lumMod val="95000"/>
                  </a:schemeClr>
                </a:solidFill>
              </a:rPr>
              <a:t>M.S. Information Technology and Management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875" y="-381720"/>
            <a:ext cx="8502525" cy="36195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6295262" y="4003278"/>
            <a:ext cx="13655040" cy="1361059"/>
          </a:xfrm>
          <a:prstGeom prst="rect">
            <a:avLst/>
          </a:prstGeom>
          <a:solidFill>
            <a:srgbClr val="C907A4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487456">
              <a:defRPr sz="5900" b="1">
                <a:solidFill>
                  <a:prstClr val="whit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dirty="0"/>
              <a:t>          Tools and Methods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252821" y="5488212"/>
            <a:ext cx="13655040" cy="3838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448750" tIns="224368" rIns="448750" bIns="224368" rtlCol="0">
            <a:spAutoFit/>
          </a:bodyPr>
          <a:lstStyle>
            <a:defPPr>
              <a:defRPr lang="en-US"/>
            </a:defPPr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pPr marL="457200" indent="-457200" defTabSz="4487456">
              <a:buFont typeface="Wingdings" panose="05000000000000000000" pitchFamily="2" charset="2"/>
              <a:buChar char="§"/>
            </a:pPr>
            <a:r>
              <a:rPr lang="en-US" sz="4400" u="sng" dirty="0">
                <a:solidFill>
                  <a:prstClr val="black"/>
                </a:solidFill>
                <a:latin typeface="+mn-lt"/>
              </a:rPr>
              <a:t>Technologies:</a:t>
            </a:r>
            <a:r>
              <a:rPr lang="en-US" sz="4400" b="0" dirty="0">
                <a:solidFill>
                  <a:prstClr val="black"/>
                </a:solidFill>
                <a:latin typeface="+mn-lt"/>
              </a:rPr>
              <a:t> R programming, Drools, Spring, REST</a:t>
            </a:r>
          </a:p>
          <a:p>
            <a:pPr marL="457200" indent="-457200" defTabSz="4487456">
              <a:buFont typeface="Wingdings" panose="05000000000000000000" pitchFamily="2" charset="2"/>
              <a:buChar char="§"/>
            </a:pPr>
            <a:r>
              <a:rPr lang="en-US" sz="4400" u="sng" dirty="0">
                <a:solidFill>
                  <a:prstClr val="black"/>
                </a:solidFill>
                <a:latin typeface="+mn-lt"/>
              </a:rPr>
              <a:t>Tools: </a:t>
            </a:r>
            <a:r>
              <a:rPr lang="en-US" sz="4400" b="0" dirty="0">
                <a:solidFill>
                  <a:prstClr val="black"/>
                </a:solidFill>
                <a:latin typeface="+mn-lt"/>
              </a:rPr>
              <a:t> JIRA, R-Studio, IntelliJ, DBeaver, Spinnaker,    </a:t>
            </a:r>
          </a:p>
          <a:p>
            <a:pPr defTabSz="4487456"/>
            <a:r>
              <a:rPr lang="en-US" sz="4400" b="0" dirty="0">
                <a:solidFill>
                  <a:prstClr val="black"/>
                </a:solidFill>
                <a:latin typeface="+mn-lt"/>
              </a:rPr>
              <a:t>              Jenkins, ADP, PostMan, </a:t>
            </a:r>
            <a:r>
              <a:rPr lang="en-US" sz="4400" b="0" dirty="0" err="1">
                <a:solidFill>
                  <a:prstClr val="black"/>
                </a:solidFill>
                <a:latin typeface="+mn-lt"/>
              </a:rPr>
              <a:t>Kie</a:t>
            </a:r>
            <a:r>
              <a:rPr lang="en-US" sz="4400" b="0">
                <a:solidFill>
                  <a:prstClr val="black"/>
                </a:solidFill>
                <a:latin typeface="+mn-lt"/>
              </a:rPr>
              <a:t>-Session</a:t>
            </a:r>
            <a:endParaRPr lang="en-US" sz="4400" b="0" dirty="0">
              <a:solidFill>
                <a:prstClr val="black"/>
              </a:solidFill>
              <a:latin typeface="+mn-lt"/>
            </a:endParaRPr>
          </a:p>
          <a:p>
            <a:pPr marL="571500" indent="-571500" defTabSz="4487456">
              <a:buFont typeface="Wingdings" panose="05000000000000000000" pitchFamily="2" charset="2"/>
              <a:buChar char="§"/>
            </a:pPr>
            <a:r>
              <a:rPr lang="en-US" sz="4400" u="sng" dirty="0">
                <a:solidFill>
                  <a:prstClr val="black"/>
                </a:solidFill>
                <a:latin typeface="+mn-lt"/>
              </a:rPr>
              <a:t>Methods: </a:t>
            </a:r>
            <a:r>
              <a:rPr lang="en-US" sz="4400" b="0" dirty="0">
                <a:solidFill>
                  <a:prstClr val="black"/>
                </a:solidFill>
                <a:latin typeface="+mn-lt"/>
              </a:rPr>
              <a:t>Agile Methodology, Gradient Boosting Data-modelling, Web Service</a:t>
            </a:r>
            <a:endParaRPr lang="en-US" sz="4400" u="sng" dirty="0">
              <a:solidFill>
                <a:prstClr val="black"/>
              </a:solidFill>
              <a:latin typeface="+mn-lt"/>
            </a:endParaRPr>
          </a:p>
        </p:txBody>
      </p:sp>
      <p:pic>
        <p:nvPicPr>
          <p:cNvPr id="1032" name="Picture 8" descr="Image result for copart dalla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2" y="3452037"/>
            <a:ext cx="3154678" cy="215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Image result for roles and responsibilities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55" y="13716717"/>
            <a:ext cx="3485832" cy="224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Picture 52"/>
          <p:cNvPicPr/>
          <p:nvPr/>
        </p:nvPicPr>
        <p:blipFill>
          <a:blip r:embed="rId9"/>
          <a:stretch>
            <a:fillRect/>
          </a:stretch>
        </p:blipFill>
        <p:spPr>
          <a:xfrm>
            <a:off x="45338951" y="3697201"/>
            <a:ext cx="4564456" cy="1944242"/>
          </a:xfrm>
          <a:prstGeom prst="rect">
            <a:avLst/>
          </a:prstGeom>
        </p:spPr>
      </p:pic>
      <p:pic>
        <p:nvPicPr>
          <p:cNvPr id="54" name="Picture 53"/>
          <p:cNvPicPr/>
          <p:nvPr/>
        </p:nvPicPr>
        <p:blipFill>
          <a:blip r:embed="rId10"/>
          <a:stretch>
            <a:fillRect/>
          </a:stretch>
        </p:blipFill>
        <p:spPr>
          <a:xfrm>
            <a:off x="47167801" y="9326872"/>
            <a:ext cx="2686878" cy="1906533"/>
          </a:xfrm>
          <a:prstGeom prst="rect">
            <a:avLst/>
          </a:prstGeom>
        </p:spPr>
      </p:pic>
      <p:pic>
        <p:nvPicPr>
          <p:cNvPr id="55" name="Picture 54" descr="Image result for learning experience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00" y="15474268"/>
            <a:ext cx="3233325" cy="213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Picture 55"/>
          <p:cNvPicPr/>
          <p:nvPr/>
        </p:nvPicPr>
        <p:blipFill>
          <a:blip r:embed="rId12"/>
          <a:stretch>
            <a:fillRect/>
          </a:stretch>
        </p:blipFill>
        <p:spPr>
          <a:xfrm>
            <a:off x="44930884" y="22557114"/>
            <a:ext cx="4936841" cy="1431752"/>
          </a:xfrm>
          <a:prstGeom prst="rect">
            <a:avLst/>
          </a:prstGeom>
        </p:spPr>
      </p:pic>
      <p:pic>
        <p:nvPicPr>
          <p:cNvPr id="57" name="Picture 56"/>
          <p:cNvPicPr/>
          <p:nvPr/>
        </p:nvPicPr>
        <p:blipFill>
          <a:blip r:embed="rId13"/>
          <a:stretch>
            <a:fillRect/>
          </a:stretch>
        </p:blipFill>
        <p:spPr>
          <a:xfrm>
            <a:off x="16476494" y="3862607"/>
            <a:ext cx="3559306" cy="156880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0528CF-FE46-4C3E-9A09-14F2AEED05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773226" y="16964529"/>
            <a:ext cx="18888374" cy="1014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534</Words>
  <Application>Microsoft Office PowerPoint</Application>
  <PresentationFormat>Custom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sxm152731@utdallas.edu</dc:creator>
  <cp:lastModifiedBy>Jayaprakash, Divya</cp:lastModifiedBy>
  <cp:revision>219</cp:revision>
  <dcterms:created xsi:type="dcterms:W3CDTF">2016-12-08T05:23:11Z</dcterms:created>
  <dcterms:modified xsi:type="dcterms:W3CDTF">2018-01-25T02:47:39Z</dcterms:modified>
</cp:coreProperties>
</file>