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78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8327" y="254584"/>
            <a:ext cx="2656204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3851" y="1202880"/>
            <a:ext cx="5021580" cy="3767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dingthestor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4235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074289" y="1708150"/>
            <a:ext cx="50965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latin typeface="Trebuchet MS"/>
                <a:cs typeface="Trebuchet MS"/>
              </a:rPr>
              <a:t>D</a:t>
            </a:r>
            <a:r>
              <a:rPr sz="5400" b="0" dirty="0">
                <a:latin typeface="Arial"/>
                <a:cs typeface="Arial"/>
              </a:rPr>
              <a:t>ING -The</a:t>
            </a:r>
            <a:r>
              <a:rPr sz="5400" b="0" spc="-105" dirty="0">
                <a:latin typeface="Arial"/>
                <a:cs typeface="Arial"/>
              </a:rPr>
              <a:t> </a:t>
            </a:r>
            <a:r>
              <a:rPr sz="5400" b="0" dirty="0">
                <a:latin typeface="Arial"/>
                <a:cs typeface="Arial"/>
              </a:rPr>
              <a:t>Store</a:t>
            </a:r>
            <a:endParaRPr sz="5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91280" y="2538729"/>
            <a:ext cx="5233036" cy="9392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69340">
              <a:lnSpc>
                <a:spcPct val="114999"/>
              </a:lnSpc>
              <a:spcBef>
                <a:spcPts val="1655"/>
              </a:spcBef>
            </a:pPr>
            <a:r>
              <a:rPr lang="en-IN" sz="2800" b="1" spc="-5" dirty="0">
                <a:solidFill>
                  <a:srgbClr val="00B050"/>
                </a:solidFill>
                <a:latin typeface="Arial"/>
                <a:cs typeface="Arial"/>
              </a:rPr>
              <a:t>Divya Jayaprakash</a:t>
            </a:r>
            <a:endParaRPr sz="2800" b="1" dirty="0">
              <a:solidFill>
                <a:srgbClr val="00B050"/>
              </a:solidFill>
              <a:latin typeface="Arial"/>
              <a:cs typeface="Arial"/>
            </a:endParaRPr>
          </a:p>
          <a:p>
            <a:pPr marL="556260" marR="448309" indent="-197485" algn="ctr">
              <a:lnSpc>
                <a:spcPct val="100000"/>
              </a:lnSpc>
            </a:pPr>
            <a:r>
              <a:rPr sz="2800" b="1" spc="-5" dirty="0">
                <a:solidFill>
                  <a:srgbClr val="00B050"/>
                </a:solidFill>
                <a:latin typeface="Arial"/>
                <a:cs typeface="Arial"/>
              </a:rPr>
              <a:t>Karthik </a:t>
            </a:r>
            <a:r>
              <a:rPr sz="2800" b="1" spc="-30" dirty="0" err="1">
                <a:solidFill>
                  <a:srgbClr val="00B050"/>
                </a:solidFill>
                <a:latin typeface="Arial"/>
                <a:cs typeface="Arial"/>
              </a:rPr>
              <a:t>Tanigaiarasu</a:t>
            </a:r>
            <a:endParaRPr sz="2800" b="1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9456" y="5497067"/>
            <a:ext cx="3617976" cy="1112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51064" y="135636"/>
            <a:ext cx="4172712" cy="1357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6517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 </a:t>
            </a:r>
            <a:r>
              <a:rPr dirty="0"/>
              <a:t>to </a:t>
            </a:r>
            <a:r>
              <a:rPr spc="-5" dirty="0"/>
              <a:t>the </a:t>
            </a:r>
            <a:r>
              <a:rPr dirty="0"/>
              <a:t>business</a:t>
            </a:r>
            <a:r>
              <a:rPr spc="-95" dirty="0"/>
              <a:t> </a:t>
            </a:r>
            <a:r>
              <a:rPr spc="-5" dirty="0"/>
              <a:t>..</a:t>
            </a:r>
          </a:p>
        </p:txBody>
      </p:sp>
      <p:sp>
        <p:nvSpPr>
          <p:cNvPr id="3" name="object 3"/>
          <p:cNvSpPr/>
          <p:nvPr/>
        </p:nvSpPr>
        <p:spPr>
          <a:xfrm>
            <a:off x="737552" y="1197228"/>
            <a:ext cx="6495415" cy="0"/>
          </a:xfrm>
          <a:custGeom>
            <a:avLst/>
            <a:gdLst/>
            <a:ahLst/>
            <a:cxnLst/>
            <a:rect l="l" t="t" r="r" b="b"/>
            <a:pathLst>
              <a:path w="6495415">
                <a:moveTo>
                  <a:pt x="0" y="0"/>
                </a:moveTo>
                <a:lnTo>
                  <a:pt x="6495224" y="0"/>
                </a:lnTo>
              </a:path>
            </a:pathLst>
          </a:custGeom>
          <a:ln w="59436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4916" y="1342771"/>
            <a:ext cx="9097010" cy="3953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368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1338580" algn="l"/>
              </a:tabLst>
            </a:pPr>
            <a:r>
              <a:rPr sz="1900" spc="15" dirty="0">
                <a:solidFill>
                  <a:srgbClr val="5FCAEE"/>
                </a:solidFill>
                <a:latin typeface="Wingdings 3"/>
                <a:cs typeface="Wingdings 3"/>
              </a:rPr>
              <a:t></a:t>
            </a:r>
            <a:r>
              <a:rPr sz="1900" spc="15" dirty="0">
                <a:solidFill>
                  <a:srgbClr val="5FCAEE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Ding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-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 online business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high quality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phone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cases, mugs  and customized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apparels.</a:t>
            </a:r>
            <a:endParaRPr sz="2400">
              <a:latin typeface="Trebuchet MS"/>
              <a:cs typeface="Trebuchet MS"/>
            </a:endParaRPr>
          </a:p>
          <a:p>
            <a:pPr marL="355600" marR="666115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15" dirty="0">
                <a:solidFill>
                  <a:srgbClr val="5FCAEE"/>
                </a:solidFill>
                <a:latin typeface="Wingdings 3"/>
                <a:cs typeface="Wingdings 3"/>
              </a:rPr>
              <a:t></a:t>
            </a:r>
            <a:r>
              <a:rPr sz="1900" spc="15" dirty="0">
                <a:solidFill>
                  <a:srgbClr val="5FCAEE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start-up based out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Chennai, India and founded in</a:t>
            </a:r>
            <a:r>
              <a:rPr sz="2400" spc="-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April 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2016.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15" dirty="0">
                <a:solidFill>
                  <a:srgbClr val="5FCAEE"/>
                </a:solidFill>
                <a:latin typeface="Wingdings 3"/>
                <a:cs typeface="Wingdings 3"/>
              </a:rPr>
              <a:t></a:t>
            </a:r>
            <a:r>
              <a:rPr sz="1900" spc="15" dirty="0">
                <a:solidFill>
                  <a:srgbClr val="5FCAEE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Reliable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online</a:t>
            </a:r>
            <a:r>
              <a:rPr sz="24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shopping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15" dirty="0">
                <a:solidFill>
                  <a:srgbClr val="5FCAEE"/>
                </a:solidFill>
                <a:latin typeface="Wingdings 3"/>
                <a:cs typeface="Wingdings 3"/>
              </a:rPr>
              <a:t></a:t>
            </a:r>
            <a:r>
              <a:rPr sz="1900" spc="15" dirty="0">
                <a:solidFill>
                  <a:srgbClr val="5FCAEE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Great platform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for showcasing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talent by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featuring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sz="24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work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15" dirty="0">
                <a:solidFill>
                  <a:srgbClr val="5FCAEE"/>
                </a:solidFill>
                <a:latin typeface="Wingdings 3"/>
                <a:cs typeface="Wingdings 3"/>
              </a:rPr>
              <a:t></a:t>
            </a:r>
            <a:r>
              <a:rPr sz="1900" spc="15" dirty="0">
                <a:solidFill>
                  <a:srgbClr val="5FCAEE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Customer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Base: 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Potential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customers belong to 18 -35 years’</a:t>
            </a:r>
            <a:r>
              <a:rPr sz="2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age</a:t>
            </a:r>
            <a:endParaRPr sz="2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group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900" spc="15" dirty="0">
                <a:solidFill>
                  <a:srgbClr val="5FCAEE"/>
                </a:solidFill>
                <a:latin typeface="Wingdings 3"/>
                <a:cs typeface="Wingdings 3"/>
              </a:rPr>
              <a:t></a:t>
            </a:r>
            <a:r>
              <a:rPr sz="1900" spc="15" dirty="0">
                <a:solidFill>
                  <a:srgbClr val="5FCAEE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Current marketing platforms</a:t>
            </a:r>
            <a:r>
              <a:rPr sz="24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45529" y="5983630"/>
            <a:ext cx="4769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Trebuchet MS"/>
                <a:cs typeface="Trebuchet MS"/>
                <a:hlinkClick r:id="rId2"/>
              </a:rPr>
              <a:t>www.dingthestore.com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69352" y="4779264"/>
            <a:ext cx="755903" cy="757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84520" y="4779264"/>
            <a:ext cx="757427" cy="7574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290321"/>
            <a:ext cx="30714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Initial</a:t>
            </a:r>
            <a:r>
              <a:rPr spc="-75" dirty="0"/>
              <a:t> </a:t>
            </a:r>
            <a:r>
              <a:rPr dirty="0"/>
              <a:t>Plan</a:t>
            </a:r>
          </a:p>
        </p:txBody>
      </p:sp>
      <p:sp>
        <p:nvSpPr>
          <p:cNvPr id="3" name="object 3"/>
          <p:cNvSpPr/>
          <p:nvPr/>
        </p:nvSpPr>
        <p:spPr>
          <a:xfrm>
            <a:off x="737552" y="1019683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>
                <a:moveTo>
                  <a:pt x="0" y="0"/>
                </a:moveTo>
                <a:lnTo>
                  <a:pt x="3047936" y="0"/>
                </a:lnTo>
              </a:path>
            </a:pathLst>
          </a:custGeom>
          <a:ln w="59436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355600" algn="l"/>
              </a:tabLst>
            </a:pPr>
            <a:r>
              <a:rPr sz="1900" spc="15" dirty="0">
                <a:solidFill>
                  <a:srgbClr val="5FCAEE"/>
                </a:solidFill>
                <a:latin typeface="Wingdings 3"/>
                <a:cs typeface="Wingdings 3"/>
              </a:rPr>
              <a:t></a:t>
            </a:r>
            <a:r>
              <a:rPr sz="1900" spc="15" dirty="0">
                <a:solidFill>
                  <a:srgbClr val="5FCAEE"/>
                </a:solidFill>
                <a:latin typeface="Times New Roman"/>
                <a:cs typeface="Times New Roman"/>
              </a:rPr>
              <a:t>	</a:t>
            </a:r>
            <a:r>
              <a:rPr spc="-15" dirty="0"/>
              <a:t>Primary</a:t>
            </a:r>
            <a:r>
              <a:rPr spc="-5" dirty="0"/>
              <a:t> goals</a:t>
            </a:r>
            <a:endParaRPr sz="19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805"/>
              </a:spcBef>
            </a:pPr>
            <a:r>
              <a:rPr sz="1450" spc="-10" dirty="0">
                <a:solidFill>
                  <a:srgbClr val="5FCAEE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5FCAEE"/>
                </a:solidFill>
                <a:latin typeface="Times New Roman"/>
                <a:cs typeface="Times New Roman"/>
              </a:rPr>
              <a:t> </a:t>
            </a:r>
            <a:r>
              <a:rPr sz="1800" spc="-5" dirty="0"/>
              <a:t>Increase</a:t>
            </a:r>
            <a:r>
              <a:rPr sz="1800" spc="-185" dirty="0"/>
              <a:t> </a:t>
            </a:r>
            <a:r>
              <a:rPr sz="1800" spc="-5" dirty="0"/>
              <a:t>awareness</a:t>
            </a:r>
            <a:endParaRPr sz="18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795"/>
              </a:spcBef>
            </a:pPr>
            <a:r>
              <a:rPr sz="1450" spc="-10" dirty="0">
                <a:solidFill>
                  <a:srgbClr val="5FCAEE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5FCAEE"/>
                </a:solidFill>
                <a:latin typeface="Times New Roman"/>
                <a:cs typeface="Times New Roman"/>
              </a:rPr>
              <a:t> </a:t>
            </a:r>
            <a:r>
              <a:rPr sz="1800" spc="-5" dirty="0"/>
              <a:t>Drive more traffic to the</a:t>
            </a:r>
            <a:r>
              <a:rPr sz="1800" spc="-204" dirty="0"/>
              <a:t> </a:t>
            </a:r>
            <a:r>
              <a:rPr sz="1800" spc="-5" dirty="0"/>
              <a:t>website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355600" algn="l"/>
              </a:tabLst>
            </a:pPr>
            <a:r>
              <a:rPr sz="1900" spc="15" dirty="0">
                <a:solidFill>
                  <a:srgbClr val="5FCAEE"/>
                </a:solidFill>
                <a:latin typeface="Wingdings 3"/>
                <a:cs typeface="Wingdings 3"/>
              </a:rPr>
              <a:t></a:t>
            </a:r>
            <a:r>
              <a:rPr sz="1900" spc="15" dirty="0">
                <a:solidFill>
                  <a:srgbClr val="5FCAEE"/>
                </a:solidFill>
                <a:latin typeface="Times New Roman"/>
                <a:cs typeface="Times New Roman"/>
              </a:rPr>
              <a:t>	</a:t>
            </a:r>
            <a:r>
              <a:rPr dirty="0"/>
              <a:t>3 </a:t>
            </a:r>
            <a:r>
              <a:rPr spc="-5" dirty="0"/>
              <a:t>Campaigns</a:t>
            </a:r>
            <a:r>
              <a:rPr dirty="0"/>
              <a:t> </a:t>
            </a:r>
            <a:r>
              <a:rPr spc="-10" dirty="0"/>
              <a:t>conducted</a:t>
            </a:r>
            <a:endParaRPr sz="19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800"/>
              </a:spcBef>
            </a:pPr>
            <a:r>
              <a:rPr sz="1450" spc="-10" dirty="0">
                <a:solidFill>
                  <a:srgbClr val="5FCAEE"/>
                </a:solidFill>
                <a:latin typeface="Wingdings 3"/>
                <a:cs typeface="Wingdings 3"/>
              </a:rPr>
              <a:t></a:t>
            </a:r>
            <a:r>
              <a:rPr sz="1450" spc="75" dirty="0">
                <a:solidFill>
                  <a:srgbClr val="5FCAEE"/>
                </a:solidFill>
                <a:latin typeface="Times New Roman"/>
                <a:cs typeface="Times New Roman"/>
              </a:rPr>
              <a:t> </a:t>
            </a:r>
            <a:r>
              <a:rPr sz="1800" dirty="0"/>
              <a:t>Cases</a:t>
            </a:r>
            <a:endParaRPr sz="18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795"/>
              </a:spcBef>
            </a:pPr>
            <a:r>
              <a:rPr sz="1450" spc="-10" dirty="0">
                <a:solidFill>
                  <a:srgbClr val="5FCAEE"/>
                </a:solidFill>
                <a:latin typeface="Wingdings 3"/>
                <a:cs typeface="Wingdings 3"/>
              </a:rPr>
              <a:t></a:t>
            </a:r>
            <a:r>
              <a:rPr sz="1450" spc="70" dirty="0">
                <a:solidFill>
                  <a:srgbClr val="5FCAEE"/>
                </a:solidFill>
                <a:latin typeface="Times New Roman"/>
                <a:cs typeface="Times New Roman"/>
              </a:rPr>
              <a:t> </a:t>
            </a:r>
            <a:r>
              <a:rPr sz="1800" spc="-5" dirty="0"/>
              <a:t>Mugs</a:t>
            </a:r>
            <a:endParaRPr sz="18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780"/>
              </a:spcBef>
            </a:pPr>
            <a:r>
              <a:rPr sz="1450" spc="-10" dirty="0">
                <a:solidFill>
                  <a:srgbClr val="5FCAEE"/>
                </a:solidFill>
                <a:latin typeface="Wingdings 3"/>
                <a:cs typeface="Wingdings 3"/>
              </a:rPr>
              <a:t></a:t>
            </a:r>
            <a:r>
              <a:rPr sz="1450" spc="165" dirty="0">
                <a:solidFill>
                  <a:srgbClr val="5FCAEE"/>
                </a:solidFill>
                <a:latin typeface="Times New Roman"/>
                <a:cs typeface="Times New Roman"/>
              </a:rPr>
              <a:t> </a:t>
            </a:r>
            <a:r>
              <a:rPr sz="1800" spc="-5" dirty="0"/>
              <a:t>Customizations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55600" algn="l"/>
              </a:tabLst>
            </a:pPr>
            <a:r>
              <a:rPr sz="1900" spc="15" dirty="0">
                <a:solidFill>
                  <a:srgbClr val="5FCAEE"/>
                </a:solidFill>
                <a:latin typeface="Wingdings 3"/>
                <a:cs typeface="Wingdings 3"/>
              </a:rPr>
              <a:t></a:t>
            </a:r>
            <a:r>
              <a:rPr sz="1900" spc="15" dirty="0">
                <a:solidFill>
                  <a:srgbClr val="5FCAEE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Budget </a:t>
            </a:r>
            <a:r>
              <a:rPr spc="-10" dirty="0"/>
              <a:t>allocation </a:t>
            </a:r>
            <a:r>
              <a:rPr spc="-5" dirty="0"/>
              <a:t>initial</a:t>
            </a:r>
            <a:r>
              <a:rPr spc="65" dirty="0"/>
              <a:t> </a:t>
            </a:r>
            <a:r>
              <a:rPr spc="-5" dirty="0"/>
              <a:t>plan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  <a:tabLst>
                <a:tab pos="355600" algn="l"/>
              </a:tabLst>
            </a:pPr>
            <a:r>
              <a:rPr sz="1900" spc="15" dirty="0">
                <a:solidFill>
                  <a:srgbClr val="5FCAEE"/>
                </a:solidFill>
                <a:latin typeface="Wingdings 3"/>
                <a:cs typeface="Wingdings 3"/>
              </a:rPr>
              <a:t></a:t>
            </a:r>
            <a:r>
              <a:rPr sz="1900" spc="15" dirty="0">
                <a:solidFill>
                  <a:srgbClr val="5FCAEE"/>
                </a:solidFill>
                <a:latin typeface="Times New Roman"/>
                <a:cs typeface="Times New Roman"/>
              </a:rPr>
              <a:t>	</a:t>
            </a:r>
            <a:r>
              <a:rPr spc="-10" dirty="0"/>
              <a:t>Goals</a:t>
            </a:r>
            <a:endParaRPr sz="19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106542" y="4321428"/>
          <a:ext cx="4958080" cy="744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5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Cases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Mugs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Customizations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70%</a:t>
                      </a:r>
                      <a:r>
                        <a:rPr sz="18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=$175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15% =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$37.5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15% =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$37.5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205989" y="5402834"/>
          <a:ext cx="2919730" cy="1120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9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Clicks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150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Impressions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2500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CTR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1.5%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2185"/>
            <a:ext cx="8221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5" dirty="0">
                <a:uFill>
                  <a:solidFill>
                    <a:srgbClr val="5FCAEE"/>
                  </a:solidFill>
                </a:uFill>
              </a:rPr>
              <a:t>Initial </a:t>
            </a:r>
            <a:r>
              <a:rPr sz="3600" u="heavy" dirty="0">
                <a:uFill>
                  <a:solidFill>
                    <a:srgbClr val="5FCAEE"/>
                  </a:solidFill>
                </a:uFill>
              </a:rPr>
              <a:t>Campaign Execution -</a:t>
            </a:r>
            <a:r>
              <a:rPr sz="3600" u="heavy" spc="-80" dirty="0">
                <a:uFill>
                  <a:solidFill>
                    <a:srgbClr val="5FCAEE"/>
                  </a:solidFill>
                </a:uFill>
              </a:rPr>
              <a:t> </a:t>
            </a:r>
            <a:r>
              <a:rPr sz="3600" u="heavy" dirty="0">
                <a:uFill>
                  <a:solidFill>
                    <a:srgbClr val="5FCAEE"/>
                  </a:solidFill>
                </a:uFill>
              </a:rPr>
              <a:t>Learnings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28827" y="4250182"/>
            <a:ext cx="9014460" cy="2236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47650" indent="-343535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5FCAEE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5FCAEE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CTR was highest for Customized Ad groups in spite of the Least number</a:t>
            </a:r>
            <a:r>
              <a:rPr sz="2000" spc="-3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  impressions</a:t>
            </a:r>
            <a:endParaRPr sz="20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5FCAEE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5FCAEE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Least CTR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Mugs in spite of the large number of impressions –</a:t>
            </a:r>
            <a:r>
              <a:rPr sz="20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Competitor  influence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5FCAEE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5FCAEE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Campaign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type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: Search networks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only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5FCAEE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5FCAEE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Excluded “specific” names in the ad groups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avoid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disapproval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24430" y="1282191"/>
          <a:ext cx="7193915" cy="2546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3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67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38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91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6730"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Campaigns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Campaign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Type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Clicks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Impressions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CTR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Avg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CPC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Cost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Avg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Pos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602"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Mugs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Search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5" dirty="0">
                          <a:latin typeface="Trebuchet MS"/>
                          <a:cs typeface="Trebuchet MS"/>
                        </a:rPr>
                        <a:t>Network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Trebuchet MS"/>
                          <a:cs typeface="Trebuchet MS"/>
                        </a:rPr>
                        <a:t>83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Trebuchet MS"/>
                          <a:cs typeface="Trebuchet MS"/>
                        </a:rPr>
                        <a:t>11,287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Trebuchet MS"/>
                          <a:cs typeface="Trebuchet MS"/>
                        </a:rPr>
                        <a:t>0.74%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Trebuchet MS"/>
                          <a:cs typeface="Trebuchet MS"/>
                        </a:rPr>
                        <a:t>$0.30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Trebuchet MS"/>
                          <a:cs typeface="Trebuchet MS"/>
                        </a:rPr>
                        <a:t>$24.61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Trebuchet MS"/>
                          <a:cs typeface="Trebuchet MS"/>
                        </a:rPr>
                        <a:t>1.3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602"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Cases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Search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5" dirty="0">
                          <a:latin typeface="Trebuchet MS"/>
                          <a:cs typeface="Trebuchet MS"/>
                        </a:rPr>
                        <a:t>Network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Trebuchet MS"/>
                          <a:cs typeface="Trebuchet MS"/>
                        </a:rPr>
                        <a:t>37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Trebuchet MS"/>
                          <a:cs typeface="Trebuchet MS"/>
                        </a:rPr>
                        <a:t>3091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Trebuchet MS"/>
                          <a:cs typeface="Trebuchet MS"/>
                        </a:rPr>
                        <a:t>1.20%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Trebuchet MS"/>
                          <a:cs typeface="Trebuchet MS"/>
                        </a:rPr>
                        <a:t>$0.35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Trebuchet MS"/>
                          <a:cs typeface="Trebuchet MS"/>
                        </a:rPr>
                        <a:t>$12.91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Trebuchet MS"/>
                          <a:cs typeface="Trebuchet MS"/>
                        </a:rPr>
                        <a:t>1.2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730"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Customizations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Search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5" dirty="0">
                          <a:latin typeface="Trebuchet MS"/>
                          <a:cs typeface="Trebuchet MS"/>
                        </a:rPr>
                        <a:t>Network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Trebuchet MS"/>
                          <a:cs typeface="Trebuchet MS"/>
                        </a:rPr>
                        <a:t>26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Trebuchet MS"/>
                          <a:cs typeface="Trebuchet MS"/>
                        </a:rPr>
                        <a:t>747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Trebuchet MS"/>
                          <a:cs typeface="Trebuchet MS"/>
                        </a:rPr>
                        <a:t>3.48%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Trebuchet MS"/>
                          <a:cs typeface="Trebuchet MS"/>
                        </a:rPr>
                        <a:t>$0.30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Trebuchet MS"/>
                          <a:cs typeface="Trebuchet MS"/>
                        </a:rPr>
                        <a:t>$7.75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Trebuchet MS"/>
                          <a:cs typeface="Trebuchet MS"/>
                        </a:rPr>
                        <a:t>2.7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602"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Total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Trebuchet MS"/>
                          <a:cs typeface="Trebuchet MS"/>
                        </a:rPr>
                        <a:t>146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Trebuchet MS"/>
                          <a:cs typeface="Trebuchet MS"/>
                        </a:rPr>
                        <a:t>15,125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Trebuchet MS"/>
                          <a:cs typeface="Trebuchet MS"/>
                        </a:rPr>
                        <a:t>0.97%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Trebuchet MS"/>
                          <a:cs typeface="Trebuchet MS"/>
                        </a:rPr>
                        <a:t>$0.31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Trebuchet MS"/>
                          <a:cs typeface="Trebuchet MS"/>
                        </a:rPr>
                        <a:t>$45.27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Trebuchet MS"/>
                          <a:cs typeface="Trebuchet MS"/>
                        </a:rPr>
                        <a:t>1.3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296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Updates</a:t>
            </a:r>
            <a:r>
              <a:rPr spc="-95" dirty="0"/>
              <a:t> </a:t>
            </a:r>
            <a:r>
              <a:rPr spc="-5" dirty="0"/>
              <a:t>..</a:t>
            </a:r>
          </a:p>
        </p:txBody>
      </p:sp>
      <p:sp>
        <p:nvSpPr>
          <p:cNvPr id="3" name="object 3"/>
          <p:cNvSpPr/>
          <p:nvPr/>
        </p:nvSpPr>
        <p:spPr>
          <a:xfrm>
            <a:off x="737552" y="1197228"/>
            <a:ext cx="2933700" cy="0"/>
          </a:xfrm>
          <a:custGeom>
            <a:avLst/>
            <a:gdLst/>
            <a:ahLst/>
            <a:cxnLst/>
            <a:rect l="l" t="t" r="r" b="b"/>
            <a:pathLst>
              <a:path w="2933700">
                <a:moveTo>
                  <a:pt x="0" y="0"/>
                </a:moveTo>
                <a:lnTo>
                  <a:pt x="2933636" y="0"/>
                </a:lnTo>
              </a:path>
            </a:pathLst>
          </a:custGeom>
          <a:ln w="59436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8768" y="1600580"/>
            <a:ext cx="9164320" cy="150241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900" spc="15" dirty="0">
                <a:solidFill>
                  <a:srgbClr val="5FCAEE"/>
                </a:solidFill>
                <a:latin typeface="Wingdings 3"/>
                <a:cs typeface="Wingdings 3"/>
              </a:rPr>
              <a:t></a:t>
            </a:r>
            <a:r>
              <a:rPr sz="1900" spc="15" dirty="0">
                <a:solidFill>
                  <a:srgbClr val="5FCAEE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Paused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ads whose CTR was less than</a:t>
            </a:r>
            <a:r>
              <a:rPr sz="24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2%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15" dirty="0">
                <a:solidFill>
                  <a:srgbClr val="5FCAEE"/>
                </a:solidFill>
                <a:latin typeface="Wingdings 3"/>
                <a:cs typeface="Wingdings 3"/>
              </a:rPr>
              <a:t></a:t>
            </a:r>
            <a:r>
              <a:rPr sz="1900" spc="15" dirty="0">
                <a:solidFill>
                  <a:srgbClr val="5FCAEE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Exact match was preferred followed by broad</a:t>
            </a:r>
            <a:r>
              <a:rPr sz="24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match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15" dirty="0">
                <a:solidFill>
                  <a:srgbClr val="5FCAEE"/>
                </a:solidFill>
                <a:latin typeface="Wingdings 3"/>
                <a:cs typeface="Wingdings 3"/>
              </a:rPr>
              <a:t></a:t>
            </a:r>
            <a:r>
              <a:rPr sz="1900" spc="15" dirty="0">
                <a:solidFill>
                  <a:srgbClr val="5FCAEE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Daily budget was changed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 improve mugs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case</a:t>
            </a:r>
            <a:r>
              <a:rPr sz="2400" spc="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campaigns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9724" y="3279647"/>
            <a:ext cx="9621012" cy="3076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750951" y="984503"/>
            <a:ext cx="2628900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59436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2886" y="959406"/>
            <a:ext cx="3237865" cy="175260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5FCAEE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5FCAEE"/>
                </a:solidFill>
                <a:latin typeface="Times New Roman"/>
                <a:cs typeface="Times New Roman"/>
              </a:rPr>
              <a:t>	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Total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Clicks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820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5FCAEE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5FCAEE"/>
                </a:solidFill>
                <a:latin typeface="Times New Roman"/>
                <a:cs typeface="Times New Roman"/>
              </a:rPr>
              <a:t>	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Total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Impressions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49562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5FCAEE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5FCAEE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CTR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1.65%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5FCAEE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5FCAEE"/>
                </a:solidFill>
                <a:latin typeface="Times New Roman"/>
                <a:cs typeface="Times New Roman"/>
              </a:rPr>
              <a:t>	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Avg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Position: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1.4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61212" y="2907029"/>
          <a:ext cx="7484745" cy="332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1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64565">
                <a:tc>
                  <a:txBody>
                    <a:bodyPr/>
                    <a:lstStyle/>
                    <a:p>
                      <a:pPr marL="68580">
                        <a:lnSpc>
                          <a:spcPts val="2335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Campaig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35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Clicks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35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Impressions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35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CTR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35"/>
                        </a:lnSpc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Avg</a:t>
                      </a:r>
                      <a:r>
                        <a:rPr sz="2000" b="1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CPC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35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Cost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35"/>
                        </a:lnSpc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Avg</a:t>
                      </a:r>
                      <a:r>
                        <a:rPr sz="2000" b="1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Pos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68580">
                        <a:lnSpc>
                          <a:spcPts val="128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Cases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4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303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4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18739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4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1.62%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64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$0.32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64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$97.97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64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1.1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773"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Customize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264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3519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7.50%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$0.29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$76.89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2.4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772">
                <a:tc>
                  <a:txBody>
                    <a:bodyPr/>
                    <a:lstStyle/>
                    <a:p>
                      <a:pPr marL="68580">
                        <a:lnSpc>
                          <a:spcPts val="128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Mugs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4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253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4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27304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4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0.93%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64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$0.30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64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$75.33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64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1.4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442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marL="68580">
                        <a:lnSpc>
                          <a:spcPts val="1285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Total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4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820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4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49562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4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1.65%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64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$0.31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64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$250.19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64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1.4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208" y="361315"/>
            <a:ext cx="49764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heavy" spc="-20" dirty="0">
                <a:uFill>
                  <a:solidFill>
                    <a:srgbClr val="5FCAEE"/>
                  </a:solidFill>
                </a:uFill>
                <a:latin typeface="Trebuchet MS"/>
                <a:cs typeface="Trebuchet MS"/>
              </a:rPr>
              <a:t>Recommendations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208" y="2395473"/>
            <a:ext cx="8862060" cy="285432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900" spc="15" dirty="0">
                <a:solidFill>
                  <a:srgbClr val="5FCAEE"/>
                </a:solidFill>
                <a:latin typeface="Wingdings 3"/>
                <a:cs typeface="Wingdings 3"/>
              </a:rPr>
              <a:t></a:t>
            </a:r>
            <a:r>
              <a:rPr sz="1900" spc="15" dirty="0">
                <a:solidFill>
                  <a:srgbClr val="5FCAEE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Quality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Landing</a:t>
            </a:r>
            <a:r>
              <a:rPr sz="24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Page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15" dirty="0">
                <a:solidFill>
                  <a:srgbClr val="5FCAEE"/>
                </a:solidFill>
                <a:latin typeface="Wingdings 3"/>
                <a:cs typeface="Wingdings 3"/>
              </a:rPr>
              <a:t></a:t>
            </a:r>
            <a:r>
              <a:rPr sz="1900" spc="15" dirty="0">
                <a:solidFill>
                  <a:srgbClr val="5FCAEE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Compatible website on Mobile</a:t>
            </a:r>
            <a:r>
              <a:rPr sz="24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phones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15" dirty="0">
                <a:solidFill>
                  <a:srgbClr val="5FCAEE"/>
                </a:solidFill>
                <a:latin typeface="Wingdings 3"/>
                <a:cs typeface="Wingdings 3"/>
              </a:rPr>
              <a:t></a:t>
            </a:r>
            <a:r>
              <a:rPr sz="1900" spc="15" dirty="0">
                <a:solidFill>
                  <a:srgbClr val="5FCAEE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Internal navigation within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website (Display an ad</a:t>
            </a:r>
            <a:r>
              <a:rPr sz="2400" spc="20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reference)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  <a:tabLst>
                <a:tab pos="354965" algn="l"/>
              </a:tabLst>
            </a:pPr>
            <a:r>
              <a:rPr sz="1900" spc="15" dirty="0">
                <a:solidFill>
                  <a:srgbClr val="5FCAEE"/>
                </a:solidFill>
                <a:latin typeface="Wingdings 3"/>
                <a:cs typeface="Wingdings 3"/>
              </a:rPr>
              <a:t></a:t>
            </a:r>
            <a:r>
              <a:rPr sz="1900" spc="15" dirty="0">
                <a:solidFill>
                  <a:srgbClr val="5FCAEE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Diversity of individualized</a:t>
            </a:r>
            <a:r>
              <a:rPr sz="24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products</a:t>
            </a:r>
            <a:endParaRPr sz="2400">
              <a:latin typeface="Arial"/>
              <a:cs typeface="Arial"/>
            </a:endParaRPr>
          </a:p>
          <a:p>
            <a:pPr marL="355600" marR="57785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15" dirty="0">
                <a:solidFill>
                  <a:srgbClr val="5FCAEE"/>
                </a:solidFill>
                <a:latin typeface="Wingdings 3"/>
                <a:cs typeface="Wingdings 3"/>
              </a:rPr>
              <a:t></a:t>
            </a:r>
            <a:r>
              <a:rPr sz="1900" spc="15" dirty="0">
                <a:solidFill>
                  <a:srgbClr val="5FCAEE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Call extensions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doubts regarding customization and reward  policy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7608" y="2635961"/>
            <a:ext cx="4081779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>
                <a:solidFill>
                  <a:srgbClr val="226192"/>
                </a:solidFill>
              </a:rPr>
              <a:t>Thank</a:t>
            </a:r>
            <a:r>
              <a:rPr sz="6600" spc="-210" dirty="0">
                <a:solidFill>
                  <a:srgbClr val="226192"/>
                </a:solidFill>
              </a:rPr>
              <a:t> </a:t>
            </a:r>
            <a:r>
              <a:rPr sz="6600" spc="-204" dirty="0">
                <a:solidFill>
                  <a:srgbClr val="226192"/>
                </a:solidFill>
              </a:rPr>
              <a:t>You</a:t>
            </a:r>
            <a:endParaRPr sz="6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168</Words>
  <Application>Microsoft Office PowerPoint</Application>
  <PresentationFormat>Widescreen</PresentationFormat>
  <Paragraphs>130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 3</vt:lpstr>
      <vt:lpstr>Office Theme</vt:lpstr>
      <vt:lpstr>DING -The Store</vt:lpstr>
      <vt:lpstr>Intro to the business ..</vt:lpstr>
      <vt:lpstr>Initial Plan</vt:lpstr>
      <vt:lpstr>Initial Campaign Execution - Learnings</vt:lpstr>
      <vt:lpstr>Updates ..</vt:lpstr>
      <vt:lpstr>Summary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DING -The Store</dc:title>
  <dc:creator>Divya</dc:creator>
  <cp:lastModifiedBy>Jayaprakash, Divya</cp:lastModifiedBy>
  <cp:revision>2</cp:revision>
  <dcterms:created xsi:type="dcterms:W3CDTF">2018-04-22T00:56:27Z</dcterms:created>
  <dcterms:modified xsi:type="dcterms:W3CDTF">2018-04-22T01:00:17Z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2017-04-22T00:00:00Z</vt:filetime>
  </property>
  <property fmtid="{D5CDD505-2E9C-101B-9397-08002B2CF9AE}" pid="3" name="LastSaved">
    <vt:filetime>2018-04-22T00:00:00Z</vt:filetime>
  </property>
</Properties>
</file>