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8"/>
  </p:notesMasterIdLst>
  <p:sldIdLst>
    <p:sldId id="260" r:id="rId2"/>
    <p:sldId id="258" r:id="rId3"/>
    <p:sldId id="259" r:id="rId4"/>
    <p:sldId id="257" r:id="rId5"/>
    <p:sldId id="261"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3B9F4-B723-4A17-9C5B-D5CC11F4E866}" v="410" dt="2017-10-04T07:45:54.046"/>
    <p1510:client id="{73C25323-F024-421A-9B86-73770BB5DB46}" v="38" dt="2017-10-04T07:01:32.463"/>
    <p1510:client id="{1D9EFDEB-D5BA-4FD4-8F54-A0753E6FAB39}" v="241" dt="2017-10-04T07:00:58.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 Niha" userId="1a2f824e-c19d-4036-b4d1-ba7ed472da8c" providerId="ADAL" clId="{BEB4E811-489E-492E-81F9-224158CBD7CC}"/>
    <pc:docChg chg="custSel modSld">
      <pc:chgData name="Khan, Niha" userId="1a2f824e-c19d-4036-b4d1-ba7ed472da8c" providerId="ADAL" clId="{BEB4E811-489E-492E-81F9-224158CBD7CC}" dt="2017-09-20T18:21:58.962" v="865" actId="20577"/>
      <pc:docMkLst>
        <pc:docMk/>
      </pc:docMkLst>
      <pc:sldChg chg="addSp modSp">
        <pc:chgData name="Khan, Niha" userId="1a2f824e-c19d-4036-b4d1-ba7ed472da8c" providerId="ADAL" clId="{BEB4E811-489E-492E-81F9-224158CBD7CC}" dt="2017-09-20T18:21:21.329" v="857" actId="20577"/>
        <pc:sldMkLst>
          <pc:docMk/>
          <pc:sldMk cId="1274285921" sldId="257"/>
        </pc:sldMkLst>
        <pc:spChg chg="add mod">
          <ac:chgData name="Khan, Niha" userId="1a2f824e-c19d-4036-b4d1-ba7ed472da8c" providerId="ADAL" clId="{BEB4E811-489E-492E-81F9-224158CBD7CC}" dt="2017-09-20T18:21:21.329" v="857" actId="20577"/>
          <ac:spMkLst>
            <pc:docMk/>
            <pc:sldMk cId="1274285921" sldId="257"/>
            <ac:spMk id="3" creationId="{A4E351AE-6BAC-4EAB-9AA3-09547CB3241B}"/>
          </ac:spMkLst>
        </pc:spChg>
        <pc:picChg chg="mod">
          <ac:chgData name="Khan, Niha" userId="1a2f824e-c19d-4036-b4d1-ba7ed472da8c" providerId="ADAL" clId="{BEB4E811-489E-492E-81F9-224158CBD7CC}" dt="2017-09-20T17:43:06.353" v="825" actId="14100"/>
          <ac:picMkLst>
            <pc:docMk/>
            <pc:sldMk cId="1274285921" sldId="257"/>
            <ac:picMk id="5" creationId="{00000000-0000-0000-0000-000000000000}"/>
          </ac:picMkLst>
        </pc:picChg>
      </pc:sldChg>
      <pc:sldChg chg="addSp delSp modSp">
        <pc:chgData name="Khan, Niha" userId="1a2f824e-c19d-4036-b4d1-ba7ed472da8c" providerId="ADAL" clId="{BEB4E811-489E-492E-81F9-224158CBD7CC}" dt="2017-09-20T18:21:58.962" v="865" actId="20577"/>
        <pc:sldMkLst>
          <pc:docMk/>
          <pc:sldMk cId="3941747626" sldId="258"/>
        </pc:sldMkLst>
        <pc:spChg chg="add mod">
          <ac:chgData name="Khan, Niha" userId="1a2f824e-c19d-4036-b4d1-ba7ed472da8c" providerId="ADAL" clId="{BEB4E811-489E-492E-81F9-224158CBD7CC}" dt="2017-09-20T18:21:58.962" v="865" actId="20577"/>
          <ac:spMkLst>
            <pc:docMk/>
            <pc:sldMk cId="3941747626" sldId="258"/>
            <ac:spMk id="4" creationId="{4138D68D-1223-4712-90FF-4D056D1BD8E2}"/>
          </ac:spMkLst>
        </pc:spChg>
        <pc:picChg chg="del mod">
          <ac:chgData name="Khan, Niha" userId="1a2f824e-c19d-4036-b4d1-ba7ed472da8c" providerId="ADAL" clId="{BEB4E811-489E-492E-81F9-224158CBD7CC}" dt="2017-09-20T18:08:27.929" v="826" actId="478"/>
          <ac:picMkLst>
            <pc:docMk/>
            <pc:sldMk cId="3941747626" sldId="258"/>
            <ac:picMk id="3" creationId="{00000000-0000-0000-0000-000000000000}"/>
          </ac:picMkLst>
        </pc:picChg>
        <pc:picChg chg="add mod">
          <ac:chgData name="Khan, Niha" userId="1a2f824e-c19d-4036-b4d1-ba7ed472da8c" providerId="ADAL" clId="{BEB4E811-489E-492E-81F9-224158CBD7CC}" dt="2017-09-20T18:08:48.276" v="832" actId="14100"/>
          <ac:picMkLst>
            <pc:docMk/>
            <pc:sldMk cId="3941747626" sldId="258"/>
            <ac:picMk id="5" creationId="{1A85FEFE-BEBF-4DEF-9A45-F9DF5A9D6055}"/>
          </ac:picMkLst>
        </pc:picChg>
      </pc:sldChg>
      <pc:sldChg chg="addSp modSp">
        <pc:chgData name="Khan, Niha" userId="1a2f824e-c19d-4036-b4d1-ba7ed472da8c" providerId="ADAL" clId="{BEB4E811-489E-492E-81F9-224158CBD7CC}" dt="2017-09-20T17:41:41.659" v="822" actId="20577"/>
        <pc:sldMkLst>
          <pc:docMk/>
          <pc:sldMk cId="3662494008" sldId="259"/>
        </pc:sldMkLst>
        <pc:spChg chg="add mod">
          <ac:chgData name="Khan, Niha" userId="1a2f824e-c19d-4036-b4d1-ba7ed472da8c" providerId="ADAL" clId="{BEB4E811-489E-492E-81F9-224158CBD7CC}" dt="2017-09-20T17:41:41.659" v="822" actId="20577"/>
          <ac:spMkLst>
            <pc:docMk/>
            <pc:sldMk cId="3662494008" sldId="259"/>
            <ac:spMk id="4" creationId="{0D2C391A-C39A-45DB-B0BA-268B2D3CC374}"/>
          </ac:spMkLst>
        </pc:spChg>
        <pc:picChg chg="mod">
          <ac:chgData name="Khan, Niha" userId="1a2f824e-c19d-4036-b4d1-ba7ed472da8c" providerId="ADAL" clId="{BEB4E811-489E-492E-81F9-224158CBD7CC}" dt="2017-09-20T17:37:46.312" v="502" actId="1076"/>
          <ac:picMkLst>
            <pc:docMk/>
            <pc:sldMk cId="3662494008" sldId="259"/>
            <ac:picMk id="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5CA93-7678-43D5-A45C-E26B691F7D21}" type="datetimeFigureOut">
              <a:rPr lang="en-US" smtClean="0"/>
              <a:t>10/4/2017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F5D34-27BC-44E9-84C9-95827D8D8AFB}" type="slidenum">
              <a:rPr lang="en-US" smtClean="0"/>
              <a:t>‹#›</a:t>
            </a:fld>
            <a:endParaRPr lang="en-US"/>
          </a:p>
        </p:txBody>
      </p:sp>
    </p:spTree>
    <p:extLst>
      <p:ext uri="{BB962C8B-B14F-4D97-AF65-F5344CB8AC3E}">
        <p14:creationId xmlns:p14="http://schemas.microsoft.com/office/powerpoint/2010/main" val="2805232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 Dallas gives scholarships that allow students in state tuition rates. (http://jindal.utdallas.edu/student-resources/scholarships/)</a:t>
            </a:r>
          </a:p>
        </p:txBody>
      </p:sp>
      <p:sp>
        <p:nvSpPr>
          <p:cNvPr id="4" name="Slide Number Placeholder 3"/>
          <p:cNvSpPr>
            <a:spLocks noGrp="1"/>
          </p:cNvSpPr>
          <p:nvPr>
            <p:ph type="sldNum" sz="quarter" idx="10"/>
          </p:nvPr>
        </p:nvSpPr>
        <p:spPr/>
        <p:txBody>
          <a:bodyPr/>
          <a:lstStyle/>
          <a:p>
            <a:fld id="{CE8F5D34-27BC-44E9-84C9-95827D8D8AFB}" type="slidenum">
              <a:rPr lang="en-US" smtClean="0"/>
              <a:t>6</a:t>
            </a:fld>
            <a:endParaRPr lang="en-US"/>
          </a:p>
        </p:txBody>
      </p:sp>
    </p:spTree>
    <p:extLst>
      <p:ext uri="{BB962C8B-B14F-4D97-AF65-F5344CB8AC3E}">
        <p14:creationId xmlns:p14="http://schemas.microsoft.com/office/powerpoint/2010/main" val="306539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0551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5325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56712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55645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30467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10/4/2017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76018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10/4/2017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13050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71232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901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846CE7D5-CF57-46EF-B807-FDD0502418D4}"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3035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800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2501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4298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846CE7D5-CF57-46EF-B807-FDD0502418D4}" type="datetimeFigureOut">
              <a:rPr lang="en-US" smtClean="0"/>
              <a:t>10/4/2017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4140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10/4/2017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78750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10/4/2017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0965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11629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10/4/2017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117423574"/>
      </p:ext>
    </p:extLst>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811" y="257175"/>
            <a:ext cx="7534288" cy="1325563"/>
          </a:xfrm>
        </p:spPr>
        <p:txBody>
          <a:bodyPr/>
          <a:lstStyle/>
          <a:p>
            <a:pPr algn="ctr"/>
            <a:r>
              <a:rPr lang="en-US"/>
              <a:t>Slide 1: </a:t>
            </a:r>
            <a:r>
              <a:rPr lang="en-US">
                <a:solidFill>
                  <a:srgbClr val="EBEBEB"/>
                </a:solidFill>
              </a:rPr>
              <a:t>D3</a:t>
            </a:r>
            <a:endParaRPr lang="en-US">
              <a:solidFill>
                <a:schemeClr val="tx1"/>
              </a:solidFill>
            </a:endParaRPr>
          </a:p>
        </p:txBody>
      </p:sp>
      <p:sp>
        <p:nvSpPr>
          <p:cNvPr id="3" name="Rectangle 2">
            <a:extLst/>
          </p:cNvPr>
          <p:cNvSpPr/>
          <p:nvPr/>
        </p:nvSpPr>
        <p:spPr>
          <a:xfrm>
            <a:off x="144463" y="1193800"/>
            <a:ext cx="3846110" cy="4247317"/>
          </a:xfrm>
          <a:prstGeom prst="rect">
            <a:avLst/>
          </a:prstGeom>
        </p:spPr>
        <p:txBody>
          <a:bodyPr wrap="square" anchor="t">
            <a:spAutoFit/>
          </a:bodyPr>
          <a:lstStyle/>
          <a:p>
            <a:r>
              <a:rPr lang="en-US" b="1"/>
              <a:t>Target Variable</a:t>
            </a:r>
            <a:r>
              <a:rPr lang="en-US"/>
              <a:t>: Applicants total</a:t>
            </a:r>
          </a:p>
          <a:p>
            <a:endParaRPr lang="en-US"/>
          </a:p>
          <a:p>
            <a:endParaRPr lang="en-US"/>
          </a:p>
          <a:p>
            <a:r>
              <a:rPr lang="en-US"/>
              <a:t>UT Dallas endowment compared to aspire colleges and its peers is small but gives a large percentage of institutional aid to its freshmen. Clearly, the amount of aid given is not attracting more applicants. Reducing the scholarships awarded and diverting the funds towards the school would attract more applicants and investors in the future.</a:t>
            </a:r>
            <a:endParaRPr/>
          </a:p>
        </p:txBody>
      </p:sp>
      <p:pic>
        <p:nvPicPr>
          <p:cNvPr id="6" name="Picture 6"/>
          <p:cNvPicPr>
            <a:picLocks noChangeAspect="1"/>
          </p:cNvPicPr>
          <p:nvPr/>
        </p:nvPicPr>
        <p:blipFill>
          <a:blip r:embed="rId2"/>
          <a:stretch>
            <a:fillRect/>
          </a:stretch>
        </p:blipFill>
        <p:spPr>
          <a:xfrm>
            <a:off x="3943541" y="1352550"/>
            <a:ext cx="7957947" cy="4958948"/>
          </a:xfrm>
          <a:prstGeom prst="rect">
            <a:avLst/>
          </a:prstGeom>
        </p:spPr>
      </p:pic>
    </p:spTree>
    <p:extLst>
      <p:ext uri="{BB962C8B-B14F-4D97-AF65-F5344CB8AC3E}">
        <p14:creationId xmlns:p14="http://schemas.microsoft.com/office/powerpoint/2010/main" val="115271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69838"/>
            <a:ext cx="9404723" cy="1400530"/>
          </a:xfrm>
        </p:spPr>
        <p:txBody>
          <a:bodyPr/>
          <a:lstStyle/>
          <a:p>
            <a:pPr algn="ctr"/>
            <a:r>
              <a:rPr lang="en-US"/>
              <a:t>Slide 2: </a:t>
            </a:r>
            <a:r>
              <a:rPr lang="en-US" err="1"/>
              <a:t>PowerBI</a:t>
            </a:r>
            <a:endParaRPr lang="en-US" err="1">
              <a:solidFill>
                <a:schemeClr val="tx1"/>
              </a:solidFill>
            </a:endParaRPr>
          </a:p>
        </p:txBody>
      </p:sp>
      <p:sp>
        <p:nvSpPr>
          <p:cNvPr id="4" name="Rectangle 3">
            <a:extLst>
              <a:ext uri="{FF2B5EF4-FFF2-40B4-BE49-F238E27FC236}">
                <a16:creationId xmlns:a16="http://schemas.microsoft.com/office/drawing/2014/main" id="{4138D68D-1223-4712-90FF-4D056D1BD8E2}"/>
              </a:ext>
            </a:extLst>
          </p:cNvPr>
          <p:cNvSpPr/>
          <p:nvPr/>
        </p:nvSpPr>
        <p:spPr>
          <a:xfrm>
            <a:off x="142875" y="1190625"/>
            <a:ext cx="3739069" cy="3970318"/>
          </a:xfrm>
          <a:prstGeom prst="rect">
            <a:avLst/>
          </a:prstGeom>
        </p:spPr>
        <p:txBody>
          <a:bodyPr wrap="square" anchor="t">
            <a:spAutoFit/>
          </a:bodyPr>
          <a:lstStyle/>
          <a:p>
            <a:r>
              <a:rPr lang="en-US" b="1"/>
              <a:t>Target/Size Variable</a:t>
            </a:r>
            <a:r>
              <a:rPr lang="en-US"/>
              <a:t>: Total enrollment</a:t>
            </a:r>
          </a:p>
          <a:p>
            <a:endParaRPr lang="en-US"/>
          </a:p>
          <a:p>
            <a:r>
              <a:rPr lang="en-US"/>
              <a:t>While UT Dallas' graduate enrollment is on par with the aspire colleges, its undergraduate enrollment is much lower even amongst its peers. Focusing on increasing undergraduate enrollment will positively affect the total enrollment and raise it into the same level as the aspire colleges.</a:t>
            </a:r>
            <a:endParaRPr/>
          </a:p>
        </p:txBody>
      </p:sp>
      <p:pic>
        <p:nvPicPr>
          <p:cNvPr id="10" name="Picture 10"/>
          <p:cNvPicPr>
            <a:picLocks noChangeAspect="1"/>
          </p:cNvPicPr>
          <p:nvPr/>
        </p:nvPicPr>
        <p:blipFill>
          <a:blip r:embed="rId2"/>
          <a:stretch>
            <a:fillRect/>
          </a:stretch>
        </p:blipFill>
        <p:spPr>
          <a:xfrm>
            <a:off x="3697502" y="1466850"/>
            <a:ext cx="8343946" cy="4918224"/>
          </a:xfrm>
          <a:prstGeom prst="rect">
            <a:avLst/>
          </a:prstGeom>
        </p:spPr>
      </p:pic>
    </p:spTree>
    <p:extLst>
      <p:ext uri="{BB962C8B-B14F-4D97-AF65-F5344CB8AC3E}">
        <p14:creationId xmlns:p14="http://schemas.microsoft.com/office/powerpoint/2010/main" val="3941747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875" y="247650"/>
            <a:ext cx="9404723" cy="1400530"/>
          </a:xfrm>
        </p:spPr>
        <p:txBody>
          <a:bodyPr/>
          <a:lstStyle/>
          <a:p>
            <a:pPr algn="ctr"/>
            <a:r>
              <a:rPr lang="en-US"/>
              <a:t>Slide 3: ggplot2</a:t>
            </a:r>
            <a:endParaRPr lang="en-US">
              <a:solidFill>
                <a:schemeClr val="tx1"/>
              </a:solidFill>
            </a:endParaRPr>
          </a:p>
        </p:txBody>
      </p:sp>
      <p:sp>
        <p:nvSpPr>
          <p:cNvPr id="3" name="TextBox 2"/>
          <p:cNvSpPr txBox="1"/>
          <p:nvPr/>
        </p:nvSpPr>
        <p:spPr>
          <a:xfrm>
            <a:off x="352597" y="1649891"/>
            <a:ext cx="3484164"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Target Variable</a:t>
            </a:r>
            <a:r>
              <a:rPr lang="en-US"/>
              <a:t>: Graduation rate - Bachelor degree within 5 years, total</a:t>
            </a:r>
          </a:p>
          <a:p>
            <a:endParaRPr lang="en-US"/>
          </a:p>
          <a:p>
            <a:r>
              <a:rPr lang="en-US"/>
              <a:t>Limiting part time enrollment and thus redirecting people towards full time enrollment will positively affect the graduation rate by increasing the number of people graduating within 5 years</a:t>
            </a:r>
            <a:endParaRPr/>
          </a:p>
        </p:txBody>
      </p:sp>
      <p:pic>
        <p:nvPicPr>
          <p:cNvPr id="4" name="Picture 3">
            <a:extLst>
              <a:ext uri="{FF2B5EF4-FFF2-40B4-BE49-F238E27FC236}">
                <a16:creationId xmlns:a16="http://schemas.microsoft.com/office/drawing/2014/main" id="{380A0819-02AA-403E-A05C-F6B60303E670}"/>
              </a:ext>
            </a:extLst>
          </p:cNvPr>
          <p:cNvPicPr>
            <a:picLocks noChangeAspect="1"/>
          </p:cNvPicPr>
          <p:nvPr/>
        </p:nvPicPr>
        <p:blipFill>
          <a:blip r:embed="rId2"/>
          <a:stretch>
            <a:fillRect/>
          </a:stretch>
        </p:blipFill>
        <p:spPr>
          <a:xfrm>
            <a:off x="3836761" y="1386342"/>
            <a:ext cx="8125277" cy="5014457"/>
          </a:xfrm>
          <a:prstGeom prst="rect">
            <a:avLst/>
          </a:prstGeom>
        </p:spPr>
      </p:pic>
    </p:spTree>
    <p:extLst>
      <p:ext uri="{BB962C8B-B14F-4D97-AF65-F5344CB8AC3E}">
        <p14:creationId xmlns:p14="http://schemas.microsoft.com/office/powerpoint/2010/main" val="366249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58408"/>
            <a:ext cx="9404723" cy="1400530"/>
          </a:xfrm>
        </p:spPr>
        <p:txBody>
          <a:bodyPr/>
          <a:lstStyle/>
          <a:p>
            <a:pPr algn="ctr"/>
            <a:r>
              <a:rPr lang="en-US"/>
              <a:t>Slide 4: Tableau</a:t>
            </a:r>
          </a:p>
        </p:txBody>
      </p:sp>
      <p:sp>
        <p:nvSpPr>
          <p:cNvPr id="3" name="TextBox 2">
            <a:extLst>
              <a:ext uri="{FF2B5EF4-FFF2-40B4-BE49-F238E27FC236}">
                <a16:creationId xmlns:a16="http://schemas.microsoft.com/office/drawing/2014/main" id="{A4E351AE-6BAC-4EAB-9AA3-09547CB3241B}"/>
              </a:ext>
            </a:extLst>
          </p:cNvPr>
          <p:cNvSpPr txBox="1"/>
          <p:nvPr/>
        </p:nvSpPr>
        <p:spPr>
          <a:xfrm>
            <a:off x="215900" y="1316038"/>
            <a:ext cx="4529138" cy="2862322"/>
          </a:xfrm>
          <a:prstGeom prst="rect">
            <a:avLst/>
          </a:prstGeom>
          <a:noFill/>
        </p:spPr>
        <p:txBody>
          <a:bodyPr wrap="square" rtlCol="0" anchor="t">
            <a:spAutoFit/>
          </a:bodyPr>
          <a:lstStyle/>
          <a:p>
            <a:r>
              <a:rPr lang="en-US" sz="2000" b="1"/>
              <a:t>Target/Size Variable</a:t>
            </a:r>
            <a:r>
              <a:rPr lang="en-US" sz="2000"/>
              <a:t>: Applicants total</a:t>
            </a:r>
            <a:endParaRPr lang="en-US"/>
          </a:p>
          <a:p>
            <a:endParaRPr lang="en-US" sz="2000"/>
          </a:p>
          <a:p>
            <a:r>
              <a:rPr lang="en-US" sz="2000"/>
              <a:t>UT Dallas gives a higher percentage of freshman institutional aid compared to aspire colleges. Even so, the number of enrollments is much lower.</a:t>
            </a:r>
          </a:p>
        </p:txBody>
      </p:sp>
      <p:pic>
        <p:nvPicPr>
          <p:cNvPr id="6" name="Picture 6"/>
          <p:cNvPicPr>
            <a:picLocks noChangeAspect="1"/>
          </p:cNvPicPr>
          <p:nvPr/>
        </p:nvPicPr>
        <p:blipFill>
          <a:blip r:embed="rId2"/>
          <a:stretch>
            <a:fillRect/>
          </a:stretch>
        </p:blipFill>
        <p:spPr>
          <a:xfrm>
            <a:off x="5088831" y="959528"/>
            <a:ext cx="5130444" cy="5824589"/>
          </a:xfrm>
          <a:prstGeom prst="rect">
            <a:avLst/>
          </a:prstGeom>
        </p:spPr>
      </p:pic>
    </p:spTree>
    <p:extLst>
      <p:ext uri="{BB962C8B-B14F-4D97-AF65-F5344CB8AC3E}">
        <p14:creationId xmlns:p14="http://schemas.microsoft.com/office/powerpoint/2010/main" val="127428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450"/>
            <a:ext cx="10515600" cy="1325563"/>
          </a:xfrm>
        </p:spPr>
        <p:txBody>
          <a:bodyPr/>
          <a:lstStyle/>
          <a:p>
            <a:pPr algn="ctr"/>
            <a:r>
              <a:rPr lang="en-US"/>
              <a:t>Slide 5: Tableau </a:t>
            </a:r>
            <a:endParaRPr lang="en-US">
              <a:solidFill>
                <a:srgbClr val="EBEBEB"/>
              </a:solidFill>
            </a:endParaRPr>
          </a:p>
        </p:txBody>
      </p:sp>
      <p:sp>
        <p:nvSpPr>
          <p:cNvPr id="3" name="Rectangle 2">
            <a:extLst/>
          </p:cNvPr>
          <p:cNvSpPr/>
          <p:nvPr/>
        </p:nvSpPr>
        <p:spPr>
          <a:xfrm>
            <a:off x="600368" y="1514475"/>
            <a:ext cx="4210816" cy="3139321"/>
          </a:xfrm>
          <a:prstGeom prst="rect">
            <a:avLst/>
          </a:prstGeom>
        </p:spPr>
        <p:txBody>
          <a:bodyPr wrap="square" anchor="t">
            <a:spAutoFit/>
          </a:bodyPr>
          <a:lstStyle/>
          <a:p>
            <a:r>
              <a:rPr lang="en-US" b="1"/>
              <a:t>Target/Size Variable</a:t>
            </a:r>
            <a:r>
              <a:rPr lang="en-US"/>
              <a:t>: Applicants total</a:t>
            </a:r>
          </a:p>
          <a:p>
            <a:endParaRPr lang="en-US"/>
          </a:p>
          <a:p>
            <a:r>
              <a:rPr lang="en-US"/>
              <a:t>Cost ratio of out-of-state students to in-state students living expenses for UT Dallas is at a higher end, thereby affecting number of out of state applicants. Reducing the total cost for out-of-state students will decrease this ratio and attract more out-of-state applicants.</a:t>
            </a:r>
            <a:endParaRPr/>
          </a:p>
        </p:txBody>
      </p:sp>
      <p:pic>
        <p:nvPicPr>
          <p:cNvPr id="5" name="Picture 5"/>
          <p:cNvPicPr>
            <a:picLocks noChangeAspect="1"/>
          </p:cNvPicPr>
          <p:nvPr/>
        </p:nvPicPr>
        <p:blipFill>
          <a:blip r:embed="rId2"/>
          <a:stretch>
            <a:fillRect/>
          </a:stretch>
        </p:blipFill>
        <p:spPr>
          <a:xfrm>
            <a:off x="5174598" y="904875"/>
            <a:ext cx="5012474" cy="5828829"/>
          </a:xfrm>
          <a:prstGeom prst="rect">
            <a:avLst/>
          </a:prstGeom>
        </p:spPr>
      </p:pic>
    </p:spTree>
    <p:extLst>
      <p:ext uri="{BB962C8B-B14F-4D97-AF65-F5344CB8AC3E}">
        <p14:creationId xmlns:p14="http://schemas.microsoft.com/office/powerpoint/2010/main" val="73890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69838"/>
            <a:ext cx="9404723" cy="1400530"/>
          </a:xfrm>
        </p:spPr>
        <p:txBody>
          <a:bodyPr/>
          <a:lstStyle/>
          <a:p>
            <a:pPr algn="ctr"/>
            <a:r>
              <a:rPr lang="en-US"/>
              <a:t>Slide </a:t>
            </a:r>
            <a:r>
              <a:rPr lang="en-US">
                <a:solidFill>
                  <a:srgbClr val="EBEBEB"/>
                </a:solidFill>
              </a:rPr>
              <a:t>6: Recommendations</a:t>
            </a:r>
            <a:endParaRPr lang="en-US">
              <a:solidFill>
                <a:schemeClr val="tx1"/>
              </a:solidFill>
            </a:endParaRPr>
          </a:p>
        </p:txBody>
      </p:sp>
      <p:sp>
        <p:nvSpPr>
          <p:cNvPr id="4" name="TextBox 3"/>
          <p:cNvSpPr txBox="1"/>
          <p:nvPr/>
        </p:nvSpPr>
        <p:spPr>
          <a:xfrm>
            <a:off x="900113" y="1206500"/>
            <a:ext cx="9215717"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Following steps should be taken by UT Dallas to reach aspirational status:</a:t>
            </a:r>
          </a:p>
        </p:txBody>
      </p:sp>
      <p:sp>
        <p:nvSpPr>
          <p:cNvPr id="5" name="TextBox 4"/>
          <p:cNvSpPr txBox="1"/>
          <p:nvPr/>
        </p:nvSpPr>
        <p:spPr>
          <a:xfrm>
            <a:off x="900113" y="1866900"/>
            <a:ext cx="8662988" cy="44012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 Reduce the number of scholarships awarded to students and also decrease the housing and total cost for out of state students</a:t>
            </a:r>
          </a:p>
          <a:p>
            <a:endParaRPr lang="en-US" sz="2000"/>
          </a:p>
          <a:p>
            <a:r>
              <a:rPr lang="en-US" sz="2000"/>
              <a:t>- Reduce scholarships awarded for part time students and increase number of full time enrollment</a:t>
            </a:r>
          </a:p>
          <a:p>
            <a:endParaRPr lang="en-US" sz="2000"/>
          </a:p>
          <a:p>
            <a:r>
              <a:rPr lang="en-US" sz="2000"/>
              <a:t>- Eliminate in-state tuition rates for students receiving scholarships </a:t>
            </a:r>
          </a:p>
          <a:p>
            <a:r>
              <a:rPr lang="en-US" sz="1200"/>
              <a:t>         (see notes for citation on information)</a:t>
            </a:r>
            <a:endParaRPr/>
          </a:p>
          <a:p>
            <a:endParaRPr lang="en-US" sz="2000"/>
          </a:p>
          <a:p>
            <a:r>
              <a:rPr lang="en-US" sz="2000"/>
              <a:t>- Focus on increasing undergrad enrollment as compared to graduate enrollment</a:t>
            </a:r>
          </a:p>
          <a:p>
            <a:endParaRPr lang="en-US" sz="2000"/>
          </a:p>
          <a:p>
            <a:r>
              <a:rPr lang="en-US" sz="2000"/>
              <a:t>- Focus on better utilizing endowments and reduced scholarships savings towards advancing the school</a:t>
            </a:r>
          </a:p>
        </p:txBody>
      </p:sp>
    </p:spTree>
    <p:extLst>
      <p:ext uri="{BB962C8B-B14F-4D97-AF65-F5344CB8AC3E}">
        <p14:creationId xmlns:p14="http://schemas.microsoft.com/office/powerpoint/2010/main" val="1958656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Words>
  <Application>Microsoft Office PowerPoint</Application>
  <PresentationFormat>Widescreen</PresentationFormat>
  <Paragraphs>35</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vt:lpstr>
      <vt:lpstr>Slide 1: D3</vt:lpstr>
      <vt:lpstr>Slide 2: PowerBI</vt:lpstr>
      <vt:lpstr>Slide 3: ggplot2</vt:lpstr>
      <vt:lpstr>Slide 4: Tableau</vt:lpstr>
      <vt:lpstr>Slide 5: Tableau </vt:lpstr>
      <vt:lpstr>Slide 6: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 D3</dc:title>
  <cp:lastModifiedBy>Robert Myatt</cp:lastModifiedBy>
  <cp:revision>4</cp:revision>
  <dcterms:modified xsi:type="dcterms:W3CDTF">2017-10-05T04:46:45Z</dcterms:modified>
</cp:coreProperties>
</file>