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3A5CF-B067-49B8-BD9E-3A0B626AE6E1}" v="144" dt="2017-09-21T01:00:15.977"/>
    <p1510:client id="{D23E42F9-A2D7-465A-9143-65FBF0922E29}" v="5" dt="2017-09-21T01:01:21.342"/>
    <p1510:client id="{ED7CEB02-33F5-4AB0-9EBC-5CC3EC6C59EB}" v="2" dt="2017-09-21T01:46:35.533"/>
    <p1510:client id="{9A5135BF-7C8C-4A8C-A6E8-8DE6B4AAFCCE}" v="2" dt="2017-09-21T01:28:35.320"/>
    <p1510:client id="{45F88821-8D24-4211-AF04-E8CA8CEFFDFB}" v="205" dt="2017-09-21T01:52:1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1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Niha" userId="1a2f824e-c19d-4036-b4d1-ba7ed472da8c" providerId="ADAL" clId="{BEB4E811-489E-492E-81F9-224158CBD7CC}"/>
    <pc:docChg chg="custSel modSld">
      <pc:chgData name="Khan, Niha" userId="1a2f824e-c19d-4036-b4d1-ba7ed472da8c" providerId="ADAL" clId="{BEB4E811-489E-492E-81F9-224158CBD7CC}" dt="2017-09-20T18:21:58.962" v="865" actId="20577"/>
      <pc:docMkLst>
        <pc:docMk/>
      </pc:docMkLst>
      <pc:sldChg chg="addSp modSp">
        <pc:chgData name="Khan, Niha" userId="1a2f824e-c19d-4036-b4d1-ba7ed472da8c" providerId="ADAL" clId="{BEB4E811-489E-492E-81F9-224158CBD7CC}" dt="2017-09-20T18:21:21.329" v="857" actId="20577"/>
        <pc:sldMkLst>
          <pc:docMk/>
          <pc:sldMk cId="1274285921" sldId="257"/>
        </pc:sldMkLst>
        <pc:spChg chg="add mod">
          <ac:chgData name="Khan, Niha" userId="1a2f824e-c19d-4036-b4d1-ba7ed472da8c" providerId="ADAL" clId="{BEB4E811-489E-492E-81F9-224158CBD7CC}" dt="2017-09-20T18:21:21.329" v="857" actId="20577"/>
          <ac:spMkLst>
            <pc:docMk/>
            <pc:sldMk cId="1274285921" sldId="257"/>
            <ac:spMk id="3" creationId="{A4E351AE-6BAC-4EAB-9AA3-09547CB3241B}"/>
          </ac:spMkLst>
        </pc:spChg>
        <pc:picChg chg="mod">
          <ac:chgData name="Khan, Niha" userId="1a2f824e-c19d-4036-b4d1-ba7ed472da8c" providerId="ADAL" clId="{BEB4E811-489E-492E-81F9-224158CBD7CC}" dt="2017-09-20T17:43:06.353" v="825" actId="14100"/>
          <ac:picMkLst>
            <pc:docMk/>
            <pc:sldMk cId="1274285921" sldId="257"/>
            <ac:picMk id="5" creationId="{00000000-0000-0000-0000-000000000000}"/>
          </ac:picMkLst>
        </pc:picChg>
      </pc:sldChg>
      <pc:sldChg chg="addSp delSp modSp">
        <pc:chgData name="Khan, Niha" userId="1a2f824e-c19d-4036-b4d1-ba7ed472da8c" providerId="ADAL" clId="{BEB4E811-489E-492E-81F9-224158CBD7CC}" dt="2017-09-20T18:21:58.962" v="865" actId="20577"/>
        <pc:sldMkLst>
          <pc:docMk/>
          <pc:sldMk cId="3941747626" sldId="258"/>
        </pc:sldMkLst>
        <pc:spChg chg="add mod">
          <ac:chgData name="Khan, Niha" userId="1a2f824e-c19d-4036-b4d1-ba7ed472da8c" providerId="ADAL" clId="{BEB4E811-489E-492E-81F9-224158CBD7CC}" dt="2017-09-20T18:21:58.962" v="865" actId="20577"/>
          <ac:spMkLst>
            <pc:docMk/>
            <pc:sldMk cId="3941747626" sldId="258"/>
            <ac:spMk id="4" creationId="{4138D68D-1223-4712-90FF-4D056D1BD8E2}"/>
          </ac:spMkLst>
        </pc:spChg>
        <pc:picChg chg="del mod">
          <ac:chgData name="Khan, Niha" userId="1a2f824e-c19d-4036-b4d1-ba7ed472da8c" providerId="ADAL" clId="{BEB4E811-489E-492E-81F9-224158CBD7CC}" dt="2017-09-20T18:08:27.929" v="826" actId="478"/>
          <ac:picMkLst>
            <pc:docMk/>
            <pc:sldMk cId="3941747626" sldId="258"/>
            <ac:picMk id="3" creationId="{00000000-0000-0000-0000-000000000000}"/>
          </ac:picMkLst>
        </pc:picChg>
        <pc:picChg chg="add mod">
          <ac:chgData name="Khan, Niha" userId="1a2f824e-c19d-4036-b4d1-ba7ed472da8c" providerId="ADAL" clId="{BEB4E811-489E-492E-81F9-224158CBD7CC}" dt="2017-09-20T18:08:48.276" v="832" actId="14100"/>
          <ac:picMkLst>
            <pc:docMk/>
            <pc:sldMk cId="3941747626" sldId="258"/>
            <ac:picMk id="5" creationId="{1A85FEFE-BEBF-4DEF-9A45-F9DF5A9D6055}"/>
          </ac:picMkLst>
        </pc:picChg>
      </pc:sldChg>
      <pc:sldChg chg="addSp modSp">
        <pc:chgData name="Khan, Niha" userId="1a2f824e-c19d-4036-b4d1-ba7ed472da8c" providerId="ADAL" clId="{BEB4E811-489E-492E-81F9-224158CBD7CC}" dt="2017-09-20T17:41:41.659" v="822" actId="20577"/>
        <pc:sldMkLst>
          <pc:docMk/>
          <pc:sldMk cId="3662494008" sldId="259"/>
        </pc:sldMkLst>
        <pc:spChg chg="add mod">
          <ac:chgData name="Khan, Niha" userId="1a2f824e-c19d-4036-b4d1-ba7ed472da8c" providerId="ADAL" clId="{BEB4E811-489E-492E-81F9-224158CBD7CC}" dt="2017-09-20T17:41:41.659" v="822" actId="20577"/>
          <ac:spMkLst>
            <pc:docMk/>
            <pc:sldMk cId="3662494008" sldId="259"/>
            <ac:spMk id="4" creationId="{0D2C391A-C39A-45DB-B0BA-268B2D3CC374}"/>
          </ac:spMkLst>
        </pc:spChg>
        <pc:picChg chg="mod">
          <ac:chgData name="Khan, Niha" userId="1a2f824e-c19d-4036-b4d1-ba7ed472da8c" providerId="ADAL" clId="{BEB4E811-489E-492E-81F9-224158CBD7CC}" dt="2017-09-20T17:37:46.312" v="502" actId="1076"/>
          <ac:picMkLst>
            <pc:docMk/>
            <pc:sldMk cId="3662494008" sldId="259"/>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551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325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6712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55645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046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6018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305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123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90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035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800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501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298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140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7875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9/20/2017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965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1162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9/20/2017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117423574"/>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58408"/>
            <a:ext cx="9404723" cy="1400530"/>
          </a:xfrm>
        </p:spPr>
        <p:txBody>
          <a:bodyPr/>
          <a:lstStyle/>
          <a:p>
            <a:pPr algn="ctr"/>
            <a:r>
              <a:rPr lang="en-US" dirty="0"/>
              <a:t>Slide 1: Histogram – Tableau</a:t>
            </a:r>
          </a:p>
        </p:txBody>
      </p:sp>
      <p:sp>
        <p:nvSpPr>
          <p:cNvPr id="3" name="TextBox 2">
            <a:extLst>
              <a:ext uri="{FF2B5EF4-FFF2-40B4-BE49-F238E27FC236}">
                <a16:creationId xmlns:a16="http://schemas.microsoft.com/office/drawing/2014/main" id="{A4E351AE-6BAC-4EAB-9AA3-09547CB3241B}"/>
              </a:ext>
            </a:extLst>
          </p:cNvPr>
          <p:cNvSpPr txBox="1"/>
          <p:nvPr/>
        </p:nvSpPr>
        <p:spPr>
          <a:xfrm>
            <a:off x="215900" y="1316038"/>
            <a:ext cx="4529138" cy="5016758"/>
          </a:xfrm>
          <a:prstGeom prst="rect">
            <a:avLst/>
          </a:prstGeom>
          <a:noFill/>
        </p:spPr>
        <p:txBody>
          <a:bodyPr wrap="square" rtlCol="0" anchor="t">
            <a:spAutoFit/>
          </a:bodyPr>
          <a:lstStyle/>
          <a:p>
            <a:r>
              <a:rPr lang="en-US" sz="2000"/>
              <a:t>Variable: Number of Students Receiving a Bachelor's Degree</a:t>
            </a:r>
          </a:p>
          <a:p>
            <a:pPr>
              <a:buFont typeface="Arial" panose="020B0604020202020204" pitchFamily="34" charset="0"/>
            </a:pP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This histogram elaborates on the variable “number of students receiving a bachelor's degree” </a:t>
            </a:r>
            <a:endParaRPr lang="en-US"/>
          </a:p>
          <a:p>
            <a:pPr marL="285750" indent="-285750">
              <a:buFont typeface="Arial" panose="020B0604020202020204" pitchFamily="34" charset="0"/>
              <a:buChar char="•"/>
            </a:pPr>
            <a:r>
              <a:rPr lang="en-US" sz="2000"/>
              <a:t>The variable is filtered for the Aspire profile or name pertaining to UT Dallas</a:t>
            </a:r>
          </a:p>
          <a:p>
            <a:pPr marL="285750" indent="-285750">
              <a:buFont typeface="Arial" panose="020B0604020202020204" pitchFamily="34" charset="0"/>
              <a:buChar char="•"/>
            </a:pPr>
            <a:r>
              <a:rPr lang="en-US" sz="2000"/>
              <a:t>The bins are made of number of students who receive a bachelor’s degree</a:t>
            </a:r>
          </a:p>
          <a:p>
            <a:pPr marL="285750" indent="-285750">
              <a:buFont typeface="Arial" panose="020B0604020202020204" pitchFamily="34" charset="0"/>
              <a:buChar char="•"/>
            </a:pPr>
            <a:r>
              <a:rPr lang="en-US" sz="2000"/>
              <a:t>The bar length shows number of universities which fit into the respective bins</a:t>
            </a:r>
          </a:p>
        </p:txBody>
      </p:sp>
      <p:pic>
        <p:nvPicPr>
          <p:cNvPr id="6" name="Picture 5">
            <a:extLst>
              <a:ext uri="{FF2B5EF4-FFF2-40B4-BE49-F238E27FC236}">
                <a16:creationId xmlns:a16="http://schemas.microsoft.com/office/drawing/2014/main" id="{0A502644-15E6-4F2B-95B8-D90F8F0CA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38" y="1258904"/>
            <a:ext cx="7302182" cy="5386561"/>
          </a:xfrm>
          <a:prstGeom prst="rect">
            <a:avLst/>
          </a:prstGeom>
        </p:spPr>
      </p:pic>
    </p:spTree>
    <p:extLst>
      <p:ext uri="{BB962C8B-B14F-4D97-AF65-F5344CB8AC3E}">
        <p14:creationId xmlns:p14="http://schemas.microsoft.com/office/powerpoint/2010/main" val="127428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9838"/>
            <a:ext cx="9404723" cy="1400530"/>
          </a:xfrm>
        </p:spPr>
        <p:txBody>
          <a:bodyPr/>
          <a:lstStyle/>
          <a:p>
            <a:pPr algn="ctr"/>
            <a:r>
              <a:rPr lang="en-US" dirty="0"/>
              <a:t>Slide 10: Bar Chart – ggplot2</a:t>
            </a:r>
            <a:endParaRPr lang="en-US" dirty="0">
              <a:solidFill>
                <a:schemeClr val="tx1"/>
              </a:solidFill>
            </a:endParaRPr>
          </a:p>
        </p:txBody>
      </p:sp>
      <p:sp>
        <p:nvSpPr>
          <p:cNvPr id="3" name="Title 1"/>
          <p:cNvSpPr txBox="1">
            <a:spLocks/>
          </p:cNvSpPr>
          <p:nvPr/>
        </p:nvSpPr>
        <p:spPr>
          <a:xfrm>
            <a:off x="236482" y="1202120"/>
            <a:ext cx="3421172" cy="5186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Variable: % of Freshmen Receiving Institutional Grant Aid</a:t>
            </a:r>
          </a:p>
          <a:p>
            <a:endParaRPr lang="en-US" sz="2000"/>
          </a:p>
          <a:p>
            <a:endParaRPr lang="en-US" sz="2000"/>
          </a:p>
          <a:p>
            <a:r>
              <a:rPr lang="en-US" sz="2000"/>
              <a:t>From this graph, we can see that there is a high percentage of freshmen receiving financial aid through UT Dallas. This exceeds the percentage that freshmen in the Aspire colleges receive.</a:t>
            </a:r>
          </a:p>
        </p:txBody>
      </p:sp>
      <p:pic>
        <p:nvPicPr>
          <p:cNvPr id="5" name="Picture 5"/>
          <p:cNvPicPr>
            <a:picLocks noChangeAspect="1"/>
          </p:cNvPicPr>
          <p:nvPr/>
        </p:nvPicPr>
        <p:blipFill>
          <a:blip r:embed="rId2"/>
          <a:stretch>
            <a:fillRect/>
          </a:stretch>
        </p:blipFill>
        <p:spPr>
          <a:xfrm>
            <a:off x="3571820" y="1400175"/>
            <a:ext cx="8418568" cy="5048641"/>
          </a:xfrm>
          <a:prstGeom prst="rect">
            <a:avLst/>
          </a:prstGeom>
        </p:spPr>
      </p:pic>
    </p:spTree>
    <p:extLst>
      <p:ext uri="{BB962C8B-B14F-4D97-AF65-F5344CB8AC3E}">
        <p14:creationId xmlns:p14="http://schemas.microsoft.com/office/powerpoint/2010/main" val="195865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9838"/>
            <a:ext cx="9404723" cy="1400530"/>
          </a:xfrm>
        </p:spPr>
        <p:txBody>
          <a:bodyPr/>
          <a:lstStyle/>
          <a:p>
            <a:pPr algn="ctr"/>
            <a:r>
              <a:rPr lang="en-US" dirty="0"/>
              <a:t>Slide 2: Histogram – </a:t>
            </a:r>
            <a:r>
              <a:rPr lang="en-US" dirty="0" err="1"/>
              <a:t>PowerBI</a:t>
            </a:r>
            <a:endParaRPr lang="en-US" dirty="0">
              <a:solidFill>
                <a:schemeClr val="tx1"/>
              </a:solidFill>
            </a:endParaRPr>
          </a:p>
        </p:txBody>
      </p:sp>
      <p:sp>
        <p:nvSpPr>
          <p:cNvPr id="4" name="Rectangle 3">
            <a:extLst>
              <a:ext uri="{FF2B5EF4-FFF2-40B4-BE49-F238E27FC236}">
                <a16:creationId xmlns:a16="http://schemas.microsoft.com/office/drawing/2014/main" id="{4138D68D-1223-4712-90FF-4D056D1BD8E2}"/>
              </a:ext>
            </a:extLst>
          </p:cNvPr>
          <p:cNvSpPr/>
          <p:nvPr/>
        </p:nvSpPr>
        <p:spPr>
          <a:xfrm>
            <a:off x="142875" y="1190625"/>
            <a:ext cx="4210816" cy="5355312"/>
          </a:xfrm>
          <a:prstGeom prst="rect">
            <a:avLst/>
          </a:prstGeom>
        </p:spPr>
        <p:txBody>
          <a:bodyPr wrap="square" anchor="t">
            <a:spAutoFit/>
          </a:bodyPr>
          <a:lstStyle/>
          <a:p>
            <a:r>
              <a:rPr lang="en-US"/>
              <a:t>Variable: Number of students receiving a Doctor's Degree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Histogram elaborates on the variable “number of students receiving a doctorate degree”</a:t>
            </a:r>
            <a:endParaRPr/>
          </a:p>
          <a:p>
            <a:pPr marL="285750" indent="-285750">
              <a:buFont typeface="Arial" panose="020B0604020202020204" pitchFamily="34" charset="0"/>
              <a:buChar char="•"/>
            </a:pPr>
            <a:r>
              <a:rPr lang="en-US"/>
              <a:t>The variable is filtered for Aspire profile or name pertaining to UT Dallas</a:t>
            </a:r>
          </a:p>
          <a:p>
            <a:pPr marL="285750" indent="-285750">
              <a:buFont typeface="Arial" panose="020B0604020202020204" pitchFamily="34" charset="0"/>
              <a:buChar char="•"/>
            </a:pPr>
            <a:r>
              <a:rPr lang="en-US"/>
              <a:t>The bins are made of number of students who receive a doctorate degree</a:t>
            </a:r>
          </a:p>
          <a:p>
            <a:pPr marL="285750" indent="-285750">
              <a:buFont typeface="Arial" panose="020B0604020202020204" pitchFamily="34" charset="0"/>
              <a:buChar char="•"/>
            </a:pPr>
            <a:r>
              <a:rPr lang="en-US"/>
              <a:t>The bar length shows number of universities which fit into the respective bins</a:t>
            </a:r>
          </a:p>
          <a:p>
            <a:pPr marL="285750" indent="-285750">
              <a:buFont typeface="Arial" panose="020B0604020202020204" pitchFamily="34" charset="0"/>
              <a:buChar char="•"/>
            </a:pPr>
            <a:r>
              <a:rPr lang="en-US"/>
              <a:t>UT Dallas is included in the very first bin (which is highlighted) depicting scope for improvement</a:t>
            </a:r>
          </a:p>
        </p:txBody>
      </p:sp>
      <p:pic>
        <p:nvPicPr>
          <p:cNvPr id="6" name="Picture 6"/>
          <p:cNvPicPr>
            <a:picLocks noChangeAspect="1"/>
          </p:cNvPicPr>
          <p:nvPr/>
        </p:nvPicPr>
        <p:blipFill>
          <a:blip r:embed="rId2"/>
          <a:stretch>
            <a:fillRect/>
          </a:stretch>
        </p:blipFill>
        <p:spPr>
          <a:xfrm>
            <a:off x="4382681" y="1190625"/>
            <a:ext cx="7640473" cy="5482212"/>
          </a:xfrm>
          <a:prstGeom prst="rect">
            <a:avLst/>
          </a:prstGeom>
        </p:spPr>
      </p:pic>
    </p:spTree>
    <p:extLst>
      <p:ext uri="{BB962C8B-B14F-4D97-AF65-F5344CB8AC3E}">
        <p14:creationId xmlns:p14="http://schemas.microsoft.com/office/powerpoint/2010/main" val="394174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875" y="247650"/>
            <a:ext cx="9404723" cy="1400530"/>
          </a:xfrm>
        </p:spPr>
        <p:txBody>
          <a:bodyPr/>
          <a:lstStyle/>
          <a:p>
            <a:pPr algn="ctr"/>
            <a:r>
              <a:rPr lang="en-US" dirty="0"/>
              <a:t>Slide 3: Histogram – ggplot2</a:t>
            </a:r>
            <a:endParaRPr lang="en-US" dirty="0">
              <a:solidFill>
                <a:schemeClr val="tx1"/>
              </a:solidFill>
            </a:endParaRPr>
          </a:p>
        </p:txBody>
      </p:sp>
      <p:pic>
        <p:nvPicPr>
          <p:cNvPr id="3" name="Picture 3"/>
          <p:cNvPicPr>
            <a:picLocks noChangeAspect="1"/>
          </p:cNvPicPr>
          <p:nvPr/>
        </p:nvPicPr>
        <p:blipFill>
          <a:blip r:embed="rId2"/>
          <a:stretch>
            <a:fillRect/>
          </a:stretch>
        </p:blipFill>
        <p:spPr>
          <a:xfrm>
            <a:off x="4470526" y="1370013"/>
            <a:ext cx="7613524" cy="4702624"/>
          </a:xfrm>
          <a:prstGeom prst="rect">
            <a:avLst/>
          </a:prstGeom>
        </p:spPr>
      </p:pic>
      <p:sp>
        <p:nvSpPr>
          <p:cNvPr id="4" name="Rectangle 3">
            <a:extLst>
              <a:ext uri="{FF2B5EF4-FFF2-40B4-BE49-F238E27FC236}">
                <a16:creationId xmlns:a16="http://schemas.microsoft.com/office/drawing/2014/main" id="{0D2C391A-C39A-45DB-B0BA-268B2D3CC374}"/>
              </a:ext>
            </a:extLst>
          </p:cNvPr>
          <p:cNvSpPr/>
          <p:nvPr/>
        </p:nvSpPr>
        <p:spPr>
          <a:xfrm>
            <a:off x="138113" y="1000125"/>
            <a:ext cx="4326813" cy="5632450"/>
          </a:xfrm>
          <a:prstGeom prst="rect">
            <a:avLst/>
          </a:prstGeom>
        </p:spPr>
        <p:txBody>
          <a:bodyPr wrap="square" anchor="t">
            <a:spAutoFit/>
          </a:bodyPr>
          <a:lstStyle/>
          <a:p>
            <a:r>
              <a:rPr lang="en-US"/>
              <a:t>Variable: Doctor's Degree Awarded to Students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histogram elaborates on the variable “number of doctorate degrees-professional practice awarded”</a:t>
            </a:r>
            <a:endParaRPr/>
          </a:p>
          <a:p>
            <a:pPr marL="285750" indent="-285750">
              <a:buFont typeface="Arial" panose="020B0604020202020204" pitchFamily="34" charset="0"/>
              <a:buChar char="•"/>
            </a:pPr>
            <a:r>
              <a:rPr lang="en-US"/>
              <a:t>The variable is filtered for Aspire profile or name pertaining to UT Dallas </a:t>
            </a:r>
          </a:p>
          <a:p>
            <a:pPr marL="285750" indent="-285750">
              <a:buFont typeface="Arial" panose="020B0604020202020204" pitchFamily="34" charset="0"/>
              <a:buChar char="•"/>
            </a:pPr>
            <a:r>
              <a:rPr lang="en-US"/>
              <a:t>Each bin is the number of students who receive doctorate degrees-professional practice awards</a:t>
            </a:r>
          </a:p>
          <a:p>
            <a:pPr marL="285750" indent="-285750">
              <a:buFont typeface="Arial" panose="020B0604020202020204" pitchFamily="34" charset="0"/>
              <a:buChar char="•"/>
            </a:pPr>
            <a:r>
              <a:rPr lang="en-US"/>
              <a:t>The bar length shows number of universities which fit into the respective bins</a:t>
            </a:r>
          </a:p>
          <a:p>
            <a:pPr marL="285750" indent="-285750">
              <a:buFont typeface="Arial" panose="020B0604020202020204" pitchFamily="34" charset="0"/>
              <a:buChar char="•"/>
            </a:pPr>
            <a:r>
              <a:rPr lang="en-US"/>
              <a:t>UT Dallas is included in the very first bin depicting scope for improvement</a:t>
            </a:r>
          </a:p>
        </p:txBody>
      </p:sp>
    </p:spTree>
    <p:extLst>
      <p:ext uri="{BB962C8B-B14F-4D97-AF65-F5344CB8AC3E}">
        <p14:creationId xmlns:p14="http://schemas.microsoft.com/office/powerpoint/2010/main" val="366249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534288" cy="1325563"/>
          </a:xfrm>
        </p:spPr>
        <p:txBody>
          <a:bodyPr/>
          <a:lstStyle/>
          <a:p>
            <a:pPr algn="ctr"/>
            <a:r>
              <a:rPr lang="en-US"/>
              <a:t>Slide 4: Boxplot – Tableau</a:t>
            </a:r>
            <a:endParaRPr lang="en-US">
              <a:solidFill>
                <a:schemeClr val="tx1"/>
              </a:solidFill>
            </a:endParaRPr>
          </a:p>
        </p:txBody>
      </p:sp>
      <p:pic>
        <p:nvPicPr>
          <p:cNvPr id="3" name="Picture 3"/>
          <p:cNvPicPr>
            <a:picLocks noChangeAspect="1"/>
          </p:cNvPicPr>
          <p:nvPr/>
        </p:nvPicPr>
        <p:blipFill>
          <a:blip r:embed="rId2"/>
          <a:stretch>
            <a:fillRect/>
          </a:stretch>
        </p:blipFill>
        <p:spPr>
          <a:xfrm>
            <a:off x="7482840" y="228600"/>
            <a:ext cx="2862278" cy="6378575"/>
          </a:xfrm>
          <a:prstGeom prst="rect">
            <a:avLst/>
          </a:prstGeom>
        </p:spPr>
      </p:pic>
      <p:sp>
        <p:nvSpPr>
          <p:cNvPr id="5" name="Title 1"/>
          <p:cNvSpPr txBox="1">
            <a:spLocks/>
          </p:cNvSpPr>
          <p:nvPr/>
        </p:nvSpPr>
        <p:spPr>
          <a:xfrm>
            <a:off x="492601" y="1706563"/>
            <a:ext cx="6650038" cy="4223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Variable: Doctor's Degree - Research/Scholarship Awarded</a:t>
            </a:r>
          </a:p>
          <a:p>
            <a:endParaRPr lang="en-US" sz="2400" dirty="0"/>
          </a:p>
          <a:p>
            <a:endParaRPr lang="en-US" sz="2400" dirty="0"/>
          </a:p>
          <a:p>
            <a:r>
              <a:rPr lang="en-US" sz="2400" dirty="0"/>
              <a:t>This box plot shows the number of doctorate degrees - Research/scholarships awarded against each profile (Aspire and peer). It is evident that UT Dallas is lagging behind when compared to its peers and has a long way to go to reach the Aspire category</a:t>
            </a:r>
            <a:endParaRPr dirty="0"/>
          </a:p>
        </p:txBody>
      </p:sp>
    </p:spTree>
    <p:extLst>
      <p:ext uri="{BB962C8B-B14F-4D97-AF65-F5344CB8AC3E}">
        <p14:creationId xmlns:p14="http://schemas.microsoft.com/office/powerpoint/2010/main" val="115271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450"/>
            <a:ext cx="10515600" cy="1325563"/>
          </a:xfrm>
        </p:spPr>
        <p:txBody>
          <a:bodyPr/>
          <a:lstStyle/>
          <a:p>
            <a:pPr algn="ctr"/>
            <a:r>
              <a:rPr lang="en-US"/>
              <a:t>Slide 5: Boxplot – </a:t>
            </a:r>
            <a:r>
              <a:rPr lang="en-US" err="1"/>
              <a:t>PowerBI</a:t>
            </a:r>
            <a:endParaRPr lang="en-US">
              <a:solidFill>
                <a:schemeClr val="tx1"/>
              </a:solidFill>
            </a:endParaRPr>
          </a:p>
        </p:txBody>
      </p:sp>
      <p:pic>
        <p:nvPicPr>
          <p:cNvPr id="3" name="Picture 3"/>
          <p:cNvPicPr>
            <a:picLocks noChangeAspect="1"/>
          </p:cNvPicPr>
          <p:nvPr/>
        </p:nvPicPr>
        <p:blipFill>
          <a:blip r:embed="rId2"/>
          <a:stretch>
            <a:fillRect/>
          </a:stretch>
        </p:blipFill>
        <p:spPr>
          <a:xfrm>
            <a:off x="4030161" y="1257300"/>
            <a:ext cx="7918943" cy="4641850"/>
          </a:xfrm>
          <a:prstGeom prst="rect">
            <a:avLst/>
          </a:prstGeom>
        </p:spPr>
      </p:pic>
      <p:sp>
        <p:nvSpPr>
          <p:cNvPr id="5" name="Title 1"/>
          <p:cNvSpPr txBox="1">
            <a:spLocks/>
          </p:cNvSpPr>
          <p:nvPr/>
        </p:nvSpPr>
        <p:spPr>
          <a:xfrm>
            <a:off x="354330" y="1257300"/>
            <a:ext cx="3579813" cy="46262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Variable: % of Graduate Enrollment that are White</a:t>
            </a:r>
          </a:p>
          <a:p>
            <a:endParaRPr lang="en-US" sz="2000" dirty="0"/>
          </a:p>
          <a:p>
            <a:endParaRPr lang="en-US" sz="2000" dirty="0"/>
          </a:p>
          <a:p>
            <a:r>
              <a:rPr lang="en-US" sz="2000" dirty="0"/>
              <a:t>This box plots show the % grad enrolment that are white for each profile. It is clear that the % of white people in UT Dallas is way too low compared to the other peers. The Aspire universities have a very good balance of all races as can be seen from the mean and median which are exactly 50.</a:t>
            </a:r>
            <a:endParaRPr lang="en-US" sz="2400" dirty="0"/>
          </a:p>
        </p:txBody>
      </p:sp>
    </p:spTree>
    <p:extLst>
      <p:ext uri="{BB962C8B-B14F-4D97-AF65-F5344CB8AC3E}">
        <p14:creationId xmlns:p14="http://schemas.microsoft.com/office/powerpoint/2010/main" val="7389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065"/>
            <a:ext cx="10515600" cy="1138398"/>
          </a:xfrm>
        </p:spPr>
        <p:txBody>
          <a:bodyPr/>
          <a:lstStyle/>
          <a:p>
            <a:pPr algn="ctr"/>
            <a:r>
              <a:rPr lang="en-US"/>
              <a:t>Slide 6: Boxplot – ggplot2</a:t>
            </a:r>
            <a:endParaRPr lang="en-US">
              <a:solidFill>
                <a:schemeClr val="tx1"/>
              </a:solidFill>
            </a:endParaRPr>
          </a:p>
        </p:txBody>
      </p:sp>
      <p:pic>
        <p:nvPicPr>
          <p:cNvPr id="3" name="Picture 3"/>
          <p:cNvPicPr>
            <a:picLocks noChangeAspect="1"/>
          </p:cNvPicPr>
          <p:nvPr/>
        </p:nvPicPr>
        <p:blipFill>
          <a:blip r:embed="rId2"/>
          <a:stretch>
            <a:fillRect/>
          </a:stretch>
        </p:blipFill>
        <p:spPr>
          <a:xfrm>
            <a:off x="3659115" y="1214631"/>
            <a:ext cx="8336564" cy="5166387"/>
          </a:xfrm>
          <a:prstGeom prst="rect">
            <a:avLst/>
          </a:prstGeom>
        </p:spPr>
      </p:pic>
      <p:sp>
        <p:nvSpPr>
          <p:cNvPr id="7" name="Title 1"/>
          <p:cNvSpPr txBox="1">
            <a:spLocks/>
          </p:cNvSpPr>
          <p:nvPr/>
        </p:nvSpPr>
        <p:spPr>
          <a:xfrm>
            <a:off x="238125" y="1200150"/>
            <a:ext cx="3421172" cy="5186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Variable: Number of Students Enrolled Full Time</a:t>
            </a:r>
          </a:p>
          <a:p>
            <a:endParaRPr lang="en-US" sz="2000"/>
          </a:p>
          <a:p>
            <a:endParaRPr lang="en-US" sz="2000"/>
          </a:p>
          <a:p>
            <a:r>
              <a:rPr lang="en-US" sz="2000"/>
              <a:t>This box plot shows the full time enrolment for each profile of universities. UT Dallas has around 16,000 full time enrolment which is much lower than its peers itself and has too much ground to cover to reach an Aspire status which has an average of almost 40,000.</a:t>
            </a:r>
            <a:endParaRPr/>
          </a:p>
        </p:txBody>
      </p:sp>
    </p:spTree>
    <p:extLst>
      <p:ext uri="{BB962C8B-B14F-4D97-AF65-F5344CB8AC3E}">
        <p14:creationId xmlns:p14="http://schemas.microsoft.com/office/powerpoint/2010/main" val="235314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41" y="258408"/>
            <a:ext cx="9404723" cy="1400530"/>
          </a:xfrm>
        </p:spPr>
        <p:txBody>
          <a:bodyPr/>
          <a:lstStyle/>
          <a:p>
            <a:pPr algn="ctr"/>
            <a:r>
              <a:rPr lang="en-US" dirty="0"/>
              <a:t>Slide 7: Density Plot – ggplot2</a:t>
            </a:r>
            <a:endParaRPr lang="en-US" dirty="0">
              <a:solidFill>
                <a:schemeClr val="tx1"/>
              </a:solidFill>
            </a:endParaRPr>
          </a:p>
        </p:txBody>
      </p:sp>
      <p:pic>
        <p:nvPicPr>
          <p:cNvPr id="3" name="Picture 3"/>
          <p:cNvPicPr>
            <a:picLocks noChangeAspect="1"/>
          </p:cNvPicPr>
          <p:nvPr/>
        </p:nvPicPr>
        <p:blipFill>
          <a:blip r:embed="rId2"/>
          <a:stretch>
            <a:fillRect/>
          </a:stretch>
        </p:blipFill>
        <p:spPr>
          <a:xfrm>
            <a:off x="4544649" y="1323975"/>
            <a:ext cx="7453374" cy="5197475"/>
          </a:xfrm>
          <a:prstGeom prst="rect">
            <a:avLst/>
          </a:prstGeom>
        </p:spPr>
      </p:pic>
      <p:sp>
        <p:nvSpPr>
          <p:cNvPr id="4" name="Rectangle 3">
            <a:extLst/>
          </p:cNvPr>
          <p:cNvSpPr/>
          <p:nvPr/>
        </p:nvSpPr>
        <p:spPr>
          <a:xfrm>
            <a:off x="251460" y="1145064"/>
            <a:ext cx="4160311" cy="5909310"/>
          </a:xfrm>
          <a:prstGeom prst="rect">
            <a:avLst/>
          </a:prstGeom>
        </p:spPr>
        <p:txBody>
          <a:bodyPr wrap="square" anchor="t">
            <a:spAutoFit/>
          </a:bodyPr>
          <a:lstStyle/>
          <a:p>
            <a:r>
              <a:rPr lang="en-US" dirty="0"/>
              <a:t>Variable: % of Total Enrollment that are Nonresident Alien</a:t>
            </a:r>
            <a:endParaRPr lang="en-US" b="1" u="sng" dirty="0"/>
          </a:p>
          <a:p>
            <a:endParaRPr lang="en-US" b="1" u="sng" dirty="0"/>
          </a:p>
          <a:p>
            <a:pPr marL="285750" indent="-285750">
              <a:buFont typeface="Arial"/>
              <a:buChar char="•"/>
            </a:pPr>
            <a:r>
              <a:rPr lang="en-US" dirty="0"/>
              <a:t>This is a grouped density plot of the percent of total enrollment that are nonresidential aliens in each university grouped by profile</a:t>
            </a:r>
          </a:p>
          <a:p>
            <a:endParaRPr lang="en-US" dirty="0">
              <a:solidFill>
                <a:srgbClr val="FFFFFF"/>
              </a:solidFill>
            </a:endParaRPr>
          </a:p>
          <a:p>
            <a:pPr marL="285750" indent="-285750">
              <a:buFont typeface="Arial"/>
              <a:buChar char="•"/>
            </a:pPr>
            <a:r>
              <a:rPr lang="en-US" dirty="0"/>
              <a:t>The Aspire universities show a lower percent of non-residential alien students while colleges in the peer profile show a larger distribution</a:t>
            </a:r>
          </a:p>
          <a:p>
            <a:pPr marL="285750" indent="-285750">
              <a:buFont typeface="Arial"/>
              <a:buChar char="•"/>
            </a:pPr>
            <a:endParaRPr lang="en-US" dirty="0"/>
          </a:p>
          <a:p>
            <a:pPr marL="285750" indent="-285750">
              <a:buFont typeface="Arial"/>
              <a:buChar char="•"/>
            </a:pPr>
            <a:r>
              <a:rPr lang="en-US" dirty="0"/>
              <a:t>UT Dallas lies in the second highpoint of the Peer curve showing it is among those with the highest percentage of nonresident alien students</a:t>
            </a:r>
          </a:p>
          <a:p>
            <a:endParaRPr lang="en-US" dirty="0"/>
          </a:p>
        </p:txBody>
      </p:sp>
    </p:spTree>
    <p:extLst>
      <p:ext uri="{BB962C8B-B14F-4D97-AF65-F5344CB8AC3E}">
        <p14:creationId xmlns:p14="http://schemas.microsoft.com/office/powerpoint/2010/main" val="131912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71" y="269838"/>
            <a:ext cx="9404723" cy="1400530"/>
          </a:xfrm>
        </p:spPr>
        <p:txBody>
          <a:bodyPr/>
          <a:lstStyle/>
          <a:p>
            <a:pPr algn="ctr"/>
            <a:r>
              <a:rPr lang="en-US" dirty="0"/>
              <a:t>Slide 8: Bar Chart – Tableau</a:t>
            </a:r>
            <a:endParaRPr lang="en-US" dirty="0">
              <a:solidFill>
                <a:schemeClr val="tx1"/>
              </a:solidFill>
            </a:endParaRPr>
          </a:p>
        </p:txBody>
      </p:sp>
      <p:pic>
        <p:nvPicPr>
          <p:cNvPr id="3" name="Picture 3"/>
          <p:cNvPicPr>
            <a:picLocks noChangeAspect="1"/>
          </p:cNvPicPr>
          <p:nvPr/>
        </p:nvPicPr>
        <p:blipFill>
          <a:blip r:embed="rId2"/>
          <a:stretch>
            <a:fillRect/>
          </a:stretch>
        </p:blipFill>
        <p:spPr>
          <a:xfrm>
            <a:off x="4268350" y="1202120"/>
            <a:ext cx="5972394" cy="5492264"/>
          </a:xfrm>
          <a:prstGeom prst="rect">
            <a:avLst/>
          </a:prstGeom>
        </p:spPr>
      </p:pic>
      <p:sp>
        <p:nvSpPr>
          <p:cNvPr id="5" name="Title 1"/>
          <p:cNvSpPr txBox="1">
            <a:spLocks/>
          </p:cNvSpPr>
          <p:nvPr/>
        </p:nvSpPr>
        <p:spPr>
          <a:xfrm>
            <a:off x="236482" y="1202120"/>
            <a:ext cx="3421172" cy="5186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Variable: % of Freshmen Receiving Federal, State, Local, or Institutional Grand Aid</a:t>
            </a:r>
            <a:endParaRPr lang="en-US" sz="2000" err="1"/>
          </a:p>
          <a:p>
            <a:endParaRPr lang="en-US" sz="2000"/>
          </a:p>
          <a:p>
            <a:endParaRPr lang="en-US" sz="2000"/>
          </a:p>
          <a:p>
            <a:r>
              <a:rPr lang="en-US" sz="2000"/>
              <a:t>This bar chart represents the percent of freshmen receiving federal, state, local, or institutional grants. From the chart we can see that UT Dallas is nearly at 80% while most of the Aspire colleges are at 60% and lower.</a:t>
            </a:r>
          </a:p>
        </p:txBody>
      </p:sp>
    </p:spTree>
    <p:extLst>
      <p:ext uri="{BB962C8B-B14F-4D97-AF65-F5344CB8AC3E}">
        <p14:creationId xmlns:p14="http://schemas.microsoft.com/office/powerpoint/2010/main" val="8467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61278"/>
            <a:ext cx="9404723" cy="1400530"/>
          </a:xfrm>
        </p:spPr>
        <p:txBody>
          <a:bodyPr/>
          <a:lstStyle/>
          <a:p>
            <a:pPr algn="ctr"/>
            <a:r>
              <a:rPr lang="en-US" dirty="0"/>
              <a:t>Slide 9: Bar Chart – </a:t>
            </a:r>
            <a:r>
              <a:rPr lang="en-US" dirty="0" err="1"/>
              <a:t>PowerBI</a:t>
            </a:r>
            <a:endParaRPr lang="en-US" dirty="0">
              <a:solidFill>
                <a:schemeClr val="tx1"/>
              </a:solidFill>
            </a:endParaRPr>
          </a:p>
        </p:txBody>
      </p:sp>
      <p:pic>
        <p:nvPicPr>
          <p:cNvPr id="3" name="Picture 3"/>
          <p:cNvPicPr>
            <a:picLocks noChangeAspect="1"/>
          </p:cNvPicPr>
          <p:nvPr/>
        </p:nvPicPr>
        <p:blipFill>
          <a:blip r:embed="rId2"/>
          <a:stretch>
            <a:fillRect/>
          </a:stretch>
        </p:blipFill>
        <p:spPr>
          <a:xfrm>
            <a:off x="4357194" y="1371600"/>
            <a:ext cx="7761781" cy="5081588"/>
          </a:xfrm>
          <a:prstGeom prst="rect">
            <a:avLst/>
          </a:prstGeom>
        </p:spPr>
      </p:pic>
      <p:sp>
        <p:nvSpPr>
          <p:cNvPr id="5" name="Title 1"/>
          <p:cNvSpPr txBox="1">
            <a:spLocks/>
          </p:cNvSpPr>
          <p:nvPr/>
        </p:nvSpPr>
        <p:spPr>
          <a:xfrm>
            <a:off x="236538" y="1201738"/>
            <a:ext cx="3864467" cy="5186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Variable: </a:t>
            </a:r>
            <a:r>
              <a:rPr lang="en-US" sz="2000" err="1"/>
              <a:t>Postbaccaluareate</a:t>
            </a:r>
            <a:r>
              <a:rPr lang="en-US" sz="2000"/>
              <a:t> Certificate awarded</a:t>
            </a:r>
          </a:p>
          <a:p>
            <a:endParaRPr lang="en-US" sz="2000"/>
          </a:p>
          <a:p>
            <a:endParaRPr lang="en-US" sz="2000"/>
          </a:p>
          <a:p>
            <a:r>
              <a:rPr lang="en-US" sz="2000"/>
              <a:t>This graph represents the number of </a:t>
            </a:r>
            <a:r>
              <a:rPr lang="en-US" sz="2000" err="1"/>
              <a:t>postbaccaluareate</a:t>
            </a:r>
            <a:r>
              <a:rPr lang="en-US" sz="2000"/>
              <a:t> certificates awarded by school with UT Dallas having the most. Majority of the Aspire colleges award less than half that of UT Dallas if any at all.</a:t>
            </a:r>
          </a:p>
        </p:txBody>
      </p:sp>
    </p:spTree>
    <p:extLst>
      <p:ext uri="{BB962C8B-B14F-4D97-AF65-F5344CB8AC3E}">
        <p14:creationId xmlns:p14="http://schemas.microsoft.com/office/powerpoint/2010/main" val="2930326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542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Slide 1: Histogram – Tableau</vt:lpstr>
      <vt:lpstr>Slide 2: Histogram – PowerBI</vt:lpstr>
      <vt:lpstr>Slide 3: Histogram – ggplot2</vt:lpstr>
      <vt:lpstr>Slide 4: Boxplot – Tableau</vt:lpstr>
      <vt:lpstr>Slide 5: Boxplot – PowerBI</vt:lpstr>
      <vt:lpstr>Slide 6: Boxplot – ggplot2</vt:lpstr>
      <vt:lpstr>Slide 7: Density Plot – ggplot2</vt:lpstr>
      <vt:lpstr>Slide 8: Bar Chart – Tableau</vt:lpstr>
      <vt:lpstr>Slide 9: Bar Chart – PowerBI</vt:lpstr>
      <vt:lpstr>Slide 10: Bar Chart – ggplot2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Histogram – Tableau</dc:title>
  <cp:lastModifiedBy>Robert Myatt</cp:lastModifiedBy>
  <cp:revision>3</cp:revision>
  <dcterms:modified xsi:type="dcterms:W3CDTF">2017-09-21T04:32:09Z</dcterms:modified>
</cp:coreProperties>
</file>