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70" r:id="rId4"/>
    <p:sldId id="269" r:id="rId5"/>
    <p:sldId id="262" r:id="rId6"/>
    <p:sldId id="268" r:id="rId7"/>
    <p:sldId id="267" r:id="rId8"/>
    <p:sldId id="26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63B289-5B96-4901-A0B3-3671B71CBFBB}" v="62" dt="2017-11-29T22:58:33.965"/>
    <p1510:client id="{29891737-9AE9-4383-8459-E2216A46AF2F}" v="7" dt="2017-11-30T01:27:10.872"/>
    <p1510:client id="{52798FDC-9E7A-4BCC-8133-751B16EEEEA0}" v="55" dt="2017-11-30T02:32:59.070"/>
    <p1510:client id="{DF80C554-7935-49E4-9633-4EB945D15002}" v="145" dt="2017-11-30T01:51:35.424"/>
    <p1510:client id="{F08575EB-D5AD-4054-BF3F-A8EFE867D388}" v="59" dt="2017-11-29T23:20:59.565"/>
    <p1510:client id="{4AEC889C-5419-4BCC-B2F1-2F64B098CBEF}" v="50" dt="2017-11-30T01:06:11.670"/>
    <p1510:client id="{D5240FFA-92FA-4A6C-84BC-AA2F81CCF4C8}" v="12" dt="2017-11-30T01:08:46.718"/>
    <p1510:client id="{73E51C34-B9A8-4842-8E92-A3715EA176A7}" v="502" dt="2017-11-30T03:38:13.996"/>
    <p1510:client id="{EF299F8F-8DCE-468A-A9A9-C05612BB15AF}" v="260" dt="2017-11-30T01:50:34.408"/>
    <p1510:client id="{2AB67A39-CD08-4875-98EB-31A5C3923B52}" v="38" dt="2017-11-30T02:07:32.741"/>
    <p1510:client id="{FAFBAB75-0E5D-4AD8-86C4-CD6F39AAD0AE}" v="687" dt="2017-11-30T03:15:22.768"/>
    <p1510:client id="{7DB3346E-BBC9-463B-AC9F-FC5136953EC7}" v="8" dt="2017-11-30T03:12:04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4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508E8-E94B-4858-A06C-E36AB625D11A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D8CA8-B8E2-409D-9308-BAA3B500C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9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udy/11646/us-organic-food-market-statista-dossier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rganic.ams.usda.gov/integrity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gcensus.usda.gov/Newsroom/2015/09_17_2015.php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s.usda.gov/data-products/organic-production.aspx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udy/11646/us-organic-food-market-statista-dossier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stors.blueapron.com/press-releases/201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migobulls.com/stocks/WTW/income-statement/quarterly" TargetMode="External"/><Relationship Id="rId5" Type="http://schemas.openxmlformats.org/officeDocument/2006/relationships/hyperlink" Target="https://amigobulls.com/stocks/NTRI/income-statement/quarterly" TargetMode="External"/><Relationship Id="rId4" Type="http://schemas.openxmlformats.org/officeDocument/2006/relationships/hyperlink" Target="https://www.hellofreshgroup.com/i-r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dallergy.org/sites/default/files/migrated-files/file/facts-stats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Source(s): </a:t>
            </a:r>
            <a:endParaRPr lang="en-IN" dirty="0">
              <a:solidFill>
                <a:srgbClr val="FFFFFF"/>
              </a:solidFill>
            </a:endParaRPr>
          </a:p>
          <a:p>
            <a:r>
              <a:rPr lang="en-IN" dirty="0"/>
              <a:t>Statista: </a:t>
            </a:r>
            <a:r>
              <a:rPr lang="en-IN" dirty="0">
                <a:hlinkClick r:id="rId3"/>
              </a:rPr>
              <a:t>https://www.statista.com/study/11646/us-organic-food-market-statista-dossier/</a:t>
            </a:r>
            <a:endParaRPr lang="en-IN" dirty="0"/>
          </a:p>
          <a:p>
            <a:r>
              <a:rPr lang="en-IN" dirty="0">
                <a:solidFill>
                  <a:srgbClr val="FFFFFF"/>
                </a:solidFill>
              </a:rPr>
              <a:t> 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D8CA8-B8E2-409D-9308-BAA3B500CE9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41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Source(s): </a:t>
            </a:r>
          </a:p>
          <a:p>
            <a:r>
              <a:rPr lang="en-IN" dirty="0"/>
              <a:t>USDA Certified Growers: </a:t>
            </a:r>
            <a:r>
              <a:rPr lang="en-IN" dirty="0">
                <a:hlinkClick r:id="rId3"/>
              </a:rPr>
              <a:t>https://organic.ams.usda.gov/integrity/</a:t>
            </a:r>
            <a:endParaRPr lang="en-IN" dirty="0"/>
          </a:p>
          <a:p>
            <a:r>
              <a:rPr lang="en-IN" dirty="0"/>
              <a:t>USDA Census of Agriculture: </a:t>
            </a:r>
            <a:r>
              <a:rPr lang="en-IN" dirty="0">
                <a:hlinkClick r:id="rId4"/>
              </a:rPr>
              <a:t>https://www.agcensus.usda.gov/Newsroom/2015/09_17_2015.php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D8CA8-B8E2-409D-9308-BAA3B500CE9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018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Source(s): </a:t>
            </a:r>
            <a:endParaRPr lang="en-US" dirty="0"/>
          </a:p>
          <a:p>
            <a:r>
              <a:rPr lang="en-IN" dirty="0"/>
              <a:t>United States Department of Agriculture: </a:t>
            </a:r>
            <a:r>
              <a:rPr lang="en-IN" dirty="0">
                <a:hlinkClick r:id="rId3"/>
              </a:rPr>
              <a:t>https://www.ers.usda.gov/data-products/organic-production.aspx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D8CA8-B8E2-409D-9308-BAA3B500CE9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542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Source(s): </a:t>
            </a:r>
            <a:endParaRPr lang="en-US" dirty="0"/>
          </a:p>
          <a:p>
            <a:r>
              <a:rPr lang="en-IN" dirty="0"/>
              <a:t>Statista: </a:t>
            </a:r>
            <a:r>
              <a:rPr lang="en-IN" dirty="0">
                <a:hlinkClick r:id="rId3"/>
              </a:rPr>
              <a:t>https://www.statista.com/study/11646/us-organic-food-market-statista-dossier/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D8CA8-B8E2-409D-9308-BAA3B500CE9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449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Source(s): </a:t>
            </a:r>
            <a:endParaRPr lang="en-US" dirty="0"/>
          </a:p>
          <a:p>
            <a:r>
              <a:rPr lang="en-IN" dirty="0"/>
              <a:t>Blue Apron: </a:t>
            </a:r>
            <a:r>
              <a:rPr lang="en-IN" dirty="0">
                <a:hlinkClick r:id="rId3"/>
              </a:rPr>
              <a:t>https://investors.blueapron.com/press-releases/2017</a:t>
            </a:r>
            <a:endParaRPr lang="en-IN" dirty="0"/>
          </a:p>
          <a:p>
            <a:r>
              <a:rPr lang="en-IN" dirty="0"/>
              <a:t>HelloFresh: </a:t>
            </a:r>
            <a:r>
              <a:rPr lang="en-IN" dirty="0">
                <a:hlinkClick r:id="rId4"/>
              </a:rPr>
              <a:t>https://www.hellofreshgroup.com/i-r/</a:t>
            </a:r>
            <a:endParaRPr lang="en-IN" dirty="0"/>
          </a:p>
          <a:p>
            <a:r>
              <a:rPr lang="en-IN" dirty="0"/>
              <a:t>Nutrisystem: </a:t>
            </a:r>
            <a:r>
              <a:rPr lang="en-IN" dirty="0">
                <a:hlinkClick r:id="rId5"/>
              </a:rPr>
              <a:t>https://amigobulls.com/stocks/NTRI/income-statement/quarterly</a:t>
            </a:r>
            <a:endParaRPr lang="en-IN" dirty="0"/>
          </a:p>
          <a:p>
            <a:r>
              <a:rPr lang="en-IN" dirty="0"/>
              <a:t>Weight Watchers: </a:t>
            </a:r>
            <a:r>
              <a:rPr lang="en-IN" dirty="0">
                <a:hlinkClick r:id="rId6"/>
              </a:rPr>
              <a:t>https://amigobulls.com/stocks/WTW/income-statement/quarterly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D8CA8-B8E2-409D-9308-BAA3B500CE9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421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Source(s): </a:t>
            </a:r>
            <a:endParaRPr lang="en-US" dirty="0"/>
          </a:p>
          <a:p>
            <a:r>
              <a:rPr lang="en-IN" dirty="0"/>
              <a:t>1. Food Allergies </a:t>
            </a:r>
            <a:r>
              <a:rPr lang="en-IN" dirty="0">
                <a:hlinkClick r:id="rId3"/>
              </a:rPr>
              <a:t>https://www.foodallergy.org/sites/default/files/migrated-files/file/facts-stats.pdf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With the increased production, sales, consumption of organic foods and the unique features of our business, Healthy Meals will be a sure shot success!</a:t>
            </a:r>
          </a:p>
          <a:p>
            <a:r>
              <a:rPr lang="en-IN" dirty="0"/>
              <a:t>CDC – Centre for Disease Control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D8CA8-B8E2-409D-9308-BAA3B500CE9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19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16778"/>
            <a:ext cx="896448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/>
              <a:t> Click to add title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/>
              <a:t> Click to add title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6627749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95250" y="1549866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Meals crafted with you in mind</a:t>
            </a:r>
            <a:endParaRPr kumimoji="0" lang="en-US" altLang="ko-KR" sz="1400" b="1" i="1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836712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Healthy Meals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099B463B-7620-4AE4-9E0D-27EA5532C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4888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/>
              <a:t>Group 10</a:t>
            </a:r>
          </a:p>
          <a:p>
            <a:pPr algn="ctr"/>
            <a:r>
              <a:rPr lang="en-US" sz="1600" err="1"/>
              <a:t>Richa</a:t>
            </a:r>
            <a:r>
              <a:rPr lang="en-US" sz="1600"/>
              <a:t> </a:t>
            </a:r>
            <a:r>
              <a:rPr lang="en-US" sz="1600" err="1"/>
              <a:t>Goel</a:t>
            </a:r>
            <a:r>
              <a:rPr lang="en-US" sz="1600"/>
              <a:t>, </a:t>
            </a:r>
            <a:r>
              <a:rPr lang="en-US" sz="1600" err="1"/>
              <a:t>Divya</a:t>
            </a:r>
            <a:r>
              <a:rPr lang="en-US" sz="1600"/>
              <a:t> </a:t>
            </a:r>
            <a:r>
              <a:rPr lang="en-US" sz="1600" err="1"/>
              <a:t>Jayaprakash</a:t>
            </a:r>
            <a:r>
              <a:rPr lang="en-US" sz="1600"/>
              <a:t>, </a:t>
            </a:r>
            <a:r>
              <a:rPr lang="en-US" sz="1600" err="1"/>
              <a:t>Niha</a:t>
            </a:r>
            <a:r>
              <a:rPr lang="en-US" sz="1600"/>
              <a:t> Khan, </a:t>
            </a:r>
          </a:p>
          <a:p>
            <a:pPr algn="ctr"/>
            <a:r>
              <a:rPr lang="en-US" sz="1600" err="1"/>
              <a:t>Gautami</a:t>
            </a:r>
            <a:r>
              <a:rPr lang="en-US" sz="1600"/>
              <a:t> </a:t>
            </a:r>
            <a:r>
              <a:rPr lang="en-US" sz="1600" err="1"/>
              <a:t>Murugan</a:t>
            </a:r>
            <a:r>
              <a:rPr lang="en-US" sz="1600"/>
              <a:t>, Robert Myatt, </a:t>
            </a:r>
            <a:r>
              <a:rPr lang="en-US" sz="1600" err="1"/>
              <a:t>Abhilash</a:t>
            </a:r>
            <a:r>
              <a:rPr lang="en-US" sz="1600"/>
              <a:t> </a:t>
            </a:r>
            <a:r>
              <a:rPr lang="en-US" sz="1600" err="1"/>
              <a:t>Ramprasad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/>
          <p:cNvSpPr>
            <a:spLocks noGrp="1"/>
          </p:cNvSpPr>
          <p:nvPr>
            <p:ph idx="10"/>
          </p:nvPr>
        </p:nvSpPr>
        <p:spPr>
          <a:xfrm>
            <a:off x="1847850" y="5772150"/>
            <a:ext cx="6551858" cy="952500"/>
          </a:xfrm>
        </p:spPr>
        <p:txBody>
          <a:bodyPr/>
          <a:lstStyle/>
          <a:p>
            <a:r>
              <a:rPr lang="en-US" sz="2000">
                <a:latin typeface="Calibri"/>
                <a:ea typeface="맑은 고딕"/>
              </a:rPr>
              <a:t>There has been an increase in the number of people who are buying Organic food </a:t>
            </a:r>
            <a:r>
              <a:rPr lang="en-US" sz="2000">
                <a:latin typeface="Calibri"/>
              </a:rPr>
              <a:t>since Autumn 2013</a:t>
            </a:r>
            <a:endParaRPr lang="en-US">
              <a:ea typeface="맑은 고딕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B6A8F9-316A-4578-A009-3A743BF84492}"/>
              </a:ext>
            </a:extLst>
          </p:cNvPr>
          <p:cNvSpPr/>
          <p:nvPr/>
        </p:nvSpPr>
        <p:spPr>
          <a:xfrm>
            <a:off x="0" y="0"/>
            <a:ext cx="1695938" cy="5505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54E49DA-4CFF-47F6-8A81-E6717A0B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25" y="790755"/>
            <a:ext cx="8526340" cy="4699498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38795" cy="1069975"/>
          </a:xfrm>
        </p:spPr>
        <p:txBody>
          <a:bodyPr/>
          <a:lstStyle/>
          <a:p>
            <a:pPr algn="ctr"/>
            <a:r>
              <a:rPr lang="en-US" sz="2400">
                <a:solidFill>
                  <a:srgbClr val="404040"/>
                </a:solidFill>
              </a:rPr>
              <a:t>Slide 2: Organic Food Consumption</a:t>
            </a:r>
          </a:p>
        </p:txBody>
      </p:sp>
    </p:spTree>
    <p:extLst>
      <p:ext uri="{BB962C8B-B14F-4D97-AF65-F5344CB8AC3E}">
        <p14:creationId xmlns:p14="http://schemas.microsoft.com/office/powerpoint/2010/main" val="23306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54ECE4-FE47-4F13-A381-9DF7DD2D2537}"/>
              </a:ext>
            </a:extLst>
          </p:cNvPr>
          <p:cNvSpPr/>
          <p:nvPr/>
        </p:nvSpPr>
        <p:spPr>
          <a:xfrm>
            <a:off x="0" y="0"/>
            <a:ext cx="1695938" cy="5505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6"/>
          <p:cNvSpPr>
            <a:spLocks noGrp="1"/>
          </p:cNvSpPr>
          <p:nvPr>
            <p:ph idx="10"/>
          </p:nvPr>
        </p:nvSpPr>
        <p:spPr>
          <a:xfrm>
            <a:off x="1466850" y="5610225"/>
            <a:ext cx="7461250" cy="1001377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맑은 고딕"/>
              </a:rPr>
              <a:t> Highest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 production and sales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organic food</a:t>
            </a:r>
            <a:r>
              <a:rPr lang="en-US" sz="2000">
                <a:solidFill>
                  <a:srgbClr val="000000"/>
                </a:solidFill>
                <a:latin typeface="Calibri"/>
                <a:ea typeface="맑은 고딕"/>
              </a:rPr>
              <a:t> in California</a:t>
            </a:r>
          </a:p>
          <a:p>
            <a:pPr marL="342900" indent="-342900"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맑은 고딕"/>
              </a:rPr>
              <a:t> Our choice is to have two distribution centers in California</a:t>
            </a:r>
            <a:endParaRPr lang="en-US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en-US" sz="2000">
                <a:solidFill>
                  <a:srgbClr val="000000"/>
                </a:solidFill>
                <a:latin typeface="Calibri"/>
                <a:ea typeface="맑은 고딕"/>
              </a:rPr>
              <a:t>       which will also serve as the food preparation site</a:t>
            </a:r>
            <a:endParaRPr lang="en-US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E5D0A9C-D99C-4780-A629-0226A166C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895350"/>
            <a:ext cx="7836794" cy="4596919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38795" cy="1069975"/>
          </a:xfrm>
        </p:spPr>
        <p:txBody>
          <a:bodyPr/>
          <a:lstStyle/>
          <a:p>
            <a:pPr algn="ctr"/>
            <a:r>
              <a:rPr lang="en-US" sz="2400">
                <a:solidFill>
                  <a:srgbClr val="404040"/>
                </a:solidFill>
              </a:rPr>
              <a:t>Slide 3: Organic Production and Sales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8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/>
          <p:cNvSpPr>
            <a:spLocks noGrp="1"/>
          </p:cNvSpPr>
          <p:nvPr>
            <p:ph idx="10"/>
          </p:nvPr>
        </p:nvSpPr>
        <p:spPr>
          <a:xfrm>
            <a:off x="6000750" y="1895475"/>
            <a:ext cx="3089426" cy="3924300"/>
          </a:xfrm>
        </p:spPr>
        <p:txBody>
          <a:bodyPr/>
          <a:lstStyle/>
          <a:p>
            <a:r>
              <a:rPr lang="en-US" sz="200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 of organic </a:t>
            </a:r>
            <a:endParaRPr lang="en-US">
              <a:solidFill>
                <a:srgbClr val="404040"/>
              </a:solidFill>
              <a:latin typeface="맑은 고딕"/>
              <a:ea typeface="맑은 고딕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farm production for </a:t>
            </a:r>
            <a:endParaRPr lang="en-US">
              <a:solidFill>
                <a:srgbClr val="000000"/>
              </a:solidFill>
              <a:latin typeface="맑은 고딕"/>
              <a:ea typeface="맑은 고딕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California in 2011 by </a:t>
            </a:r>
            <a:endParaRPr lang="en-US">
              <a:solidFill>
                <a:srgbClr val="000000"/>
              </a:solidFill>
              <a:latin typeface="맑은 고딕"/>
              <a:ea typeface="맑은 고딕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acre. </a:t>
            </a:r>
            <a:endParaRPr lang="en-US">
              <a:solidFill>
                <a:srgbClr val="000000"/>
              </a:solidFill>
              <a:latin typeface="맑은 고딕"/>
              <a:ea typeface="맑은 고딕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Livestock 2 has been </a:t>
            </a:r>
            <a:endParaRPr lang="en-US">
              <a:solidFill>
                <a:srgbClr val="000000"/>
              </a:solidFill>
              <a:latin typeface="맑은 고딕"/>
              <a:ea typeface="맑은 고딕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reduced by a factor of </a:t>
            </a:r>
            <a:endParaRPr lang="en-US">
              <a:solidFill>
                <a:srgbClr val="000000"/>
              </a:solidFill>
              <a:latin typeface="맑은 고딕"/>
              <a:ea typeface="맑은 고딕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1,000 in order to make </a:t>
            </a:r>
            <a:endParaRPr lang="en-US">
              <a:solidFill>
                <a:srgbClr val="000000"/>
              </a:solidFill>
              <a:latin typeface="맑은 고딕"/>
              <a:ea typeface="맑은 고딕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graph more visible.</a:t>
            </a:r>
            <a:endParaRPr lang="en-US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5B3BF-1434-4F86-85AA-DBA14A5DDAC2}"/>
              </a:ext>
            </a:extLst>
          </p:cNvPr>
          <p:cNvSpPr/>
          <p:nvPr/>
        </p:nvSpPr>
        <p:spPr>
          <a:xfrm>
            <a:off x="0" y="0"/>
            <a:ext cx="1695938" cy="5505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04409DE-269C-408F-846C-D4E84D01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5" y="1063625"/>
            <a:ext cx="6031655" cy="5340043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38795" cy="1069975"/>
          </a:xfrm>
        </p:spPr>
        <p:txBody>
          <a:bodyPr/>
          <a:lstStyle/>
          <a:p>
            <a:pPr algn="ctr"/>
            <a:r>
              <a:rPr lang="en-US" sz="2400">
                <a:solidFill>
                  <a:srgbClr val="404040"/>
                </a:solidFill>
              </a:rPr>
              <a:t>Slide 4: Types of Organic Food Produced</a:t>
            </a:r>
          </a:p>
        </p:txBody>
      </p:sp>
    </p:spTree>
    <p:extLst>
      <p:ext uri="{BB962C8B-B14F-4D97-AF65-F5344CB8AC3E}">
        <p14:creationId xmlns:p14="http://schemas.microsoft.com/office/powerpoint/2010/main" val="394427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/>
          <p:cNvSpPr>
            <a:spLocks noGrp="1"/>
          </p:cNvSpPr>
          <p:nvPr>
            <p:ph idx="10"/>
          </p:nvPr>
        </p:nvSpPr>
        <p:spPr>
          <a:xfrm>
            <a:off x="2133600" y="5581650"/>
            <a:ext cx="6276727" cy="991403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US" sz="200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 million new customers by 2025</a:t>
            </a:r>
            <a:endParaRPr lang="en-US"/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 billion USD increase in sales by 2025</a:t>
            </a:r>
          </a:p>
          <a:p>
            <a:pPr lvl="1">
              <a:buClr>
                <a:srgbClr val="8AD0D6"/>
              </a:buClr>
              <a:buFont typeface="Wingdings" panose="05000000000000000000" pitchFamily="2" charset="2"/>
              <a:buChar char="§"/>
            </a:pP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8AD0D6"/>
              </a:buClr>
              <a:buFont typeface="Wingdings" panose="05000000000000000000" pitchFamily="2" charset="2"/>
              <a:buChar char="§"/>
            </a:pPr>
            <a:endParaRPr lang="en-US" sz="2000">
              <a:solidFill>
                <a:srgbClr val="000000"/>
              </a:solidFill>
              <a:latin typeface="Calibri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  <a:latin typeface="Calibri"/>
              <a:ea typeface="맑은 고딕"/>
              <a:cs typeface="Arial" pitchFamily="34" charset="0"/>
            </a:endParaRPr>
          </a:p>
          <a:p>
            <a:endParaRPr lang="ko-KR" altLang="en-US" sz="1200">
              <a:latin typeface="맑은 고딕"/>
              <a:ea typeface="맑은 고딕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9259B0-13EB-4465-8AAA-A1806123D658}"/>
              </a:ext>
            </a:extLst>
          </p:cNvPr>
          <p:cNvSpPr/>
          <p:nvPr/>
        </p:nvSpPr>
        <p:spPr>
          <a:xfrm>
            <a:off x="0" y="0"/>
            <a:ext cx="1695938" cy="5505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06413AA-5B79-4A92-8227-46AC836B3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92" y="838200"/>
            <a:ext cx="8806856" cy="4620474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38795" cy="1069975"/>
          </a:xfrm>
        </p:spPr>
        <p:txBody>
          <a:bodyPr/>
          <a:lstStyle/>
          <a:p>
            <a:pPr algn="ctr"/>
            <a:r>
              <a:rPr lang="en-US" sz="2400"/>
              <a:t>Slide 5:</a:t>
            </a:r>
            <a:r>
              <a:rPr lang="en-US" sz="2400">
                <a:solidFill>
                  <a:srgbClr val="404040"/>
                </a:solidFill>
              </a:rPr>
              <a:t> Predicted Growth</a:t>
            </a:r>
            <a:endParaRPr 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1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/>
          <p:cNvSpPr>
            <a:spLocks noGrp="1"/>
          </p:cNvSpPr>
          <p:nvPr>
            <p:ph idx="10"/>
          </p:nvPr>
        </p:nvSpPr>
        <p:spPr>
          <a:xfrm>
            <a:off x="1803400" y="5581651"/>
            <a:ext cx="6587371" cy="1276350"/>
          </a:xfrm>
        </p:spPr>
        <p:txBody>
          <a:bodyPr/>
          <a:lstStyle/>
          <a:p>
            <a:r>
              <a:rPr lang="en-US" sz="2000" dirty="0">
                <a:latin typeface="Calibri"/>
                <a:ea typeface="맑은 고딕"/>
              </a:rPr>
              <a:t>Similar companies revenues have been stable or increasing over the last three years</a:t>
            </a:r>
            <a:r>
              <a:rPr lang="en-US" sz="2000" dirty="0">
                <a:solidFill>
                  <a:srgbClr val="404040"/>
                </a:solidFill>
                <a:latin typeface="Calibri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CEF2D7-1A02-4B0A-A063-CC6C529C6060}"/>
              </a:ext>
            </a:extLst>
          </p:cNvPr>
          <p:cNvSpPr/>
          <p:nvPr/>
        </p:nvSpPr>
        <p:spPr>
          <a:xfrm>
            <a:off x="0" y="0"/>
            <a:ext cx="1695938" cy="5505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38795" cy="1069975"/>
          </a:xfrm>
        </p:spPr>
        <p:txBody>
          <a:bodyPr/>
          <a:lstStyle/>
          <a:p>
            <a:pPr algn="ctr"/>
            <a:r>
              <a:rPr lang="en-US" sz="2400"/>
              <a:t>Slide 6:</a:t>
            </a:r>
            <a:r>
              <a:rPr lang="en-US" sz="3600"/>
              <a:t> </a:t>
            </a:r>
            <a:r>
              <a:rPr lang="en-US" sz="2400">
                <a:solidFill>
                  <a:srgbClr val="404040"/>
                </a:solidFill>
              </a:rPr>
              <a:t>Financial Overview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C3ED20C-646D-4F60-8E4E-68056BEE8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64" y="838200"/>
            <a:ext cx="7643807" cy="46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6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E00414-A2F6-4BFB-9125-A8CBC0931D39}"/>
              </a:ext>
            </a:extLst>
          </p:cNvPr>
          <p:cNvSpPr/>
          <p:nvPr/>
        </p:nvSpPr>
        <p:spPr>
          <a:xfrm>
            <a:off x="0" y="-34713"/>
            <a:ext cx="1695450" cy="5570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6"/>
          <p:cNvSpPr>
            <a:spLocks noGrp="1"/>
          </p:cNvSpPr>
          <p:nvPr>
            <p:ph idx="10"/>
          </p:nvPr>
        </p:nvSpPr>
        <p:spPr>
          <a:xfrm>
            <a:off x="36513" y="876300"/>
            <a:ext cx="9048750" cy="4638065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US" sz="2000" dirty="0">
                <a:latin typeface="Calibri"/>
                <a:ea typeface="맑은 고딕"/>
              </a:rPr>
              <a:t>Food expenditures away from home has increased from 446,356 Million USD </a:t>
            </a:r>
          </a:p>
          <a:p>
            <a:r>
              <a:rPr lang="en-US" sz="2000" dirty="0">
                <a:latin typeface="Calibri"/>
                <a:ea typeface="맑은 고딕"/>
              </a:rPr>
              <a:t>      (2003) to 731,258 Million USD (2014)</a:t>
            </a:r>
          </a:p>
          <a:p>
            <a:pPr marL="342900" indent="-342900"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2013, the CDC reported a 50% increase in child food allergies from 1997 to </a:t>
            </a:r>
          </a:p>
          <a:p>
            <a:r>
              <a:rPr lang="en-US"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 2011</a:t>
            </a:r>
            <a:r>
              <a:rPr lang="en-US" sz="9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n-US"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Nine million adults in the US suffer from food allergies.</a:t>
            </a:r>
            <a:endParaRPr lang="en-US" dirty="0">
              <a:solidFill>
                <a:schemeClr val="tx1"/>
              </a:solidFill>
              <a:ea typeface="맑은 고딕"/>
            </a:endParaRPr>
          </a:p>
          <a:p>
            <a:endParaRPr lang="en-US" sz="2000" b="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Healthy Meals: </a:t>
            </a:r>
          </a:p>
          <a:p>
            <a:pPr marL="342900" indent="-342900"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Nutritionist (premium service - $9.99/month subscription)</a:t>
            </a:r>
            <a:endParaRPr lang="en-US" dirty="0">
              <a:solidFill>
                <a:srgbClr val="000000"/>
              </a:solidFill>
              <a:latin typeface="맑은 고딕"/>
              <a:ea typeface="맑은 고딕"/>
              <a:cs typeface="Calibri" panose="020F0502020204030204" pitchFamily="34" charset="0"/>
            </a:endParaRPr>
          </a:p>
          <a:p>
            <a:pPr marL="342900" indent="-342900"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 track of every customer's consumption and health condition</a:t>
            </a:r>
          </a:p>
          <a:p>
            <a:pPr marL="342900" indent="-342900"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Specially customized food based on health condition and taste preferences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 weekly nutrient consumption report to premium customers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may preorder food for the week - prevents wasted food</a:t>
            </a:r>
          </a:p>
          <a:p>
            <a:pPr marL="342900" indent="-342900">
              <a:buChar char="•"/>
            </a:pPr>
            <a:r>
              <a:rPr lang="en-US" sz="2000" dirty="0">
                <a:solidFill>
                  <a:srgbClr val="404040"/>
                </a:solidFill>
                <a:latin typeface="Calibri"/>
                <a:ea typeface="맑은 고딕"/>
              </a:rPr>
              <a:t>Quality food priced as low as $8.99 per meal</a:t>
            </a:r>
          </a:p>
          <a:p>
            <a:pPr marL="342900" indent="-342900">
              <a:buChar char="•"/>
            </a:pPr>
            <a:endParaRPr lang="en-US" sz="2000" dirty="0">
              <a:solidFill>
                <a:srgbClr val="404040"/>
              </a:solidFill>
              <a:latin typeface="Calibri"/>
              <a:ea typeface="맑은 고딕"/>
            </a:endParaRPr>
          </a:p>
          <a:p>
            <a:endParaRPr lang="en-US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  <a:latin typeface="맑은 고딕"/>
              <a:ea typeface="맑은 고딕"/>
              <a:cs typeface="Calibri" panose="020F050202020403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alibri"/>
              <a:ea typeface="맑은 고딕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  <a:latin typeface="맑은 고딕"/>
              <a:ea typeface="맑은 고딕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alibri"/>
              <a:ea typeface="맑은 고딕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alibri"/>
              <a:ea typeface="맑은 고딕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alibri"/>
              <a:ea typeface="맑은 고딕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alibri"/>
              <a:ea typeface="맑은 고딕"/>
              <a:cs typeface="Arial" pitchFamily="34" charset="0"/>
            </a:endParaRPr>
          </a:p>
          <a:p>
            <a:pPr lvl="1">
              <a:buClr>
                <a:srgbClr val="8AD0D6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Calibri"/>
              <a:ea typeface="맑은 고딕"/>
              <a:cs typeface="Arial" pitchFamily="34" charset="0"/>
            </a:endParaRPr>
          </a:p>
          <a:p>
            <a:pPr lvl="1">
              <a:buClr>
                <a:srgbClr val="8AD0D6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Calibri"/>
              <a:ea typeface="맑은 고딕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0000"/>
              </a:solidFill>
              <a:latin typeface="Calibri"/>
              <a:ea typeface="맑은 고딕"/>
              <a:cs typeface="Arial" pitchFamily="34" charset="0"/>
            </a:endParaRPr>
          </a:p>
          <a:p>
            <a:endParaRPr lang="ko-KR" altLang="en-US" sz="1200" dirty="0">
              <a:solidFill>
                <a:srgbClr val="404040"/>
              </a:solidFill>
              <a:latin typeface="맑은 고딕"/>
              <a:ea typeface="맑은 고딕"/>
              <a:cs typeface="Arial" pitchFamily="34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19585" cy="1069514"/>
          </a:xfrm>
        </p:spPr>
        <p:txBody>
          <a:bodyPr/>
          <a:lstStyle/>
          <a:p>
            <a:pPr algn="ctr"/>
            <a:r>
              <a:rPr lang="en-US" sz="2400"/>
              <a:t>Slide 7: </a:t>
            </a:r>
            <a:r>
              <a:rPr lang="en-US" altLang="ko-KR" sz="2400"/>
              <a:t>Summary</a:t>
            </a:r>
            <a:endParaRPr lang="en-US" altLang="ko-KR" sz="2400">
              <a:solidFill>
                <a:srgbClr val="404040"/>
              </a:solidFill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5BD2F211-933F-421F-8FDB-614E3B640FA7}"/>
              </a:ext>
            </a:extLst>
          </p:cNvPr>
          <p:cNvSpPr txBox="1">
            <a:spLocks/>
          </p:cNvSpPr>
          <p:nvPr/>
        </p:nvSpPr>
        <p:spPr>
          <a:xfrm>
            <a:off x="1410256" y="5553075"/>
            <a:ext cx="7513857" cy="1058863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IN" sz="2000" dirty="0">
                <a:solidFill>
                  <a:srgbClr val="404040"/>
                </a:solidFill>
                <a:latin typeface="Calibri"/>
                <a:ea typeface="맑은 고딕"/>
              </a:rPr>
              <a:t> With a positive trend in production, sales, consumption of organic </a:t>
            </a:r>
            <a:endParaRPr lang="en-US" dirty="0"/>
          </a:p>
          <a:p>
            <a:pPr algn="ctr">
              <a:spcBef>
                <a:spcPts val="0"/>
              </a:spcBef>
            </a:pPr>
            <a:r>
              <a:rPr lang="en-IN" sz="2000" dirty="0">
                <a:solidFill>
                  <a:srgbClr val="404040"/>
                </a:solidFill>
                <a:latin typeface="Calibri"/>
                <a:ea typeface="맑은 고딕"/>
              </a:rPr>
              <a:t>food, increased health consciousness, and the unique features of </a:t>
            </a:r>
            <a:endParaRPr lang="en-IN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spcBef>
                <a:spcPts val="0"/>
              </a:spcBef>
            </a:pPr>
            <a:r>
              <a:rPr lang="en-IN" sz="2000" dirty="0">
                <a:solidFill>
                  <a:srgbClr val="404040"/>
                </a:solidFill>
                <a:latin typeface="Calibri"/>
                <a:ea typeface="맑은 고딕"/>
              </a:rPr>
              <a:t>our business, Healthy Meals is destined to be profitable.</a:t>
            </a:r>
            <a:endParaRPr lang="en-IN" dirty="0">
              <a:solidFill>
                <a:schemeClr val="tx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3907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160</Words>
  <Application>Microsoft Office PowerPoint</Application>
  <PresentationFormat>On-screen Show (4:3)</PresentationFormat>
  <Paragraphs>90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Slide 2: Organic Food Consumption</vt:lpstr>
      <vt:lpstr>Slide 3: Organic Production and Sales</vt:lpstr>
      <vt:lpstr>Slide 4: Types of Organic Food Produced</vt:lpstr>
      <vt:lpstr>Slide 5: Predicted Growth</vt:lpstr>
      <vt:lpstr>Slide 6: Financial Overview</vt:lpstr>
      <vt:lpstr>Slide 7: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Robert</cp:lastModifiedBy>
  <cp:revision>3</cp:revision>
  <dcterms:modified xsi:type="dcterms:W3CDTF">2017-11-30T05:39:45Z</dcterms:modified>
</cp:coreProperties>
</file>