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A496-05C8-4FD5-8BEE-F3C65AE58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MARKET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8794-F481-4E7F-9E0B-7B37C76E4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pPr marL="342900" indent="-342900">
              <a:buFontTx/>
              <a:buChar char="-"/>
            </a:pPr>
            <a:r>
              <a:rPr lang="en-US" dirty="0"/>
              <a:t>                                        Divya Jayaprakash</a:t>
            </a:r>
          </a:p>
        </p:txBody>
      </p:sp>
    </p:spTree>
    <p:extLst>
      <p:ext uri="{BB962C8B-B14F-4D97-AF65-F5344CB8AC3E}">
        <p14:creationId xmlns:p14="http://schemas.microsoft.com/office/powerpoint/2010/main" val="196647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0DC8-EC24-4350-ADE9-A954224E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7" y="913663"/>
            <a:ext cx="9601196" cy="49040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Plot the missing values to see the pattern and decide on how to impute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36331-19B3-4E7B-9235-A909FFC9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38299"/>
            <a:ext cx="10372725" cy="40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3A3E82-9F21-458F-A0D7-E2263A8A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02365"/>
            <a:ext cx="9677400" cy="53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5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3F4A-C697-4864-95F1-34320F27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31" y="807644"/>
            <a:ext cx="10154477" cy="526185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ColsToImpute</a:t>
            </a:r>
            <a:r>
              <a:rPr lang="en-US" dirty="0"/>
              <a:t> below has features with mostly a linear trend near the missing values </a:t>
            </a:r>
          </a:p>
          <a:p>
            <a:r>
              <a:rPr lang="en-US" dirty="0"/>
              <a:t>So, we are using a linear interpolation method with time to impute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After this, only the median_confirmation_time column will have missing values </a:t>
            </a:r>
          </a:p>
          <a:p>
            <a:r>
              <a:rPr lang="en-US" dirty="0"/>
              <a:t>It is reasonable to fill them using the mean value because it has most of it's values 0 and 47 with mean around 7.5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58E86-64C4-42BC-83C8-2588AFE9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2" y="2305878"/>
            <a:ext cx="10154477" cy="1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2135-1CCF-4464-8DC7-87B25594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3" y="715618"/>
            <a:ext cx="9601196" cy="50409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Splitting  the data into dependent and independent variables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Split into training and test dataset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22BB7-B5CB-4F20-AF02-86EB805C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14" y="1994660"/>
            <a:ext cx="9939335" cy="1278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363DF-0819-43E1-B228-AD8831AE4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03" y="4531621"/>
            <a:ext cx="9248775" cy="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8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8DE2-8C27-47FB-ADA5-3E66A706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54157"/>
            <a:ext cx="9601196" cy="4921711"/>
          </a:xfrm>
        </p:spPr>
        <p:txBody>
          <a:bodyPr/>
          <a:lstStyle/>
          <a:p>
            <a:r>
              <a:rPr lang="en-US" dirty="0"/>
              <a:t>We are using scaled data to run most of our models for better computation and convergence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CAB7D-D229-4F5F-AA02-6E4939D6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211662"/>
            <a:ext cx="9753600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6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F0E0-D52A-40EE-8898-1A0E2E24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42" y="1008637"/>
            <a:ext cx="9601196" cy="170805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Model Building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C26C-CB2F-43B2-8A2F-F8F87E8D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42" y="1789043"/>
            <a:ext cx="9601196" cy="413394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1. KNN Regressor</a:t>
            </a:r>
          </a:p>
          <a:p>
            <a:endParaRPr lang="en-US" dirty="0"/>
          </a:p>
          <a:p>
            <a:r>
              <a:rPr lang="en-US" dirty="0"/>
              <a:t>Run the KNN Regressor for K from 1 to 19</a:t>
            </a:r>
          </a:p>
          <a:p>
            <a:r>
              <a:rPr lang="en-US" dirty="0"/>
              <a:t>For K = 2 we are getting the best test accuracy</a:t>
            </a:r>
          </a:p>
          <a:p>
            <a:r>
              <a:rPr lang="en-US" dirty="0"/>
              <a:t>The train accuracy is 0.9979 and test accuracy is 0.9944</a:t>
            </a:r>
          </a:p>
        </p:txBody>
      </p:sp>
    </p:spTree>
    <p:extLst>
      <p:ext uri="{BB962C8B-B14F-4D97-AF65-F5344CB8AC3E}">
        <p14:creationId xmlns:p14="http://schemas.microsoft.com/office/powerpoint/2010/main" val="111942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50A2D-0A16-407E-AF9A-427174E13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6" y="2557463"/>
            <a:ext cx="10258425" cy="3419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71DBAA-30FC-4112-8DD2-1D1F74F2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6" y="879139"/>
            <a:ext cx="10258425" cy="157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6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E4AA-BA53-4616-BB51-8B969801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867827"/>
            <a:ext cx="10124858" cy="5128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Linear Regression</a:t>
            </a:r>
          </a:p>
          <a:p>
            <a:r>
              <a:rPr lang="en-US" dirty="0"/>
              <a:t>While performing linear regression the train accuracy is 0.999964 and test accuracy is 0.999936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we can see that Linear Regression performs better we will not consider KNN for further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A7325-672B-492E-9595-0261A3C9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2265744"/>
            <a:ext cx="10267320" cy="23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7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85DB-A1C5-428F-A052-BFA88212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48139"/>
            <a:ext cx="9601196" cy="50277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Ridge Regression</a:t>
            </a:r>
          </a:p>
          <a:p>
            <a:r>
              <a:rPr lang="en-US" dirty="0"/>
              <a:t>Next, we try Ridge regression with different values of alpha. </a:t>
            </a:r>
          </a:p>
          <a:p>
            <a:r>
              <a:rPr lang="en-US" dirty="0"/>
              <a:t>This seems to perform good with very low values of alpha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2DA31-7B31-4870-A5A2-2EF92487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51" y="2398642"/>
            <a:ext cx="10420350" cy="31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7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E086-6846-46C3-BA48-6D693AAAF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14401"/>
            <a:ext cx="9601196" cy="4961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Ridge regression 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2F434-E228-4120-BFE9-F6881326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590261"/>
            <a:ext cx="9925050" cy="4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B752-788D-43E1-8F22-F72637D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B70D-134B-4DB7-918C-FCBAF542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was established in 2009 by Satoshi Nakamoto</a:t>
            </a:r>
          </a:p>
          <a:p>
            <a:r>
              <a:rPr lang="en-US" dirty="0"/>
              <a:t>It is a cryptocurrency and worldwide payment system</a:t>
            </a:r>
          </a:p>
          <a:p>
            <a:r>
              <a:rPr lang="en-US" dirty="0"/>
              <a:t>It is the first decentralized digital currency</a:t>
            </a:r>
          </a:p>
          <a:p>
            <a:r>
              <a:rPr lang="en-US" dirty="0"/>
              <a:t>Can be used for online transactions between individuals</a:t>
            </a:r>
          </a:p>
          <a:p>
            <a:r>
              <a:rPr lang="en-US" dirty="0"/>
              <a:t>Created as a reward for a process known as mining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8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6B8C-C533-4D99-BFDA-A56B0F5E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41" y="755374"/>
            <a:ext cx="9862927" cy="51469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Lasso Regression</a:t>
            </a:r>
          </a:p>
          <a:p>
            <a:r>
              <a:rPr lang="en-US" dirty="0"/>
              <a:t>Next, we try Lasso with alpha of 0.01 to start with and we can see that this does a pretty good job and gives similar result to Linear Regression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1BB94-3C39-4CA4-9C3E-B3DD1264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41" y="2137327"/>
            <a:ext cx="10372725" cy="36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1E1D-E749-4FE6-812D-4588E3380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40" y="795130"/>
            <a:ext cx="9601196" cy="5160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Lasso Regression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7C6C8-43B7-420D-A7DD-B1BE743B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40" y="1432155"/>
            <a:ext cx="10233990" cy="43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8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FBE81-3BE0-4734-83AD-7F3B64F1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7" y="636104"/>
            <a:ext cx="10641497" cy="5208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 Polynomial Regression</a:t>
            </a:r>
          </a:p>
          <a:p>
            <a:r>
              <a:rPr lang="en-US" dirty="0"/>
              <a:t>We try polynomial regression because a lot of variables seem to have a non-linear trend and kind of parabolic trend</a:t>
            </a:r>
          </a:p>
          <a:p>
            <a:r>
              <a:rPr lang="en-US" dirty="0"/>
              <a:t>Performance is better than linear regression with a better accuracy on both train and test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BF030-9AC7-4FA5-9F35-87EF797F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5" y="2752724"/>
            <a:ext cx="10535480" cy="34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2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70EA-E28C-4F1A-8432-BCECFAE8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795130"/>
            <a:ext cx="9955693" cy="50807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Grid Search</a:t>
            </a:r>
          </a:p>
          <a:p>
            <a:r>
              <a:rPr lang="en-US" dirty="0"/>
              <a:t>As with polynomial we will use a lot of features and Lasso is giving the same result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we will use the Polynomial Lasso regression with  alpha of 0.0012 to predict the values for the final test set.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740F8-528A-4FA7-8B08-B692F296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2278131"/>
            <a:ext cx="10210800" cy="22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E602-4E0E-4B6F-A892-FC145977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874643"/>
            <a:ext cx="9915936" cy="50012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Best Predictor Model:</a:t>
            </a:r>
          </a:p>
          <a:p>
            <a:pPr marL="0" indent="0">
              <a:buNone/>
            </a:pPr>
            <a:r>
              <a:rPr lang="en-US" dirty="0"/>
              <a:t>Polynomial Lasso regression with  alpha of 0.0012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4A4D2-C97B-49E2-A758-20062F77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1941214"/>
            <a:ext cx="9982200" cy="39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04BC-7B06-4187-B8FB-23E67CADD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6" y="874643"/>
            <a:ext cx="10310191" cy="5155096"/>
          </a:xfrm>
        </p:spPr>
        <p:txBody>
          <a:bodyPr/>
          <a:lstStyle/>
          <a:p>
            <a:r>
              <a:rPr lang="en-US" dirty="0"/>
              <a:t>We are also putting results for Linear Regression so we can also consider those values for better decision making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41256-CE98-476A-8A2D-DDDB071D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1675986"/>
            <a:ext cx="10563225" cy="45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2E3C-731C-4808-B947-AC218889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62CA-083F-4E94-9D57-730AB27C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F7C41-5C1E-4F4E-BFAF-371F3D5E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887896"/>
            <a:ext cx="10334625" cy="49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7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CE90-A29F-43ED-A22C-445BE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5533-6261-4261-AED4-62CC1C99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Kaggle Dataset</a:t>
            </a:r>
          </a:p>
          <a:p>
            <a:r>
              <a:rPr lang="en-US" dirty="0"/>
              <a:t>https://en.wikipedia.org/wiki/Bitcoin</a:t>
            </a:r>
          </a:p>
          <a:p>
            <a:r>
              <a:rPr lang="en-US" dirty="0"/>
              <a:t>https://www.lifewire.com/what-are-bitcoins-2483146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49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8741-7526-4C0A-B6DD-57341FFC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07" y="2731419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98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9341-29D6-47ED-8054-C92A721B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PRICE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7798-3FD6-4F59-A23B-8CAA549C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most currencies, the price of Bitcoin changes every day</a:t>
            </a:r>
          </a:p>
          <a:p>
            <a:r>
              <a:rPr lang="en-US" dirty="0"/>
              <a:t>Bitcoin’s value is based on how valuable the market thinks it is</a:t>
            </a:r>
          </a:p>
          <a:p>
            <a:r>
              <a:rPr lang="en-US" dirty="0"/>
              <a:t>Bitcoin price change is similar to the example of gold</a:t>
            </a:r>
          </a:p>
          <a:p>
            <a:r>
              <a:rPr lang="en-US" dirty="0"/>
              <a:t>Predicting bitcoin prices is critical for investors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8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25A3-6BFE-4CBF-B0C4-03A4418E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4763-8AD6-4DA4-B3B5-C5C16EDC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dataset – bitcoin_dataset.csv</a:t>
            </a:r>
          </a:p>
          <a:p>
            <a:r>
              <a:rPr lang="en-US" dirty="0"/>
              <a:t>Dataset consists of 2907 rows and 24 columns</a:t>
            </a:r>
          </a:p>
          <a:p>
            <a:r>
              <a:rPr lang="en-US" dirty="0"/>
              <a:t>Target variable - btc_market_price</a:t>
            </a:r>
          </a:p>
          <a:p>
            <a:r>
              <a:rPr lang="en-US" dirty="0"/>
              <a:t>Test dataset – test_set.csv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3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B140-3711-4931-B2EB-87BBFC06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6918-DE8C-4FED-8D27-88CE082D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Data Imputation &amp; Cleaning</a:t>
            </a:r>
          </a:p>
          <a:p>
            <a:r>
              <a:rPr lang="en-US" dirty="0"/>
              <a:t>Building  different regression models </a:t>
            </a:r>
          </a:p>
          <a:p>
            <a:r>
              <a:rPr lang="en-US" dirty="0"/>
              <a:t>Comparing the models to find the best predictor</a:t>
            </a:r>
          </a:p>
        </p:txBody>
      </p:sp>
    </p:spTree>
    <p:extLst>
      <p:ext uri="{BB962C8B-B14F-4D97-AF65-F5344CB8AC3E}">
        <p14:creationId xmlns:p14="http://schemas.microsoft.com/office/powerpoint/2010/main" val="257847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9AAE-6474-4819-83A5-9B5426AB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8372" y="438794"/>
            <a:ext cx="9601196" cy="1303867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F9F50D-9DE0-46CB-80E9-CC93CA3C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C4804-9CDD-45AD-B927-CD0F41DD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03" y="1846793"/>
            <a:ext cx="105822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7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2597E8-F8A7-447F-A9BA-E5012110B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84738"/>
            <a:ext cx="96012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9E73-3ACD-4AD3-8556-BA4E6535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9259" y="339501"/>
            <a:ext cx="9601196" cy="1303867"/>
          </a:xfrm>
        </p:spPr>
        <p:txBody>
          <a:bodyPr/>
          <a:lstStyle/>
          <a:p>
            <a:r>
              <a:rPr lang="en-US" dirty="0"/>
              <a:t>Finding Missing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557C9-81B9-4D9E-8383-2DC80FAA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644" y="1643368"/>
            <a:ext cx="9601196" cy="3318936"/>
          </a:xfrm>
        </p:spPr>
        <p:txBody>
          <a:bodyPr/>
          <a:lstStyle/>
          <a:p>
            <a:r>
              <a:rPr lang="en-US" dirty="0"/>
              <a:t>Check the percentage of missing values in training &amp; test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CBEB4-CBC3-4990-A76C-B8635147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53" y="2358887"/>
            <a:ext cx="10315575" cy="31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5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446B-B6F9-4A8A-BD84-1661A288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114" y="887158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Printing the percentage of missing values in each column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C4D2E-4F73-413F-84CF-9C69C754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14" y="1382371"/>
            <a:ext cx="102870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5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608</TotalTime>
  <Words>568</Words>
  <Application>Microsoft Office PowerPoint</Application>
  <PresentationFormat>Widescreen</PresentationFormat>
  <Paragraphs>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Garamond</vt:lpstr>
      <vt:lpstr>Organic</vt:lpstr>
      <vt:lpstr>BITCOIN MARKET PRICE PREDICTION</vt:lpstr>
      <vt:lpstr>WHAT IS A BITCOIN</vt:lpstr>
      <vt:lpstr>BITCOIN PRICE FLUCTUATION</vt:lpstr>
      <vt:lpstr> DATASET OVERVIEW</vt:lpstr>
      <vt:lpstr>DATA ANALYSIS  PROCESS</vt:lpstr>
      <vt:lpstr>Data Exploration</vt:lpstr>
      <vt:lpstr>PowerPoint Presentation</vt:lpstr>
      <vt:lpstr>Finding Missing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MARKET PRICE PREDICTION</dc:title>
  <dc:creator>Karthik</dc:creator>
  <cp:lastModifiedBy>Jayaprakash, Divya</cp:lastModifiedBy>
  <cp:revision>43</cp:revision>
  <dcterms:created xsi:type="dcterms:W3CDTF">2018-05-02T23:30:26Z</dcterms:created>
  <dcterms:modified xsi:type="dcterms:W3CDTF">2018-05-21T15:33:56Z</dcterms:modified>
</cp:coreProperties>
</file>