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71" r:id="rId6"/>
    <p:sldId id="268" r:id="rId7"/>
    <p:sldId id="257" r:id="rId8"/>
    <p:sldId id="258" r:id="rId9"/>
    <p:sldId id="259" r:id="rId10"/>
    <p:sldId id="260" r:id="rId11"/>
    <p:sldId id="261" r:id="rId12"/>
    <p:sldId id="262" r:id="rId13"/>
    <p:sldId id="264" r:id="rId14"/>
    <p:sldId id="263" r:id="rId15"/>
    <p:sldId id="276" r:id="rId16"/>
    <p:sldId id="277" r:id="rId17"/>
    <p:sldId id="278" r:id="rId18"/>
    <p:sldId id="279" r:id="rId19"/>
    <p:sldId id="280" r:id="rId20"/>
    <p:sldId id="281" r:id="rId21"/>
    <p:sldId id="282" r:id="rId22"/>
    <p:sldId id="283" r:id="rId23"/>
    <p:sldId id="269" r:id="rId24"/>
    <p:sldId id="270" r:id="rId25"/>
    <p:sldId id="272" r:id="rId26"/>
    <p:sldId id="273" r:id="rId27"/>
    <p:sldId id="274" r:id="rId28"/>
    <p:sldId id="284" r:id="rId29"/>
    <p:sldId id="285"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18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660"/>
  </p:normalViewPr>
  <p:slideViewPr>
    <p:cSldViewPr snapToGrid="0">
      <p:cViewPr varScale="1">
        <p:scale>
          <a:sx n="64" d="100"/>
          <a:sy n="64" d="100"/>
        </p:scale>
        <p:origin x="9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89EA-081B-2D1A-8544-FD4FBDD969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E2C283-DDBB-663F-14BB-B4439016AA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3CBEAB-9B32-A4FC-D54A-4437C6F3AEBB}"/>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5" name="Footer Placeholder 4">
            <a:extLst>
              <a:ext uri="{FF2B5EF4-FFF2-40B4-BE49-F238E27FC236}">
                <a16:creationId xmlns:a16="http://schemas.microsoft.com/office/drawing/2014/main" id="{2EF176EE-EFEA-402C-B75B-49676308A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81F116-A231-BC94-1CE9-A82D3AEDE3FA}"/>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283381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7265-350F-E68F-904C-7DB5D1CA7A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1FB6AD-88A2-EA40-5A05-6D908A7B6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B3AA8-2C44-C9BA-1C9B-5E436AE809B9}"/>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5" name="Footer Placeholder 4">
            <a:extLst>
              <a:ext uri="{FF2B5EF4-FFF2-40B4-BE49-F238E27FC236}">
                <a16:creationId xmlns:a16="http://schemas.microsoft.com/office/drawing/2014/main" id="{27D3EB11-AA44-234A-3113-23E1E769C4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91E71-2FA1-3296-0B54-8C8D22972CB1}"/>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347109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D37702-AD4A-B226-BF2C-F39B12FA4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50A7C8-66A1-C6C8-510E-6C347C75A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0E531-9DFB-B720-F6F4-70317AED1173}"/>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5" name="Footer Placeholder 4">
            <a:extLst>
              <a:ext uri="{FF2B5EF4-FFF2-40B4-BE49-F238E27FC236}">
                <a16:creationId xmlns:a16="http://schemas.microsoft.com/office/drawing/2014/main" id="{1155D06A-B258-214A-35B8-E45E79F19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51ADD0-71B6-E8ED-2C7A-D0281C679CC8}"/>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286590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E69B-D418-413F-2DE5-C6D5AD9F12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2CB698-3AAC-DECB-608E-342CCD883C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0E0C8-1DF4-6436-7117-74D3D0EA1EDB}"/>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5" name="Footer Placeholder 4">
            <a:extLst>
              <a:ext uri="{FF2B5EF4-FFF2-40B4-BE49-F238E27FC236}">
                <a16:creationId xmlns:a16="http://schemas.microsoft.com/office/drawing/2014/main" id="{065AF194-DE27-FC90-1809-6BB069894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B00B6-8134-A443-AC08-835ED2CF51DE}"/>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210767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4362-D412-D911-7032-8DF11E0D75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6C992F-CF64-4310-46C9-C3CFF2AC8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9B17B-9D83-0FCE-0CC9-32160BFB2124}"/>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5" name="Footer Placeholder 4">
            <a:extLst>
              <a:ext uri="{FF2B5EF4-FFF2-40B4-BE49-F238E27FC236}">
                <a16:creationId xmlns:a16="http://schemas.microsoft.com/office/drawing/2014/main" id="{73DFF102-FDB8-B772-2A07-27B1D2008E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B85FFE-5564-BC29-5D5F-919FC3A3BF2F}"/>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126838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BD49-363D-CF4F-A3BA-B02160EE1E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AC4DB8-E852-CC6F-BD5B-03A3224585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2C336D-4FE1-DB3B-0ECB-319BE700B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BAD9CD-8A7D-9B4A-D34D-2242BD03B0EF}"/>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6" name="Footer Placeholder 5">
            <a:extLst>
              <a:ext uri="{FF2B5EF4-FFF2-40B4-BE49-F238E27FC236}">
                <a16:creationId xmlns:a16="http://schemas.microsoft.com/office/drawing/2014/main" id="{CF51C6EE-DA1D-70CF-D8F6-A9D299F21F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A1350-C871-1DC7-CA77-5BD0867F7E2A}"/>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426711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95C1-F2B0-2AE2-49F9-BADD54F9E2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5C8EFB-8BF9-21DA-4032-FB57BDDEF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F1727-4EAF-7E2C-18BB-C84485E7F3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CE7092-E91C-6BA5-B479-465033403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589F76-2A11-B83B-A047-AA7DECAFB4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7F6E1F-1C07-B2E6-0087-3DB67A4302AC}"/>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8" name="Footer Placeholder 7">
            <a:extLst>
              <a:ext uri="{FF2B5EF4-FFF2-40B4-BE49-F238E27FC236}">
                <a16:creationId xmlns:a16="http://schemas.microsoft.com/office/drawing/2014/main" id="{6F218BF7-CC51-BFDC-374D-D31AE6351A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B902C6-0A53-0008-B63A-966214ED3B7A}"/>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254682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8B90-F211-0086-B2EE-2DD34A30AE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D40185-0C58-8D7C-F35D-D30A9B9A377B}"/>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4" name="Footer Placeholder 3">
            <a:extLst>
              <a:ext uri="{FF2B5EF4-FFF2-40B4-BE49-F238E27FC236}">
                <a16:creationId xmlns:a16="http://schemas.microsoft.com/office/drawing/2014/main" id="{EF459236-2885-895C-0A26-3ECF15D47D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34A1E0-8ABF-21C9-FF16-A888216B7DD9}"/>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66078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B60A7C-3872-0C3A-756C-00D62E343436}"/>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3" name="Footer Placeholder 2">
            <a:extLst>
              <a:ext uri="{FF2B5EF4-FFF2-40B4-BE49-F238E27FC236}">
                <a16:creationId xmlns:a16="http://schemas.microsoft.com/office/drawing/2014/main" id="{80F9D3F1-381F-1CD3-DA05-5A38584D19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FC7038-DDA0-FC6D-6029-21C550EA12F1}"/>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241432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DBD0-C92C-AD12-3027-F6F4C8515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24AAD9-0571-7ACB-AB97-A75A674FB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24C605-E5D1-0563-17CE-A973B2453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274B3-5096-81DB-7D85-4057311DF7A5}"/>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6" name="Footer Placeholder 5">
            <a:extLst>
              <a:ext uri="{FF2B5EF4-FFF2-40B4-BE49-F238E27FC236}">
                <a16:creationId xmlns:a16="http://schemas.microsoft.com/office/drawing/2014/main" id="{2FC0D655-BC95-4758-CA51-D64032B427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85AC53-38C4-CC75-4D8F-18382719B1CB}"/>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418533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93AC-4AA3-212B-A66B-C7AA1114AC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AD8BA0-DEB2-D9FE-4E0C-4DCC74069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F64838-0CF6-3C69-1C87-AFC2602C6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CA597-2E24-5D49-1F65-18AEF60F3F65}"/>
              </a:ext>
            </a:extLst>
          </p:cNvPr>
          <p:cNvSpPr>
            <a:spLocks noGrp="1"/>
          </p:cNvSpPr>
          <p:nvPr>
            <p:ph type="dt" sz="half" idx="10"/>
          </p:nvPr>
        </p:nvSpPr>
        <p:spPr/>
        <p:txBody>
          <a:bodyPr/>
          <a:lstStyle/>
          <a:p>
            <a:fld id="{186866B5-A199-4907-B226-6654C4C0E9AC}" type="datetimeFigureOut">
              <a:rPr lang="en-IN" smtClean="0"/>
              <a:t>23-06-2025</a:t>
            </a:fld>
            <a:endParaRPr lang="en-IN"/>
          </a:p>
        </p:txBody>
      </p:sp>
      <p:sp>
        <p:nvSpPr>
          <p:cNvPr id="6" name="Footer Placeholder 5">
            <a:extLst>
              <a:ext uri="{FF2B5EF4-FFF2-40B4-BE49-F238E27FC236}">
                <a16:creationId xmlns:a16="http://schemas.microsoft.com/office/drawing/2014/main" id="{A5E33B7F-CFD0-8BCA-D444-8861E31A55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A9CD8-F3AB-962B-6A61-93C735352273}"/>
              </a:ext>
            </a:extLst>
          </p:cNvPr>
          <p:cNvSpPr>
            <a:spLocks noGrp="1"/>
          </p:cNvSpPr>
          <p:nvPr>
            <p:ph type="sldNum" sz="quarter" idx="12"/>
          </p:nvPr>
        </p:nvSpPr>
        <p:spPr/>
        <p:txBody>
          <a:bodyPr/>
          <a:lstStyle/>
          <a:p>
            <a:fld id="{4D9FA033-90A1-41DA-9EA1-245E659DF99C}" type="slidenum">
              <a:rPr lang="en-IN" smtClean="0"/>
              <a:t>‹#›</a:t>
            </a:fld>
            <a:endParaRPr lang="en-IN"/>
          </a:p>
        </p:txBody>
      </p:sp>
    </p:spTree>
    <p:extLst>
      <p:ext uri="{BB962C8B-B14F-4D97-AF65-F5344CB8AC3E}">
        <p14:creationId xmlns:p14="http://schemas.microsoft.com/office/powerpoint/2010/main" val="52027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90D3E4-C8E2-BA16-FEB1-9EC4C6214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3B4741-9B34-4C61-2380-CB8963AE63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7DE7BA-09BE-8E3C-C318-554C8C9E3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866B5-A199-4907-B226-6654C4C0E9AC}" type="datetimeFigureOut">
              <a:rPr lang="en-IN" smtClean="0"/>
              <a:t>23-06-2025</a:t>
            </a:fld>
            <a:endParaRPr lang="en-IN"/>
          </a:p>
        </p:txBody>
      </p:sp>
      <p:sp>
        <p:nvSpPr>
          <p:cNvPr id="5" name="Footer Placeholder 4">
            <a:extLst>
              <a:ext uri="{FF2B5EF4-FFF2-40B4-BE49-F238E27FC236}">
                <a16:creationId xmlns:a16="http://schemas.microsoft.com/office/drawing/2014/main" id="{AD3162A6-5E87-51DB-CF2F-BBD2B652C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352E75-D49F-DC61-BE24-CE5C470EE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FA033-90A1-41DA-9EA1-245E659DF99C}" type="slidenum">
              <a:rPr lang="en-IN" smtClean="0"/>
              <a:t>‹#›</a:t>
            </a:fld>
            <a:endParaRPr lang="en-IN"/>
          </a:p>
        </p:txBody>
      </p:sp>
    </p:spTree>
    <p:extLst>
      <p:ext uri="{BB962C8B-B14F-4D97-AF65-F5344CB8AC3E}">
        <p14:creationId xmlns:p14="http://schemas.microsoft.com/office/powerpoint/2010/main" val="330837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in.mathworks.com/help/simulink/slref/buscreator.html" TargetMode="External"/><Relationship Id="rId2" Type="http://schemas.openxmlformats.org/officeDocument/2006/relationships/hyperlink" Target="https://in.mathworks.com/help/simulink/slref/busselector.html" TargetMode="External"/><Relationship Id="rId1" Type="http://schemas.openxmlformats.org/officeDocument/2006/relationships/slideLayout" Target="../slideLayouts/slideLayout2.xml"/><Relationship Id="rId4" Type="http://schemas.openxmlformats.org/officeDocument/2006/relationships/hyperlink" Target="https://in.mathworks.com/help/aeroblks/velocityconversio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F962-B062-B98C-92BE-546E26DEBC7F}"/>
              </a:ext>
            </a:extLst>
          </p:cNvPr>
          <p:cNvSpPr>
            <a:spLocks noGrp="1"/>
          </p:cNvSpPr>
          <p:nvPr>
            <p:ph type="ctrTitle"/>
          </p:nvPr>
        </p:nvSpPr>
        <p:spPr>
          <a:xfrm>
            <a:off x="1524000" y="1122363"/>
            <a:ext cx="9144000" cy="5008614"/>
          </a:xfrm>
        </p:spPr>
        <p:txBody>
          <a:bodyPr>
            <a:noAutofit/>
          </a:bodyPr>
          <a:lstStyle/>
          <a:p>
            <a:pPr rtl="0"/>
            <a:r>
              <a:rPr lang="en-IN" b="0" i="0" u="none" strike="noStrike" dirty="0">
                <a:solidFill>
                  <a:srgbClr val="000000"/>
                </a:solidFill>
                <a:effectLst/>
                <a:latin typeface="Calibri" panose="020F0502020204030204" pitchFamily="34" charset="0"/>
              </a:rPr>
              <a:t>FULL ASSEMBLEY OF  VEHICLE MODEL</a:t>
            </a:r>
            <a:br>
              <a:rPr lang="en-IN" b="0" dirty="0">
                <a:effectLst/>
              </a:rPr>
            </a:br>
            <a:br>
              <a:rPr lang="en-IN" dirty="0"/>
            </a:br>
            <a:endParaRPr lang="en-IN" dirty="0"/>
          </a:p>
        </p:txBody>
      </p:sp>
    </p:spTree>
    <p:extLst>
      <p:ext uri="{BB962C8B-B14F-4D97-AF65-F5344CB8AC3E}">
        <p14:creationId xmlns:p14="http://schemas.microsoft.com/office/powerpoint/2010/main" val="1886940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2C97B-D2D5-78CE-7581-112FF936816D}"/>
              </a:ext>
            </a:extLst>
          </p:cNvPr>
          <p:cNvPicPr>
            <a:picLocks noChangeAspect="1"/>
          </p:cNvPicPr>
          <p:nvPr/>
        </p:nvPicPr>
        <p:blipFill>
          <a:blip r:embed="rId2"/>
          <a:stretch>
            <a:fillRect/>
          </a:stretch>
        </p:blipFill>
        <p:spPr>
          <a:xfrm>
            <a:off x="584616" y="479686"/>
            <a:ext cx="6790545" cy="5636302"/>
          </a:xfrm>
          <a:prstGeom prst="rect">
            <a:avLst/>
          </a:prstGeom>
        </p:spPr>
      </p:pic>
      <p:sp>
        <p:nvSpPr>
          <p:cNvPr id="5" name="TextBox 4">
            <a:extLst>
              <a:ext uri="{FF2B5EF4-FFF2-40B4-BE49-F238E27FC236}">
                <a16:creationId xmlns:a16="http://schemas.microsoft.com/office/drawing/2014/main" id="{003E8CF7-5178-D2CA-D2BD-F29B42F15BE3}"/>
              </a:ext>
            </a:extLst>
          </p:cNvPr>
          <p:cNvSpPr txBox="1"/>
          <p:nvPr/>
        </p:nvSpPr>
        <p:spPr>
          <a:xfrm>
            <a:off x="7375160" y="1469036"/>
            <a:ext cx="5977327" cy="2677656"/>
          </a:xfrm>
          <a:prstGeom prst="rect">
            <a:avLst/>
          </a:prstGeom>
          <a:noFill/>
        </p:spPr>
        <p:txBody>
          <a:bodyPr wrap="square">
            <a:spAutoFit/>
          </a:bodyPr>
          <a:lstStyle/>
          <a:p>
            <a:r>
              <a:rPr lang="en-IN" sz="2400" dirty="0">
                <a:solidFill>
                  <a:srgbClr val="00B050"/>
                </a:solidFill>
              </a:rPr>
              <a:t>Overshoot (OS): 0.04%</a:t>
            </a:r>
          </a:p>
          <a:p>
            <a:r>
              <a:rPr lang="en-IN" sz="2400" dirty="0">
                <a:solidFill>
                  <a:srgbClr val="00B050"/>
                </a:solidFill>
              </a:rPr>
              <a:t>Undershoot (US): NaN%</a:t>
            </a:r>
          </a:p>
          <a:p>
            <a:r>
              <a:rPr lang="en-IN" sz="2400" dirty="0">
                <a:solidFill>
                  <a:srgbClr val="00B050"/>
                </a:solidFill>
              </a:rPr>
              <a:t>Settling Time (Ts): 541.00 seconds</a:t>
            </a:r>
          </a:p>
          <a:p>
            <a:r>
              <a:rPr lang="en-IN" sz="2400" dirty="0">
                <a:solidFill>
                  <a:srgbClr val="00B050"/>
                </a:solidFill>
              </a:rPr>
              <a:t>Rise Time (Tr): 0.00 seconds</a:t>
            </a:r>
          </a:p>
          <a:p>
            <a:r>
              <a:rPr lang="en-IN" sz="2400" dirty="0">
                <a:solidFill>
                  <a:srgbClr val="00B050"/>
                </a:solidFill>
              </a:rPr>
              <a:t>Peak Time (Tp): 32.10 seconds</a:t>
            </a:r>
          </a:p>
          <a:p>
            <a:r>
              <a:rPr lang="en-IN" sz="2400" dirty="0">
                <a:solidFill>
                  <a:srgbClr val="00B050"/>
                </a:solidFill>
              </a:rPr>
              <a:t>Steady-State Error (Ess): 0.0878</a:t>
            </a:r>
          </a:p>
          <a:p>
            <a:r>
              <a:rPr lang="en-IN" sz="2400" dirty="0">
                <a:solidFill>
                  <a:srgbClr val="00B050"/>
                </a:solidFill>
              </a:rPr>
              <a:t>&gt;&gt; </a:t>
            </a:r>
          </a:p>
        </p:txBody>
      </p:sp>
    </p:spTree>
    <p:extLst>
      <p:ext uri="{BB962C8B-B14F-4D97-AF65-F5344CB8AC3E}">
        <p14:creationId xmlns:p14="http://schemas.microsoft.com/office/powerpoint/2010/main" val="283222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8A3F09-53B8-2D96-318F-5036EBA0E914}"/>
              </a:ext>
            </a:extLst>
          </p:cNvPr>
          <p:cNvSpPr txBox="1"/>
          <p:nvPr/>
        </p:nvSpPr>
        <p:spPr>
          <a:xfrm>
            <a:off x="3049250" y="212573"/>
            <a:ext cx="6093500"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C</a:t>
            </a:r>
            <a:r>
              <a:rPr lang="en-IN" sz="3200" dirty="0">
                <a:solidFill>
                  <a:srgbClr val="FF0000"/>
                </a:solidFill>
                <a:latin typeface="Cambria" panose="02040503050406030204" pitchFamily="18" charset="0"/>
                <a:ea typeface="Cambria" panose="02040503050406030204" pitchFamily="18" charset="0"/>
              </a:rPr>
              <a:t>ITY </a:t>
            </a:r>
            <a:r>
              <a:rPr lang="en-US" sz="3200" dirty="0">
                <a:solidFill>
                  <a:srgbClr val="FF0000"/>
                </a:solidFill>
                <a:latin typeface="Cambria" panose="02040503050406030204" pitchFamily="18" charset="0"/>
                <a:ea typeface="Cambria" panose="02040503050406030204" pitchFamily="18" charset="0"/>
              </a:rPr>
              <a:t>DRIVE CYCLE</a:t>
            </a:r>
            <a:r>
              <a:rPr lang="en-IN" sz="3200" dirty="0">
                <a:solidFill>
                  <a:srgbClr val="FF0000"/>
                </a:solidFill>
                <a:latin typeface="Cambria" panose="02040503050406030204" pitchFamily="18" charset="0"/>
                <a:ea typeface="Cambria" panose="02040503050406030204" pitchFamily="18" charset="0"/>
              </a:rPr>
              <a:t>  PLOTS</a:t>
            </a:r>
            <a:endParaRPr lang="en-IN" sz="3200" b="0" i="0" dirty="0">
              <a:solidFill>
                <a:srgbClr val="FF0000"/>
              </a:solidFill>
              <a:effectLst/>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55BECEF0-CD72-D30F-2E98-19F078E5A2BA}"/>
              </a:ext>
            </a:extLst>
          </p:cNvPr>
          <p:cNvPicPr>
            <a:picLocks noChangeAspect="1"/>
          </p:cNvPicPr>
          <p:nvPr/>
        </p:nvPicPr>
        <p:blipFill>
          <a:blip r:embed="rId2"/>
          <a:stretch>
            <a:fillRect/>
          </a:stretch>
        </p:blipFill>
        <p:spPr>
          <a:xfrm>
            <a:off x="-299803" y="1452345"/>
            <a:ext cx="12192000" cy="5810389"/>
          </a:xfrm>
          <a:prstGeom prst="rect">
            <a:avLst/>
          </a:prstGeom>
        </p:spPr>
      </p:pic>
    </p:spTree>
    <p:extLst>
      <p:ext uri="{BB962C8B-B14F-4D97-AF65-F5344CB8AC3E}">
        <p14:creationId xmlns:p14="http://schemas.microsoft.com/office/powerpoint/2010/main" val="388390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F09537-6977-452D-BC07-B4A673649435}"/>
              </a:ext>
            </a:extLst>
          </p:cNvPr>
          <p:cNvPicPr>
            <a:picLocks noChangeAspect="1"/>
          </p:cNvPicPr>
          <p:nvPr/>
        </p:nvPicPr>
        <p:blipFill>
          <a:blip r:embed="rId2"/>
          <a:stretch>
            <a:fillRect/>
          </a:stretch>
        </p:blipFill>
        <p:spPr>
          <a:xfrm>
            <a:off x="0" y="737337"/>
            <a:ext cx="6589426" cy="4942070"/>
          </a:xfrm>
          <a:prstGeom prst="rect">
            <a:avLst/>
          </a:prstGeom>
        </p:spPr>
      </p:pic>
      <p:sp>
        <p:nvSpPr>
          <p:cNvPr id="7" name="TextBox 6">
            <a:extLst>
              <a:ext uri="{FF2B5EF4-FFF2-40B4-BE49-F238E27FC236}">
                <a16:creationId xmlns:a16="http://schemas.microsoft.com/office/drawing/2014/main" id="{46A15B6F-17BC-2E6E-8CA0-DB3431A31D76}"/>
              </a:ext>
            </a:extLst>
          </p:cNvPr>
          <p:cNvSpPr txBox="1"/>
          <p:nvPr/>
        </p:nvSpPr>
        <p:spPr>
          <a:xfrm>
            <a:off x="6809282" y="1454046"/>
            <a:ext cx="4793105" cy="2308324"/>
          </a:xfrm>
          <a:prstGeom prst="rect">
            <a:avLst/>
          </a:prstGeom>
          <a:noFill/>
        </p:spPr>
        <p:txBody>
          <a:bodyPr wrap="square">
            <a:spAutoFit/>
          </a:bodyPr>
          <a:lstStyle/>
          <a:p>
            <a:r>
              <a:rPr lang="en-IN" sz="2400" dirty="0">
                <a:solidFill>
                  <a:srgbClr val="00B050"/>
                </a:solidFill>
              </a:rPr>
              <a:t>Overshoot (OS): 0.16%</a:t>
            </a:r>
          </a:p>
          <a:p>
            <a:r>
              <a:rPr lang="en-IN" sz="2400" dirty="0">
                <a:solidFill>
                  <a:srgbClr val="00B050"/>
                </a:solidFill>
              </a:rPr>
              <a:t>Undershoot (US): NaN%</a:t>
            </a:r>
          </a:p>
          <a:p>
            <a:r>
              <a:rPr lang="en-IN" sz="2400" dirty="0">
                <a:solidFill>
                  <a:srgbClr val="00B050"/>
                </a:solidFill>
              </a:rPr>
              <a:t>Settling Time (Ts): 538.20 seconds</a:t>
            </a:r>
          </a:p>
          <a:p>
            <a:r>
              <a:rPr lang="en-IN" sz="2400" dirty="0">
                <a:solidFill>
                  <a:srgbClr val="00B050"/>
                </a:solidFill>
              </a:rPr>
              <a:t>Rise Time (Tr): 0.00 seconds</a:t>
            </a:r>
          </a:p>
          <a:p>
            <a:r>
              <a:rPr lang="en-IN" sz="2400" dirty="0">
                <a:solidFill>
                  <a:srgbClr val="00B050"/>
                </a:solidFill>
              </a:rPr>
              <a:t>Peak Time (Tp): 55.10 seconds</a:t>
            </a:r>
          </a:p>
          <a:p>
            <a:r>
              <a:rPr lang="en-IN" sz="2400" dirty="0">
                <a:solidFill>
                  <a:srgbClr val="00B050"/>
                </a:solidFill>
              </a:rPr>
              <a:t>Steady-State Error (Ess): 0.0602</a:t>
            </a:r>
          </a:p>
        </p:txBody>
      </p:sp>
    </p:spTree>
    <p:extLst>
      <p:ext uri="{BB962C8B-B14F-4D97-AF65-F5344CB8AC3E}">
        <p14:creationId xmlns:p14="http://schemas.microsoft.com/office/powerpoint/2010/main" val="259332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9F5CD-7D1A-B335-918B-1D20273B4EF4}"/>
              </a:ext>
            </a:extLst>
          </p:cNvPr>
          <p:cNvSpPr txBox="1"/>
          <p:nvPr/>
        </p:nvSpPr>
        <p:spPr>
          <a:xfrm>
            <a:off x="3049250" y="212573"/>
            <a:ext cx="6093500"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HIGHWAY DRIVE CYCLE</a:t>
            </a:r>
            <a:r>
              <a:rPr lang="en-IN" sz="3200" dirty="0">
                <a:solidFill>
                  <a:srgbClr val="FF0000"/>
                </a:solidFill>
                <a:latin typeface="Cambria" panose="02040503050406030204" pitchFamily="18" charset="0"/>
                <a:ea typeface="Cambria" panose="02040503050406030204" pitchFamily="18" charset="0"/>
              </a:rPr>
              <a:t>  PLOTS</a:t>
            </a:r>
            <a:endParaRPr lang="en-IN" sz="3200" b="0" i="0" dirty="0">
              <a:solidFill>
                <a:srgbClr val="FF0000"/>
              </a:solidFill>
              <a:effectLst/>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6996B9B1-840A-9AFF-70C6-D9D3A0E521F7}"/>
              </a:ext>
            </a:extLst>
          </p:cNvPr>
          <p:cNvPicPr>
            <a:picLocks noChangeAspect="1"/>
          </p:cNvPicPr>
          <p:nvPr/>
        </p:nvPicPr>
        <p:blipFill>
          <a:blip r:embed="rId2"/>
          <a:stretch>
            <a:fillRect/>
          </a:stretch>
        </p:blipFill>
        <p:spPr>
          <a:xfrm>
            <a:off x="284813" y="797348"/>
            <a:ext cx="12192000" cy="5810389"/>
          </a:xfrm>
          <a:prstGeom prst="rect">
            <a:avLst/>
          </a:prstGeom>
        </p:spPr>
      </p:pic>
    </p:spTree>
    <p:extLst>
      <p:ext uri="{BB962C8B-B14F-4D97-AF65-F5344CB8AC3E}">
        <p14:creationId xmlns:p14="http://schemas.microsoft.com/office/powerpoint/2010/main" val="202621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E21C2E-376E-E699-098E-E8E862B6A37C}"/>
              </a:ext>
            </a:extLst>
          </p:cNvPr>
          <p:cNvPicPr>
            <a:picLocks noChangeAspect="1"/>
          </p:cNvPicPr>
          <p:nvPr/>
        </p:nvPicPr>
        <p:blipFill>
          <a:blip r:embed="rId2"/>
          <a:stretch>
            <a:fillRect/>
          </a:stretch>
        </p:blipFill>
        <p:spPr>
          <a:xfrm>
            <a:off x="562130" y="1013578"/>
            <a:ext cx="6093500" cy="5100067"/>
          </a:xfrm>
          <a:prstGeom prst="rect">
            <a:avLst/>
          </a:prstGeom>
        </p:spPr>
      </p:pic>
      <p:sp>
        <p:nvSpPr>
          <p:cNvPr id="11" name="TextBox 10">
            <a:extLst>
              <a:ext uri="{FF2B5EF4-FFF2-40B4-BE49-F238E27FC236}">
                <a16:creationId xmlns:a16="http://schemas.microsoft.com/office/drawing/2014/main" id="{8659801B-4FE9-9A4A-9AE4-31C9C685F539}"/>
              </a:ext>
            </a:extLst>
          </p:cNvPr>
          <p:cNvSpPr txBox="1"/>
          <p:nvPr/>
        </p:nvSpPr>
        <p:spPr>
          <a:xfrm>
            <a:off x="7438869" y="1528758"/>
            <a:ext cx="6093500" cy="2308324"/>
          </a:xfrm>
          <a:prstGeom prst="rect">
            <a:avLst/>
          </a:prstGeom>
          <a:noFill/>
        </p:spPr>
        <p:txBody>
          <a:bodyPr wrap="square">
            <a:spAutoFit/>
          </a:bodyPr>
          <a:lstStyle/>
          <a:p>
            <a:r>
              <a:rPr lang="en-IN" sz="2400" dirty="0">
                <a:solidFill>
                  <a:srgbClr val="00B050"/>
                </a:solidFill>
              </a:rPr>
              <a:t>Overshoot (OS): 0.01%</a:t>
            </a:r>
          </a:p>
          <a:p>
            <a:r>
              <a:rPr lang="en-IN" sz="2400" dirty="0">
                <a:solidFill>
                  <a:srgbClr val="00B050"/>
                </a:solidFill>
              </a:rPr>
              <a:t>Undershoot (US): Inf%</a:t>
            </a:r>
          </a:p>
          <a:p>
            <a:r>
              <a:rPr lang="en-IN" sz="2400" dirty="0">
                <a:solidFill>
                  <a:srgbClr val="00B050"/>
                </a:solidFill>
              </a:rPr>
              <a:t>Settling Time (Ts): 686.80 seconds</a:t>
            </a:r>
          </a:p>
          <a:p>
            <a:r>
              <a:rPr lang="en-IN" sz="2400" dirty="0">
                <a:solidFill>
                  <a:srgbClr val="00B050"/>
                </a:solidFill>
              </a:rPr>
              <a:t>Rise Time (Tr): 0.00 seconds</a:t>
            </a:r>
          </a:p>
          <a:p>
            <a:r>
              <a:rPr lang="en-IN" sz="2400" dirty="0">
                <a:solidFill>
                  <a:srgbClr val="00B050"/>
                </a:solidFill>
              </a:rPr>
              <a:t>Peak Time (Tp): 42.20 seconds</a:t>
            </a:r>
          </a:p>
          <a:p>
            <a:r>
              <a:rPr lang="en-IN" sz="2400" dirty="0">
                <a:solidFill>
                  <a:srgbClr val="00B050"/>
                </a:solidFill>
              </a:rPr>
              <a:t>Steady-State Error (Ess): 0.1317</a:t>
            </a:r>
          </a:p>
        </p:txBody>
      </p:sp>
    </p:spTree>
    <p:extLst>
      <p:ext uri="{BB962C8B-B14F-4D97-AF65-F5344CB8AC3E}">
        <p14:creationId xmlns:p14="http://schemas.microsoft.com/office/powerpoint/2010/main" val="410455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D0E548-A100-3BAF-DC8E-9FCA578AEF9B}"/>
              </a:ext>
            </a:extLst>
          </p:cNvPr>
          <p:cNvPicPr>
            <a:picLocks noChangeAspect="1"/>
          </p:cNvPicPr>
          <p:nvPr/>
        </p:nvPicPr>
        <p:blipFill>
          <a:blip r:embed="rId2"/>
          <a:stretch>
            <a:fillRect/>
          </a:stretch>
        </p:blipFill>
        <p:spPr>
          <a:xfrm>
            <a:off x="449705" y="1708879"/>
            <a:ext cx="11742295" cy="5000069"/>
          </a:xfrm>
          <a:prstGeom prst="rect">
            <a:avLst/>
          </a:prstGeom>
        </p:spPr>
      </p:pic>
      <p:sp>
        <p:nvSpPr>
          <p:cNvPr id="4" name="TextBox 3">
            <a:extLst>
              <a:ext uri="{FF2B5EF4-FFF2-40B4-BE49-F238E27FC236}">
                <a16:creationId xmlns:a16="http://schemas.microsoft.com/office/drawing/2014/main" id="{941973C9-4506-5FB2-6D81-3A20E97C207E}"/>
              </a:ext>
            </a:extLst>
          </p:cNvPr>
          <p:cNvSpPr txBox="1"/>
          <p:nvPr/>
        </p:nvSpPr>
        <p:spPr>
          <a:xfrm>
            <a:off x="239843" y="212573"/>
            <a:ext cx="11197652"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US06 DRIVE CYCLE</a:t>
            </a:r>
            <a:r>
              <a:rPr lang="en-IN" sz="3200" dirty="0">
                <a:solidFill>
                  <a:srgbClr val="FF0000"/>
                </a:solidFill>
                <a:latin typeface="Cambria" panose="02040503050406030204" pitchFamily="18" charset="0"/>
                <a:ea typeface="Cambria" panose="02040503050406030204" pitchFamily="18" charset="0"/>
              </a:rPr>
              <a:t>  PLOTS :for Allowable regeneration 45%</a:t>
            </a:r>
            <a:endParaRPr lang="en-IN" sz="3200" b="0" i="0" dirty="0">
              <a:solidFill>
                <a:srgbClr val="FF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249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18D6FF-5EC5-88A7-E4C5-D989F50FC9EE}"/>
              </a:ext>
            </a:extLst>
          </p:cNvPr>
          <p:cNvPicPr>
            <a:picLocks noChangeAspect="1"/>
          </p:cNvPicPr>
          <p:nvPr/>
        </p:nvPicPr>
        <p:blipFill>
          <a:blip r:embed="rId2"/>
          <a:stretch>
            <a:fillRect/>
          </a:stretch>
        </p:blipFill>
        <p:spPr>
          <a:xfrm>
            <a:off x="704537" y="995336"/>
            <a:ext cx="10523095" cy="5663108"/>
          </a:xfrm>
          <a:prstGeom prst="rect">
            <a:avLst/>
          </a:prstGeom>
        </p:spPr>
      </p:pic>
      <p:sp>
        <p:nvSpPr>
          <p:cNvPr id="4" name="TextBox 3">
            <a:extLst>
              <a:ext uri="{FF2B5EF4-FFF2-40B4-BE49-F238E27FC236}">
                <a16:creationId xmlns:a16="http://schemas.microsoft.com/office/drawing/2014/main" id="{AB1610B6-3FEA-13D0-51CC-E2827AC1D316}"/>
              </a:ext>
            </a:extLst>
          </p:cNvPr>
          <p:cNvSpPr txBox="1"/>
          <p:nvPr/>
        </p:nvSpPr>
        <p:spPr>
          <a:xfrm>
            <a:off x="239843" y="212573"/>
            <a:ext cx="11197652"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US06 DRIVE CYCLE</a:t>
            </a:r>
            <a:r>
              <a:rPr lang="en-IN" sz="3200" dirty="0">
                <a:solidFill>
                  <a:srgbClr val="FF0000"/>
                </a:solidFill>
                <a:latin typeface="Cambria" panose="02040503050406030204" pitchFamily="18" charset="0"/>
                <a:ea typeface="Cambria" panose="02040503050406030204" pitchFamily="18" charset="0"/>
              </a:rPr>
              <a:t>  PLOTS :for Allowable regeneration 45%</a:t>
            </a:r>
            <a:endParaRPr lang="en-IN" sz="3200" b="0" i="0" dirty="0">
              <a:solidFill>
                <a:srgbClr val="FF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71614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AAFE9B-B7BA-BC08-BF35-587F776DBA87}"/>
              </a:ext>
            </a:extLst>
          </p:cNvPr>
          <p:cNvSpPr txBox="1"/>
          <p:nvPr/>
        </p:nvSpPr>
        <p:spPr>
          <a:xfrm>
            <a:off x="239843" y="212573"/>
            <a:ext cx="11197652"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SCO3 DRIVE CYCLE</a:t>
            </a:r>
            <a:r>
              <a:rPr lang="en-IN" sz="3200" dirty="0">
                <a:solidFill>
                  <a:srgbClr val="FF0000"/>
                </a:solidFill>
                <a:latin typeface="Cambria" panose="02040503050406030204" pitchFamily="18" charset="0"/>
                <a:ea typeface="Cambria" panose="02040503050406030204" pitchFamily="18" charset="0"/>
              </a:rPr>
              <a:t>  PLOTS :for Allowable regeneration 45%</a:t>
            </a:r>
            <a:endParaRPr lang="en-IN" sz="3200" b="0" i="0" dirty="0">
              <a:solidFill>
                <a:srgbClr val="FF0000"/>
              </a:solidFill>
              <a:effectLst/>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44D73725-965B-22CA-952A-BE90D3182DCE}"/>
              </a:ext>
            </a:extLst>
          </p:cNvPr>
          <p:cNvPicPr>
            <a:picLocks noChangeAspect="1"/>
          </p:cNvPicPr>
          <p:nvPr/>
        </p:nvPicPr>
        <p:blipFill>
          <a:blip r:embed="rId2"/>
          <a:stretch>
            <a:fillRect/>
          </a:stretch>
        </p:blipFill>
        <p:spPr>
          <a:xfrm>
            <a:off x="754505" y="504960"/>
            <a:ext cx="9398832" cy="6497085"/>
          </a:xfrm>
          <a:prstGeom prst="rect">
            <a:avLst/>
          </a:prstGeom>
        </p:spPr>
      </p:pic>
    </p:spTree>
    <p:extLst>
      <p:ext uri="{BB962C8B-B14F-4D97-AF65-F5344CB8AC3E}">
        <p14:creationId xmlns:p14="http://schemas.microsoft.com/office/powerpoint/2010/main" val="240273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46B53-5BB7-CBC4-8492-746B42D25DDC}"/>
              </a:ext>
            </a:extLst>
          </p:cNvPr>
          <p:cNvPicPr>
            <a:picLocks noChangeAspect="1"/>
          </p:cNvPicPr>
          <p:nvPr/>
        </p:nvPicPr>
        <p:blipFill>
          <a:blip r:embed="rId2"/>
          <a:stretch>
            <a:fillRect/>
          </a:stretch>
        </p:blipFill>
        <p:spPr>
          <a:xfrm>
            <a:off x="1304144" y="798226"/>
            <a:ext cx="9278912" cy="6059774"/>
          </a:xfrm>
          <a:prstGeom prst="rect">
            <a:avLst/>
          </a:prstGeom>
        </p:spPr>
      </p:pic>
      <p:sp>
        <p:nvSpPr>
          <p:cNvPr id="4" name="TextBox 3">
            <a:extLst>
              <a:ext uri="{FF2B5EF4-FFF2-40B4-BE49-F238E27FC236}">
                <a16:creationId xmlns:a16="http://schemas.microsoft.com/office/drawing/2014/main" id="{2D286769-01A9-D184-6DD2-E9D4255D2EC9}"/>
              </a:ext>
            </a:extLst>
          </p:cNvPr>
          <p:cNvSpPr txBox="1"/>
          <p:nvPr/>
        </p:nvSpPr>
        <p:spPr>
          <a:xfrm>
            <a:off x="239843" y="212573"/>
            <a:ext cx="11197652"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SCO3 DRIVE CYCLE</a:t>
            </a:r>
            <a:r>
              <a:rPr lang="en-IN" sz="3200" dirty="0">
                <a:solidFill>
                  <a:srgbClr val="FF0000"/>
                </a:solidFill>
                <a:latin typeface="Cambria" panose="02040503050406030204" pitchFamily="18" charset="0"/>
                <a:ea typeface="Cambria" panose="02040503050406030204" pitchFamily="18" charset="0"/>
              </a:rPr>
              <a:t>  PLOTS :for Allowable regeneration 45%</a:t>
            </a:r>
            <a:endParaRPr lang="en-IN" sz="3200" b="0" i="0" dirty="0">
              <a:solidFill>
                <a:srgbClr val="FF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8139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A18AF-38FF-9908-08AC-9C8F84AF7C2F}"/>
              </a:ext>
            </a:extLst>
          </p:cNvPr>
          <p:cNvSpPr txBox="1"/>
          <p:nvPr/>
        </p:nvSpPr>
        <p:spPr>
          <a:xfrm>
            <a:off x="239842" y="212573"/>
            <a:ext cx="11602387"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HIGHWAY DRIVE CYCLE</a:t>
            </a:r>
            <a:r>
              <a:rPr lang="en-IN" sz="3200" dirty="0">
                <a:solidFill>
                  <a:srgbClr val="FF0000"/>
                </a:solidFill>
                <a:latin typeface="Cambria" panose="02040503050406030204" pitchFamily="18" charset="0"/>
                <a:ea typeface="Cambria" panose="02040503050406030204" pitchFamily="18" charset="0"/>
              </a:rPr>
              <a:t>  PLOTS :for Allowable regeneration 45%</a:t>
            </a:r>
            <a:endParaRPr lang="en-IN" sz="3200" b="0" i="0" dirty="0">
              <a:solidFill>
                <a:srgbClr val="FF0000"/>
              </a:solidFill>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925045B-E322-494F-5529-38D3CF95E70B}"/>
              </a:ext>
            </a:extLst>
          </p:cNvPr>
          <p:cNvPicPr>
            <a:picLocks noChangeAspect="1"/>
          </p:cNvPicPr>
          <p:nvPr/>
        </p:nvPicPr>
        <p:blipFill>
          <a:blip r:embed="rId2"/>
          <a:stretch>
            <a:fillRect/>
          </a:stretch>
        </p:blipFill>
        <p:spPr>
          <a:xfrm>
            <a:off x="1349115" y="1004340"/>
            <a:ext cx="9144000" cy="5414260"/>
          </a:xfrm>
          <a:prstGeom prst="rect">
            <a:avLst/>
          </a:prstGeom>
        </p:spPr>
      </p:pic>
    </p:spTree>
    <p:extLst>
      <p:ext uri="{BB962C8B-B14F-4D97-AF65-F5344CB8AC3E}">
        <p14:creationId xmlns:p14="http://schemas.microsoft.com/office/powerpoint/2010/main" val="112223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0C35-5C36-0B21-0AFD-20043C301414}"/>
              </a:ext>
            </a:extLst>
          </p:cNvPr>
          <p:cNvSpPr>
            <a:spLocks noGrp="1"/>
          </p:cNvSpPr>
          <p:nvPr>
            <p:ph type="title"/>
          </p:nvPr>
        </p:nvSpPr>
        <p:spPr>
          <a:xfrm>
            <a:off x="838200" y="0"/>
            <a:ext cx="10515600" cy="1144588"/>
          </a:xfrm>
        </p:spPr>
        <p:txBody>
          <a:bodyPr>
            <a:normAutofit/>
          </a:bodyPr>
          <a:lstStyle/>
          <a:p>
            <a:pPr algn="ctr"/>
            <a:r>
              <a:rPr lang="en-US" sz="5400" b="1" dirty="0">
                <a:solidFill>
                  <a:srgbClr val="FF0000"/>
                </a:solidFill>
                <a:effectLst>
                  <a:outerShdw blurRad="38100" dist="38100" dir="2700000" algn="tl">
                    <a:srgbClr val="000000">
                      <a:alpha val="43137"/>
                    </a:srgbClr>
                  </a:outerShdw>
                </a:effectLst>
              </a:rPr>
              <a:t>OBJECTIVES</a:t>
            </a:r>
            <a:endParaRPr lang="en-IN" sz="54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9404751-7383-94E8-4C4D-4DB81BE6A554}"/>
              </a:ext>
            </a:extLst>
          </p:cNvPr>
          <p:cNvSpPr>
            <a:spLocks noGrp="1"/>
          </p:cNvSpPr>
          <p:nvPr>
            <p:ph idx="1"/>
          </p:nvPr>
        </p:nvSpPr>
        <p:spPr>
          <a:xfrm>
            <a:off x="674557" y="989352"/>
            <a:ext cx="11002781" cy="5561350"/>
          </a:xfrm>
        </p:spPr>
        <p:txBody>
          <a:bodyPr>
            <a:noAutofit/>
          </a:bodyPr>
          <a:lstStyle/>
          <a:p>
            <a:r>
              <a:rPr lang="en-US" cap="none" dirty="0">
                <a:solidFill>
                  <a:schemeClr val="tx1">
                    <a:lumMod val="95000"/>
                    <a:lumOff val="5000"/>
                  </a:schemeClr>
                </a:solidFill>
                <a:latin typeface="Calibri" panose="020F0502020204030204" pitchFamily="34" charset="0"/>
                <a:cs typeface="Calibri" panose="020F0502020204030204" pitchFamily="34" charset="0"/>
              </a:rPr>
              <a:t>Develop  controller Plant model  and Vehicle demand energy, Drive line, Battery, brake, motor, slave models of the vehicle In Simulink. </a:t>
            </a:r>
          </a:p>
          <a:p>
            <a:r>
              <a:rPr lang="en-US" b="0" i="0" u="none" strike="noStrike" dirty="0">
                <a:solidFill>
                  <a:srgbClr val="000000"/>
                </a:solidFill>
                <a:effectLst/>
                <a:latin typeface="Calibri" panose="020F0502020204030204" pitchFamily="34" charset="0"/>
              </a:rPr>
              <a:t> integrate plant and slave models to run the necessary drive cycles(City, Highway, Sc03, Us06) and validate the behavior.</a:t>
            </a:r>
          </a:p>
          <a:p>
            <a:r>
              <a:rPr lang="en-US" cap="none" dirty="0">
                <a:solidFill>
                  <a:schemeClr val="tx1">
                    <a:lumMod val="95000"/>
                    <a:lumOff val="5000"/>
                  </a:schemeClr>
                </a:solidFill>
                <a:latin typeface="Calibri" panose="020F0502020204030204" pitchFamily="34" charset="0"/>
                <a:cs typeface="Calibri" panose="020F0502020204030204" pitchFamily="34" charset="0"/>
              </a:rPr>
              <a:t>Properly selecting Kp ,Ki ,and  Kd values such that the actual vehicle velocity track the drive cycle velocity</a:t>
            </a:r>
            <a:endParaRPr lang="en-US" cap="none" dirty="0">
              <a:solidFill>
                <a:srgbClr val="000000"/>
              </a:solidFill>
              <a:latin typeface="Calibri" panose="020F0502020204030204" pitchFamily="34" charset="0"/>
              <a:cs typeface="Calibri" panose="020F0502020204030204" pitchFamily="34" charset="0"/>
            </a:endParaRPr>
          </a:p>
          <a:p>
            <a:r>
              <a:rPr lang="en-US" cap="none" dirty="0">
                <a:solidFill>
                  <a:schemeClr val="tx1">
                    <a:lumMod val="95000"/>
                    <a:lumOff val="5000"/>
                  </a:schemeClr>
                </a:solidFill>
                <a:latin typeface="Calibri" panose="020F0502020204030204" pitchFamily="34" charset="0"/>
                <a:cs typeface="Calibri" panose="020F0502020204030204" pitchFamily="34" charset="0"/>
              </a:rPr>
              <a:t>Plots</a:t>
            </a:r>
          </a:p>
          <a:p>
            <a:pPr rtl="0" fontAlgn="base">
              <a:buFont typeface="Wingdings" panose="05000000000000000000" pitchFamily="2" charset="2"/>
              <a:buChar char="Ø"/>
            </a:pPr>
            <a:r>
              <a:rPr lang="en-IN" b="0" i="0" u="none" strike="noStrike" dirty="0">
                <a:solidFill>
                  <a:srgbClr val="000000"/>
                </a:solidFill>
                <a:effectLst/>
                <a:latin typeface="Calibri" panose="020F0502020204030204" pitchFamily="34" charset="0"/>
              </a:rPr>
              <a:t>Battery SOC vs time </a:t>
            </a:r>
          </a:p>
          <a:p>
            <a:pPr rtl="0" fontAlgn="base">
              <a:buFont typeface="Wingdings" panose="05000000000000000000" pitchFamily="2" charset="2"/>
              <a:buChar char="Ø"/>
            </a:pPr>
            <a:r>
              <a:rPr lang="en-IN" b="0" i="0" u="none" strike="noStrike" dirty="0">
                <a:solidFill>
                  <a:srgbClr val="000000"/>
                </a:solidFill>
                <a:effectLst/>
                <a:latin typeface="Calibri" panose="020F0502020204030204" pitchFamily="34" charset="0"/>
              </a:rPr>
              <a:t>Vehicle mph vs Driver Mph</a:t>
            </a:r>
          </a:p>
          <a:p>
            <a:pPr rtl="0" fontAlgn="base">
              <a:buFont typeface="Wingdings" panose="05000000000000000000" pitchFamily="2" charset="2"/>
              <a:buChar char="Ø"/>
            </a:pPr>
            <a:r>
              <a:rPr lang="en-IN" b="0" i="0" u="none" strike="noStrike" dirty="0">
                <a:solidFill>
                  <a:srgbClr val="000000"/>
                </a:solidFill>
                <a:effectLst/>
                <a:latin typeface="Calibri" panose="020F0502020204030204" pitchFamily="34" charset="0"/>
              </a:rPr>
              <a:t>Motor plots vs Vehicle Speed</a:t>
            </a:r>
          </a:p>
          <a:p>
            <a:pPr rtl="0" fontAlgn="base">
              <a:buFont typeface="Wingdings" panose="05000000000000000000" pitchFamily="2" charset="2"/>
              <a:buChar char="Ø"/>
            </a:pPr>
            <a:r>
              <a:rPr lang="en-IN" b="0" i="0" u="none" strike="noStrike" dirty="0">
                <a:solidFill>
                  <a:srgbClr val="000000"/>
                </a:solidFill>
                <a:effectLst/>
                <a:latin typeface="Calibri" panose="020F0502020204030204" pitchFamily="34" charset="0"/>
              </a:rPr>
              <a:t>Battery plots vs Vehicle Speed.</a:t>
            </a:r>
            <a:br>
              <a:rPr lang="en-IN" b="0" i="0" u="none" strike="noStrike" dirty="0">
                <a:solidFill>
                  <a:srgbClr val="000000"/>
                </a:solidFill>
                <a:effectLst/>
                <a:latin typeface="Calibri" panose="020F0502020204030204" pitchFamily="34" charset="0"/>
              </a:rPr>
            </a:br>
            <a:endParaRPr lang="en-US" cap="none" dirty="0">
              <a:solidFill>
                <a:schemeClr val="tx1">
                  <a:lumMod val="95000"/>
                  <a:lumOff val="5000"/>
                </a:schemeClr>
              </a:solidFill>
              <a:latin typeface="Calibri" panose="020F0502020204030204" pitchFamily="34" charset="0"/>
              <a:cs typeface="Calibri" panose="020F0502020204030204" pitchFamily="34" charset="0"/>
            </a:endParaRPr>
          </a:p>
          <a:p>
            <a:endParaRPr lang="en-US" cap="none" dirty="0">
              <a:solidFill>
                <a:schemeClr val="tx1">
                  <a:lumMod val="95000"/>
                  <a:lumOff val="5000"/>
                </a:schemeClr>
              </a:solidFill>
              <a:latin typeface="Calibri" panose="020F0502020204030204" pitchFamily="34" charset="0"/>
              <a:cs typeface="Calibri" panose="020F0502020204030204" pitchFamily="34" charset="0"/>
            </a:endParaRPr>
          </a:p>
          <a:p>
            <a:endParaRPr lang="en-US" cap="none" dirty="0">
              <a:solidFill>
                <a:schemeClr val="tx1">
                  <a:lumMod val="95000"/>
                  <a:lumOff val="5000"/>
                </a:schemeClr>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434769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83EC4-B9F7-025B-A928-60CF4906F09D}"/>
              </a:ext>
            </a:extLst>
          </p:cNvPr>
          <p:cNvSpPr txBox="1"/>
          <p:nvPr/>
        </p:nvSpPr>
        <p:spPr>
          <a:xfrm>
            <a:off x="239842" y="212573"/>
            <a:ext cx="11602387"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HIGHWAY DRIVE CYCLE</a:t>
            </a:r>
            <a:r>
              <a:rPr lang="en-IN" sz="3200" dirty="0">
                <a:solidFill>
                  <a:srgbClr val="FF0000"/>
                </a:solidFill>
                <a:latin typeface="Cambria" panose="02040503050406030204" pitchFamily="18" charset="0"/>
                <a:ea typeface="Cambria" panose="02040503050406030204" pitchFamily="18" charset="0"/>
              </a:rPr>
              <a:t>  PLOTS :for Allowable regeneration 45%</a:t>
            </a:r>
            <a:endParaRPr lang="en-IN" sz="3200" b="0" i="0" dirty="0">
              <a:solidFill>
                <a:srgbClr val="FF0000"/>
              </a:solidFill>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DC6B727F-BFCD-B5CD-95D4-0F50FE5AC825}"/>
              </a:ext>
            </a:extLst>
          </p:cNvPr>
          <p:cNvPicPr>
            <a:picLocks noChangeAspect="1"/>
          </p:cNvPicPr>
          <p:nvPr/>
        </p:nvPicPr>
        <p:blipFill>
          <a:blip r:embed="rId2"/>
          <a:stretch>
            <a:fillRect/>
          </a:stretch>
        </p:blipFill>
        <p:spPr>
          <a:xfrm>
            <a:off x="1469036" y="1322882"/>
            <a:ext cx="9728616" cy="5020768"/>
          </a:xfrm>
          <a:prstGeom prst="rect">
            <a:avLst/>
          </a:prstGeom>
        </p:spPr>
      </p:pic>
    </p:spTree>
    <p:extLst>
      <p:ext uri="{BB962C8B-B14F-4D97-AF65-F5344CB8AC3E}">
        <p14:creationId xmlns:p14="http://schemas.microsoft.com/office/powerpoint/2010/main" val="1992339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75108D-94A0-7092-EB4C-DFA79F525F10}"/>
              </a:ext>
            </a:extLst>
          </p:cNvPr>
          <p:cNvPicPr>
            <a:picLocks noChangeAspect="1"/>
          </p:cNvPicPr>
          <p:nvPr/>
        </p:nvPicPr>
        <p:blipFill>
          <a:blip r:embed="rId2"/>
          <a:stretch>
            <a:fillRect/>
          </a:stretch>
        </p:blipFill>
        <p:spPr>
          <a:xfrm>
            <a:off x="1573968" y="1077518"/>
            <a:ext cx="8334530" cy="5358047"/>
          </a:xfrm>
          <a:prstGeom prst="rect">
            <a:avLst/>
          </a:prstGeom>
        </p:spPr>
      </p:pic>
      <p:sp>
        <p:nvSpPr>
          <p:cNvPr id="4" name="TextBox 3">
            <a:extLst>
              <a:ext uri="{FF2B5EF4-FFF2-40B4-BE49-F238E27FC236}">
                <a16:creationId xmlns:a16="http://schemas.microsoft.com/office/drawing/2014/main" id="{722D16AB-CC23-B2AE-0B0E-D6CDA891263A}"/>
              </a:ext>
            </a:extLst>
          </p:cNvPr>
          <p:cNvSpPr txBox="1"/>
          <p:nvPr/>
        </p:nvSpPr>
        <p:spPr>
          <a:xfrm>
            <a:off x="239842" y="212573"/>
            <a:ext cx="11602387"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CITY DRIVE CYCLE</a:t>
            </a:r>
            <a:r>
              <a:rPr lang="en-IN" sz="3200" dirty="0">
                <a:solidFill>
                  <a:srgbClr val="FF0000"/>
                </a:solidFill>
                <a:latin typeface="Cambria" panose="02040503050406030204" pitchFamily="18" charset="0"/>
                <a:ea typeface="Cambria" panose="02040503050406030204" pitchFamily="18" charset="0"/>
              </a:rPr>
              <a:t>  PLOTS :for Allowable regeneration 45%</a:t>
            </a:r>
            <a:endParaRPr lang="en-IN" sz="3200" b="0" i="0" dirty="0">
              <a:solidFill>
                <a:srgbClr val="FF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020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F9E55C-55E6-4E72-F244-A198A46BF437}"/>
              </a:ext>
            </a:extLst>
          </p:cNvPr>
          <p:cNvSpPr txBox="1"/>
          <p:nvPr/>
        </p:nvSpPr>
        <p:spPr>
          <a:xfrm>
            <a:off x="239842" y="212573"/>
            <a:ext cx="11602387"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CITY DRIVE CYCLE</a:t>
            </a:r>
            <a:r>
              <a:rPr lang="en-IN" sz="3200" dirty="0">
                <a:solidFill>
                  <a:srgbClr val="FF0000"/>
                </a:solidFill>
                <a:latin typeface="Cambria" panose="02040503050406030204" pitchFamily="18" charset="0"/>
                <a:ea typeface="Cambria" panose="02040503050406030204" pitchFamily="18" charset="0"/>
              </a:rPr>
              <a:t>  PLOTS :for Allowable regeneration 45%</a:t>
            </a:r>
            <a:endParaRPr lang="en-IN" sz="3200" b="0" i="0" dirty="0">
              <a:solidFill>
                <a:srgbClr val="FF0000"/>
              </a:solidFill>
              <a:effectLst/>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684634C9-7CA8-6F7B-6D78-F59258E148BF}"/>
              </a:ext>
            </a:extLst>
          </p:cNvPr>
          <p:cNvPicPr>
            <a:picLocks noChangeAspect="1"/>
          </p:cNvPicPr>
          <p:nvPr/>
        </p:nvPicPr>
        <p:blipFill>
          <a:blip r:embed="rId2"/>
          <a:stretch>
            <a:fillRect/>
          </a:stretch>
        </p:blipFill>
        <p:spPr>
          <a:xfrm>
            <a:off x="1259174" y="842603"/>
            <a:ext cx="9368852" cy="5802824"/>
          </a:xfrm>
          <a:prstGeom prst="rect">
            <a:avLst/>
          </a:prstGeom>
        </p:spPr>
      </p:pic>
    </p:spTree>
    <p:extLst>
      <p:ext uri="{BB962C8B-B14F-4D97-AF65-F5344CB8AC3E}">
        <p14:creationId xmlns:p14="http://schemas.microsoft.com/office/powerpoint/2010/main" val="629608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29C8-A87E-B21F-8979-4FAACE37FD2E}"/>
              </a:ext>
            </a:extLst>
          </p:cNvPr>
          <p:cNvSpPr>
            <a:spLocks noGrp="1"/>
          </p:cNvSpPr>
          <p:nvPr>
            <p:ph type="title"/>
          </p:nvPr>
        </p:nvSpPr>
        <p:spPr>
          <a:xfrm>
            <a:off x="838200" y="365126"/>
            <a:ext cx="10515600" cy="969000"/>
          </a:xfrm>
        </p:spPr>
        <p:txBody>
          <a:bodyPr>
            <a:normAutofit/>
          </a:bodyPr>
          <a:lstStyle/>
          <a:p>
            <a:pPr algn="ctr"/>
            <a:r>
              <a:rPr lang="en-US" sz="5400" b="1" noProof="0" dirty="0">
                <a:solidFill>
                  <a:srgbClr val="00B050"/>
                </a:solidFill>
              </a:rPr>
              <a:t>REFERENCES</a:t>
            </a:r>
            <a:endParaRPr lang="en-IN" sz="5400" b="1" dirty="0">
              <a:solidFill>
                <a:srgbClr val="00B050"/>
              </a:solidFill>
            </a:endParaRPr>
          </a:p>
        </p:txBody>
      </p:sp>
      <p:sp>
        <p:nvSpPr>
          <p:cNvPr id="3" name="Content Placeholder 2">
            <a:extLst>
              <a:ext uri="{FF2B5EF4-FFF2-40B4-BE49-F238E27FC236}">
                <a16:creationId xmlns:a16="http://schemas.microsoft.com/office/drawing/2014/main" id="{ACF22CE4-CEB4-3A49-98DA-2CE2D59BC6A3}"/>
              </a:ext>
            </a:extLst>
          </p:cNvPr>
          <p:cNvSpPr>
            <a:spLocks noGrp="1"/>
          </p:cNvSpPr>
          <p:nvPr>
            <p:ph idx="1"/>
          </p:nvPr>
        </p:nvSpPr>
        <p:spPr>
          <a:xfrm>
            <a:off x="838200" y="1334126"/>
            <a:ext cx="10515600" cy="4842837"/>
          </a:xfrm>
        </p:spPr>
        <p:txBody>
          <a:bodyPr/>
          <a:lstStyle/>
          <a:p>
            <a:r>
              <a:rPr lang="en-IN" dirty="0">
                <a:hlinkClick r:id="rId2"/>
              </a:rPr>
              <a:t>https://in.mathworks.com/help/simulink/slref/busselector.html</a:t>
            </a:r>
            <a:endParaRPr lang="en-IN" dirty="0"/>
          </a:p>
          <a:p>
            <a:r>
              <a:rPr lang="en-IN" dirty="0">
                <a:hlinkClick r:id="rId3"/>
              </a:rPr>
              <a:t>https://in.mathworks.com/help/simulink/slref/buscreator.html</a:t>
            </a:r>
            <a:endParaRPr lang="en-IN" dirty="0"/>
          </a:p>
          <a:p>
            <a:r>
              <a:rPr lang="en-IN" dirty="0">
                <a:hlinkClick r:id="rId4"/>
              </a:rPr>
              <a:t>https://in.mathworks.com/help/aeroblks/velocityconversion.html</a:t>
            </a:r>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974797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A3C4-8881-4BD3-7D35-CAE84F8D391D}"/>
              </a:ext>
            </a:extLst>
          </p:cNvPr>
          <p:cNvSpPr>
            <a:spLocks noGrp="1"/>
          </p:cNvSpPr>
          <p:nvPr>
            <p:ph type="title"/>
          </p:nvPr>
        </p:nvSpPr>
        <p:spPr>
          <a:xfrm>
            <a:off x="1008713" y="20352"/>
            <a:ext cx="10169577" cy="849078"/>
          </a:xfrm>
        </p:spPr>
        <p:txBody>
          <a:bodyPr>
            <a:normAutofit/>
          </a:bodyPr>
          <a:lstStyle/>
          <a:p>
            <a:pPr algn="ctr"/>
            <a:r>
              <a:rPr lang="en-US" sz="5400" b="1" dirty="0">
                <a:solidFill>
                  <a:srgbClr val="FF3399"/>
                </a:solidFill>
                <a:latin typeface="Calibri" panose="020F0502020204030204" pitchFamily="34" charset="0"/>
                <a:cs typeface="Calibri" panose="020F0502020204030204" pitchFamily="34" charset="0"/>
              </a:rPr>
              <a:t>CONCLUSION</a:t>
            </a:r>
            <a:endParaRPr lang="en-IN" sz="5400" dirty="0"/>
          </a:p>
        </p:txBody>
      </p:sp>
      <p:sp>
        <p:nvSpPr>
          <p:cNvPr id="3" name="Content Placeholder 2">
            <a:extLst>
              <a:ext uri="{FF2B5EF4-FFF2-40B4-BE49-F238E27FC236}">
                <a16:creationId xmlns:a16="http://schemas.microsoft.com/office/drawing/2014/main" id="{1D86553D-4ACF-54C6-1C12-DF2149D199FE}"/>
              </a:ext>
            </a:extLst>
          </p:cNvPr>
          <p:cNvSpPr>
            <a:spLocks noGrp="1"/>
          </p:cNvSpPr>
          <p:nvPr>
            <p:ph idx="1"/>
          </p:nvPr>
        </p:nvSpPr>
        <p:spPr>
          <a:xfrm>
            <a:off x="434715" y="1004341"/>
            <a:ext cx="11317574" cy="5488533"/>
          </a:xfrm>
        </p:spPr>
        <p:txBody>
          <a:bodyPr>
            <a:normAutofit fontScale="25000" lnSpcReduction="20000"/>
          </a:bodyPr>
          <a:lstStyle/>
          <a:p>
            <a:pPr>
              <a:buFont typeface="Wingdings" panose="05000000000000000000" pitchFamily="2" charset="2"/>
              <a:buChar char="§"/>
            </a:pPr>
            <a:r>
              <a:rPr lang="en-US" sz="11200" dirty="0"/>
              <a:t>  Adjusting tractive force along with PID can't achieve the actual velocity tracking with drive cycle, due to large resistive force.</a:t>
            </a:r>
          </a:p>
          <a:p>
            <a:pPr>
              <a:buFont typeface="Wingdings" panose="05000000000000000000" pitchFamily="2" charset="2"/>
              <a:buChar char="§"/>
            </a:pPr>
            <a:endParaRPr lang="en-US" sz="7000" dirty="0"/>
          </a:p>
          <a:p>
            <a:pPr>
              <a:buFont typeface="Wingdings" panose="05000000000000000000" pitchFamily="2" charset="2"/>
              <a:buChar char="§"/>
            </a:pPr>
            <a:endParaRPr lang="en-US" sz="7000" dirty="0"/>
          </a:p>
          <a:p>
            <a:pPr>
              <a:buFont typeface="Wingdings" panose="05000000000000000000" pitchFamily="2" charset="2"/>
              <a:buChar char="§"/>
            </a:pPr>
            <a:r>
              <a:rPr lang="en-US" sz="11200" dirty="0"/>
              <a:t>While running the model with the already given values, the actual velocity become constant after a particular velocity value. It doesn’t follow the drive cycle.</a:t>
            </a:r>
          </a:p>
          <a:p>
            <a:pPr>
              <a:buFont typeface="Wingdings" panose="05000000000000000000" pitchFamily="2" charset="2"/>
              <a:buChar char="§"/>
            </a:pPr>
            <a:endParaRPr lang="en-US" sz="7000" dirty="0"/>
          </a:p>
          <a:p>
            <a:pPr>
              <a:buFont typeface="Wingdings" panose="05000000000000000000" pitchFamily="2" charset="2"/>
              <a:buChar char="§"/>
            </a:pPr>
            <a:endParaRPr lang="en-US" sz="7000" dirty="0"/>
          </a:p>
          <a:p>
            <a:pPr>
              <a:buFont typeface="Wingdings" panose="05000000000000000000" pitchFamily="2" charset="2"/>
              <a:buChar char="§"/>
            </a:pPr>
            <a:r>
              <a:rPr lang="en-US" sz="11200" dirty="0"/>
              <a:t>When velocity is included  in the rolling resistance calculation the resulting actual velocity become negative that is vehicle moves backward. For different PID values.</a:t>
            </a:r>
          </a:p>
          <a:p>
            <a:pPr>
              <a:buFont typeface="Wingdings" panose="05000000000000000000" pitchFamily="2" charset="2"/>
              <a:buChar char="§"/>
            </a:pPr>
            <a:endParaRPr lang="en-US" sz="7000" dirty="0"/>
          </a:p>
          <a:p>
            <a:pPr>
              <a:buFont typeface="Wingdings" panose="05000000000000000000" pitchFamily="2" charset="2"/>
              <a:buChar char="§"/>
            </a:pPr>
            <a:r>
              <a:rPr lang="en-US" sz="11200" dirty="0"/>
              <a:t>Adjusting tractive force above the saturation limit results the actual velocity become constant after a particular velocity value. It doesn’t follow the drive cycle.</a:t>
            </a:r>
          </a:p>
          <a:p>
            <a:pPr marL="0" indent="0">
              <a:buNone/>
            </a:pPr>
            <a:endParaRPr lang="en-US" dirty="0"/>
          </a:p>
          <a:p>
            <a:pPr>
              <a:buFont typeface="Wingdings" panose="05000000000000000000" pitchFamily="2" charset="2"/>
              <a:buChar char="§"/>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269596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32A25-A8D7-ACDA-BF33-8AA5D1308672}"/>
              </a:ext>
            </a:extLst>
          </p:cNvPr>
          <p:cNvSpPr>
            <a:spLocks noGrp="1"/>
          </p:cNvSpPr>
          <p:nvPr>
            <p:ph idx="1"/>
          </p:nvPr>
        </p:nvSpPr>
        <p:spPr>
          <a:xfrm>
            <a:off x="554637" y="434714"/>
            <a:ext cx="11047750" cy="5981075"/>
          </a:xfrm>
        </p:spPr>
        <p:txBody>
          <a:bodyPr>
            <a:noAutofit/>
          </a:bodyPr>
          <a:lstStyle/>
          <a:p>
            <a:endParaRPr lang="en-US" dirty="0"/>
          </a:p>
          <a:p>
            <a:r>
              <a:rPr lang="en-US" dirty="0"/>
              <a:t>Velocity tracking is difficult due to the large resistive force. The gradient force contribute the large portion of  total resistive force.</a:t>
            </a:r>
          </a:p>
          <a:p>
            <a:pPr marL="0" indent="0">
              <a:buNone/>
            </a:pPr>
            <a:endParaRPr lang="en-US" dirty="0"/>
          </a:p>
          <a:p>
            <a:r>
              <a:rPr lang="en-US" dirty="0"/>
              <a:t>Vehicle test for drive cycles are done on a flat surface so there is no gradient  force .Based on this condition I limited gradient force using a saturation block having value 246 N(assume, if there is any small gradient).This gives good velocity tracking, hence result.</a:t>
            </a:r>
          </a:p>
          <a:p>
            <a:endParaRPr lang="en-US" dirty="0"/>
          </a:p>
          <a:p>
            <a:r>
              <a:rPr lang="en-US" dirty="0"/>
              <a:t>In real case modelling we can’t adjust the resistive force for closely matching the velocity. In that case resistive force is kept constant and adjust motor, driveline  model to get the required tractive force. Here I assume the vehicle is under test condition or moving in a flat surface.</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 </a:t>
            </a:r>
          </a:p>
          <a:p>
            <a:endParaRPr lang="en-IN" dirty="0"/>
          </a:p>
        </p:txBody>
      </p:sp>
    </p:spTree>
    <p:extLst>
      <p:ext uri="{BB962C8B-B14F-4D97-AF65-F5344CB8AC3E}">
        <p14:creationId xmlns:p14="http://schemas.microsoft.com/office/powerpoint/2010/main" val="1524354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E4B98-7170-A5A9-FF23-3B9365641F95}"/>
              </a:ext>
            </a:extLst>
          </p:cNvPr>
          <p:cNvSpPr>
            <a:spLocks noGrp="1"/>
          </p:cNvSpPr>
          <p:nvPr>
            <p:ph idx="1"/>
          </p:nvPr>
        </p:nvSpPr>
        <p:spPr>
          <a:xfrm>
            <a:off x="801349" y="209862"/>
            <a:ext cx="10589302" cy="6145967"/>
          </a:xfrm>
        </p:spPr>
        <p:txBody>
          <a:bodyPr>
            <a:normAutofit lnSpcReduction="10000"/>
          </a:bodyPr>
          <a:lstStyle/>
          <a:p>
            <a:endParaRPr lang="en-US" sz="2800" dirty="0"/>
          </a:p>
          <a:p>
            <a:r>
              <a:rPr lang="en-US" dirty="0"/>
              <a:t>Actual vehicle velocity follows all the (US06,SC03,HIGHWAY,CITY) drive cycles with the same value of PID tuning.</a:t>
            </a:r>
          </a:p>
          <a:p>
            <a:endParaRPr lang="en-US" dirty="0"/>
          </a:p>
          <a:p>
            <a:r>
              <a:rPr lang="en-US" sz="2800" dirty="0"/>
              <a:t>System responses for each drive cycles are with in the limit indicate that tracking is done good.</a:t>
            </a:r>
          </a:p>
          <a:p>
            <a:pPr marL="0" indent="0">
              <a:buNone/>
            </a:pPr>
            <a:endParaRPr lang="en-US" sz="2800" dirty="0"/>
          </a:p>
          <a:p>
            <a:r>
              <a:rPr lang="en-US" dirty="0"/>
              <a:t>For all drive cycle the Battery power increases with increase in velocity  due to power consumption and decreases when decelerating due to regenerative braking. The battery power is higher at higher velocity due to aerodynamic effect.</a:t>
            </a:r>
          </a:p>
          <a:p>
            <a:pPr marL="0" indent="0">
              <a:buNone/>
            </a:pPr>
            <a:endParaRPr lang="en-US" dirty="0"/>
          </a:p>
          <a:p>
            <a:r>
              <a:rPr lang="en-US" sz="2800" dirty="0"/>
              <a:t>Motor torque increases as velocity increases and torque is reduced at lower velocity region.</a:t>
            </a:r>
          </a:p>
          <a:p>
            <a:endParaRPr lang="en-IN" dirty="0"/>
          </a:p>
        </p:txBody>
      </p:sp>
    </p:spTree>
    <p:extLst>
      <p:ext uri="{BB962C8B-B14F-4D97-AF65-F5344CB8AC3E}">
        <p14:creationId xmlns:p14="http://schemas.microsoft.com/office/powerpoint/2010/main" val="2502650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4FA66-05EB-C056-9003-FAE780689A8F}"/>
              </a:ext>
            </a:extLst>
          </p:cNvPr>
          <p:cNvSpPr>
            <a:spLocks noGrp="1"/>
          </p:cNvSpPr>
          <p:nvPr>
            <p:ph idx="1"/>
          </p:nvPr>
        </p:nvSpPr>
        <p:spPr>
          <a:xfrm>
            <a:off x="482184" y="243590"/>
            <a:ext cx="11227632" cy="6370820"/>
          </a:xfrm>
        </p:spPr>
        <p:txBody>
          <a:bodyPr>
            <a:normAutofit fontScale="92500" lnSpcReduction="20000"/>
          </a:bodyPr>
          <a:lstStyle/>
          <a:p>
            <a:r>
              <a:rPr lang="en-US" dirty="0"/>
              <a:t>Due to frequent acceleration and deceleration the city drive cycle (velocity vs Motor torque) and (velocity vs battery power out) is more messy. Highway drive cycle  has less frequent acceleration and deceleration so the graphs are smooth.</a:t>
            </a:r>
          </a:p>
          <a:p>
            <a:pPr marL="0" indent="0">
              <a:buNone/>
            </a:pPr>
            <a:endParaRPr lang="en-US" dirty="0"/>
          </a:p>
          <a:p>
            <a:r>
              <a:rPr lang="en-US" dirty="0"/>
              <a:t>When velocity increases the motor torque decreases and battery power consumption increases.</a:t>
            </a:r>
          </a:p>
          <a:p>
            <a:endParaRPr lang="en-US" dirty="0"/>
          </a:p>
          <a:p>
            <a:r>
              <a:rPr lang="en-US" dirty="0"/>
              <a:t>Level messiness from high to low in case of (motor torque, battery power) vs speed</a:t>
            </a:r>
          </a:p>
          <a:p>
            <a:pPr marL="0" indent="0" algn="ctr">
              <a:buNone/>
            </a:pPr>
            <a:r>
              <a:rPr lang="en-US" dirty="0">
                <a:solidFill>
                  <a:srgbClr val="00B0F0"/>
                </a:solidFill>
              </a:rPr>
              <a:t>CITY  DRIVE CYCLE</a:t>
            </a:r>
          </a:p>
          <a:p>
            <a:pPr marL="0" indent="0" algn="ctr">
              <a:buNone/>
            </a:pPr>
            <a:r>
              <a:rPr lang="en-US" dirty="0">
                <a:solidFill>
                  <a:srgbClr val="FF0000"/>
                </a:solidFill>
              </a:rPr>
              <a:t>↓</a:t>
            </a:r>
          </a:p>
          <a:p>
            <a:pPr marL="0" indent="0" algn="ctr">
              <a:buNone/>
            </a:pPr>
            <a:r>
              <a:rPr lang="en-US" dirty="0">
                <a:solidFill>
                  <a:srgbClr val="00B0F0"/>
                </a:solidFill>
              </a:rPr>
              <a:t>  SCO3 DRIVE CYCLE</a:t>
            </a:r>
            <a:endParaRPr lang="en-IN" dirty="0">
              <a:solidFill>
                <a:srgbClr val="00B0F0"/>
              </a:solidFill>
            </a:endParaRPr>
          </a:p>
          <a:p>
            <a:pPr marL="0" indent="0" algn="ctr">
              <a:buNone/>
            </a:pPr>
            <a:r>
              <a:rPr lang="en-US" dirty="0">
                <a:solidFill>
                  <a:srgbClr val="FF0000"/>
                </a:solidFill>
              </a:rPr>
              <a:t>↓</a:t>
            </a:r>
          </a:p>
          <a:p>
            <a:pPr marL="0" indent="0" algn="ctr">
              <a:buNone/>
            </a:pPr>
            <a:r>
              <a:rPr lang="en-US" dirty="0">
                <a:solidFill>
                  <a:srgbClr val="00B0F0"/>
                </a:solidFill>
              </a:rPr>
              <a:t>US06 DRIVE CYCLE</a:t>
            </a:r>
            <a:endParaRPr lang="en-IN" dirty="0">
              <a:solidFill>
                <a:srgbClr val="00B0F0"/>
              </a:solidFill>
            </a:endParaRPr>
          </a:p>
          <a:p>
            <a:pPr marL="0" indent="0" algn="ctr">
              <a:buNone/>
            </a:pPr>
            <a:r>
              <a:rPr lang="en-US" dirty="0">
                <a:solidFill>
                  <a:srgbClr val="FF0000"/>
                </a:solidFill>
              </a:rPr>
              <a:t>↓</a:t>
            </a:r>
          </a:p>
          <a:p>
            <a:pPr marL="0" indent="0" algn="ctr">
              <a:buNone/>
            </a:pPr>
            <a:r>
              <a:rPr lang="en-IN" dirty="0">
                <a:solidFill>
                  <a:srgbClr val="00B0F0"/>
                </a:solidFill>
              </a:rPr>
              <a:t>HIGHWAY </a:t>
            </a:r>
            <a:r>
              <a:rPr lang="en-US" dirty="0">
                <a:solidFill>
                  <a:srgbClr val="00B0F0"/>
                </a:solidFill>
              </a:rPr>
              <a:t>DRIVE CYCLE</a:t>
            </a:r>
            <a:endParaRPr lang="en-IN" dirty="0">
              <a:solidFill>
                <a:srgbClr val="00B0F0"/>
              </a:solidFill>
            </a:endParaRPr>
          </a:p>
        </p:txBody>
      </p:sp>
    </p:spTree>
    <p:extLst>
      <p:ext uri="{BB962C8B-B14F-4D97-AF65-F5344CB8AC3E}">
        <p14:creationId xmlns:p14="http://schemas.microsoft.com/office/powerpoint/2010/main" val="2274409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BA929-48C3-F027-9107-CF1C613B4B2E}"/>
              </a:ext>
            </a:extLst>
          </p:cNvPr>
          <p:cNvSpPr>
            <a:spLocks noGrp="1"/>
          </p:cNvSpPr>
          <p:nvPr>
            <p:ph idx="1"/>
          </p:nvPr>
        </p:nvSpPr>
        <p:spPr>
          <a:xfrm>
            <a:off x="644577" y="509666"/>
            <a:ext cx="10709223" cy="5667297"/>
          </a:xfrm>
        </p:spPr>
        <p:txBody>
          <a:bodyPr/>
          <a:lstStyle/>
          <a:p>
            <a:r>
              <a:rPr lang="en-US" dirty="0"/>
              <a:t> Battery SOC decreases  with time for all drive cycles.</a:t>
            </a:r>
            <a:endParaRPr lang="en-IN" dirty="0"/>
          </a:p>
        </p:txBody>
      </p:sp>
    </p:spTree>
    <p:extLst>
      <p:ext uri="{BB962C8B-B14F-4D97-AF65-F5344CB8AC3E}">
        <p14:creationId xmlns:p14="http://schemas.microsoft.com/office/powerpoint/2010/main" val="4236871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9409-8017-F2A1-1787-A0B4CA31F6B7}"/>
              </a:ext>
            </a:extLst>
          </p:cNvPr>
          <p:cNvSpPr>
            <a:spLocks noGrp="1"/>
          </p:cNvSpPr>
          <p:nvPr>
            <p:ph type="title"/>
          </p:nvPr>
        </p:nvSpPr>
        <p:spPr/>
        <p:txBody>
          <a:bodyPr>
            <a:normAutofit/>
          </a:bodyPr>
          <a:lstStyle/>
          <a:p>
            <a:pPr algn="ctr"/>
            <a:r>
              <a:rPr lang="en-US" b="1" dirty="0">
                <a:solidFill>
                  <a:srgbClr val="E21890"/>
                </a:solidFill>
                <a:effectLst>
                  <a:outerShdw blurRad="38100" dist="38100" dir="2700000" algn="tl">
                    <a:srgbClr val="000000">
                      <a:alpha val="43137"/>
                    </a:srgbClr>
                  </a:outerShdw>
                </a:effectLst>
              </a:rPr>
              <a:t>WHAT I UNDERSTOOD?</a:t>
            </a:r>
            <a:endParaRPr lang="en-IN" b="1" dirty="0">
              <a:solidFill>
                <a:srgbClr val="E2189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A154A91-8259-FBC3-32AE-F84AFA1C3D3F}"/>
              </a:ext>
            </a:extLst>
          </p:cNvPr>
          <p:cNvSpPr>
            <a:spLocks noGrp="1"/>
          </p:cNvSpPr>
          <p:nvPr>
            <p:ph idx="1"/>
          </p:nvPr>
        </p:nvSpPr>
        <p:spPr>
          <a:xfrm>
            <a:off x="719528" y="1627527"/>
            <a:ext cx="10634272" cy="4865348"/>
          </a:xfrm>
        </p:spPr>
        <p:txBody>
          <a:bodyPr/>
          <a:lstStyle/>
          <a:p>
            <a:r>
              <a:rPr lang="en-US" dirty="0"/>
              <a:t>PID model(plant) and all other slave models like motor, battery ,drive line, brake, vehicle demand energy models together represent  how EV behaves.</a:t>
            </a:r>
          </a:p>
          <a:p>
            <a:pPr marL="0" indent="0">
              <a:buNone/>
            </a:pPr>
            <a:endParaRPr lang="en-US" dirty="0"/>
          </a:p>
          <a:p>
            <a:r>
              <a:rPr lang="en-US" dirty="0"/>
              <a:t>The vehicle model is done by individually designing each subsystem and  then integrating them.</a:t>
            </a:r>
          </a:p>
          <a:p>
            <a:endParaRPr lang="en-US" dirty="0"/>
          </a:p>
          <a:p>
            <a:r>
              <a:rPr lang="en-US" dirty="0"/>
              <a:t>In this modelling velocity matching is focused and based on that how the motor ,brake ,drive line ,battery  models behaves.</a:t>
            </a:r>
            <a:endParaRPr lang="en-IN" dirty="0"/>
          </a:p>
        </p:txBody>
      </p:sp>
    </p:spTree>
    <p:extLst>
      <p:ext uri="{BB962C8B-B14F-4D97-AF65-F5344CB8AC3E}">
        <p14:creationId xmlns:p14="http://schemas.microsoft.com/office/powerpoint/2010/main" val="28387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66FF5-48E3-5341-167D-8EE0A6E083A5}"/>
              </a:ext>
            </a:extLst>
          </p:cNvPr>
          <p:cNvSpPr>
            <a:spLocks noGrp="1"/>
          </p:cNvSpPr>
          <p:nvPr>
            <p:ph idx="1"/>
          </p:nvPr>
        </p:nvSpPr>
        <p:spPr>
          <a:xfrm>
            <a:off x="838200" y="1229193"/>
            <a:ext cx="10515600" cy="4947771"/>
          </a:xfrm>
        </p:spPr>
        <p:txBody>
          <a:bodyPr>
            <a:normAutofit lnSpcReduction="10000"/>
          </a:bodyPr>
          <a:lstStyle/>
          <a:p>
            <a:pPr>
              <a:buNone/>
            </a:pPr>
            <a:r>
              <a:rPr lang="en-US" sz="2400" dirty="0">
                <a:solidFill>
                  <a:srgbClr val="7030A0"/>
                </a:solidFill>
                <a:latin typeface="Menlo"/>
              </a:rPr>
              <a:t>T</a:t>
            </a:r>
            <a:r>
              <a:rPr lang="en-US" sz="2400" b="0" i="0" dirty="0">
                <a:solidFill>
                  <a:srgbClr val="7030A0"/>
                </a:solidFill>
                <a:effectLst/>
                <a:latin typeface="Menlo"/>
              </a:rPr>
              <a:t>otal weight</a:t>
            </a:r>
            <a:r>
              <a:rPr lang="en-US" sz="2400" dirty="0">
                <a:solidFill>
                  <a:srgbClr val="7030A0"/>
                </a:solidFill>
                <a:latin typeface="Menlo"/>
              </a:rPr>
              <a:t> (</a:t>
            </a:r>
            <a:r>
              <a:rPr lang="en-US" sz="2400" b="0" i="0" dirty="0" err="1">
                <a:solidFill>
                  <a:srgbClr val="7030A0"/>
                </a:solidFill>
                <a:effectLst/>
                <a:latin typeface="Menlo"/>
              </a:rPr>
              <a:t>lb</a:t>
            </a:r>
            <a:r>
              <a:rPr lang="en-US" sz="2400" b="0" i="0" dirty="0">
                <a:solidFill>
                  <a:srgbClr val="7030A0"/>
                </a:solidFill>
                <a:effectLst/>
                <a:latin typeface="Menlo"/>
              </a:rPr>
              <a:t>)=4750;</a:t>
            </a:r>
          </a:p>
          <a:p>
            <a:pPr>
              <a:buNone/>
            </a:pPr>
            <a:r>
              <a:rPr lang="en-US" sz="2400" b="0" i="0" dirty="0">
                <a:solidFill>
                  <a:srgbClr val="7030A0"/>
                </a:solidFill>
                <a:effectLst/>
                <a:latin typeface="Menlo"/>
              </a:rPr>
              <a:t>Gravitational force= 9.81(m/s^2)</a:t>
            </a:r>
          </a:p>
          <a:p>
            <a:pPr>
              <a:buNone/>
            </a:pPr>
            <a:r>
              <a:rPr lang="en-US" sz="2400" b="0" i="0" dirty="0">
                <a:solidFill>
                  <a:srgbClr val="7030A0"/>
                </a:solidFill>
                <a:effectLst/>
                <a:latin typeface="Menlo"/>
              </a:rPr>
              <a:t>Air density=1.225 (kg/m3)</a:t>
            </a:r>
          </a:p>
          <a:p>
            <a:pPr>
              <a:buNone/>
            </a:pPr>
            <a:r>
              <a:rPr lang="en-US" sz="2400" b="0" i="0" dirty="0">
                <a:solidFill>
                  <a:srgbClr val="7030A0"/>
                </a:solidFill>
                <a:effectLst/>
                <a:latin typeface="Menlo"/>
              </a:rPr>
              <a:t>Frontal Area=1.8 (m^2)</a:t>
            </a:r>
          </a:p>
          <a:p>
            <a:pPr>
              <a:buNone/>
            </a:pPr>
            <a:r>
              <a:rPr lang="en-US" sz="2400" b="0" i="0" dirty="0">
                <a:solidFill>
                  <a:srgbClr val="7030A0"/>
                </a:solidFill>
                <a:effectLst/>
                <a:latin typeface="Menlo"/>
              </a:rPr>
              <a:t>Drag coefficient=0.2</a:t>
            </a:r>
          </a:p>
          <a:p>
            <a:pPr>
              <a:buNone/>
            </a:pPr>
            <a:r>
              <a:rPr lang="en-US" sz="2400" b="0" i="0" dirty="0">
                <a:solidFill>
                  <a:srgbClr val="7030A0"/>
                </a:solidFill>
                <a:effectLst/>
                <a:latin typeface="Menlo"/>
              </a:rPr>
              <a:t>Grade angle=15(deg)</a:t>
            </a:r>
          </a:p>
          <a:p>
            <a:pPr marL="0" indent="0">
              <a:buNone/>
            </a:pPr>
            <a:r>
              <a:rPr lang="en-US" sz="2400" b="0" i="0" dirty="0">
                <a:solidFill>
                  <a:srgbClr val="7030A0"/>
                </a:solidFill>
                <a:effectLst/>
                <a:latin typeface="Menlo"/>
              </a:rPr>
              <a:t>Coefficient of</a:t>
            </a:r>
            <a:r>
              <a:rPr lang="en-US" sz="2400" dirty="0">
                <a:solidFill>
                  <a:srgbClr val="7030A0"/>
                </a:solidFill>
                <a:latin typeface="Menlo"/>
              </a:rPr>
              <a:t> </a:t>
            </a:r>
            <a:r>
              <a:rPr lang="en-US" sz="2400" b="0" i="0" dirty="0">
                <a:solidFill>
                  <a:srgbClr val="7030A0"/>
                </a:solidFill>
                <a:effectLst/>
                <a:latin typeface="Menlo"/>
              </a:rPr>
              <a:t>rolling</a:t>
            </a:r>
            <a:r>
              <a:rPr lang="en-US" sz="2400" dirty="0">
                <a:solidFill>
                  <a:srgbClr val="7030A0"/>
                </a:solidFill>
                <a:latin typeface="Menlo"/>
              </a:rPr>
              <a:t> </a:t>
            </a:r>
            <a:r>
              <a:rPr lang="en-US" sz="2400" b="0" i="0" dirty="0">
                <a:solidFill>
                  <a:srgbClr val="7030A0"/>
                </a:solidFill>
                <a:effectLst/>
                <a:latin typeface="Menlo"/>
              </a:rPr>
              <a:t>resistance=0.012</a:t>
            </a:r>
          </a:p>
          <a:p>
            <a:pPr marL="0" indent="0">
              <a:buNone/>
            </a:pPr>
            <a:r>
              <a:rPr lang="en-US" sz="2400" dirty="0">
                <a:solidFill>
                  <a:srgbClr val="7030A0"/>
                </a:solidFill>
                <a:latin typeface="Menlo"/>
              </a:rPr>
              <a:t>Gear ratio:7</a:t>
            </a:r>
            <a:endParaRPr lang="en-US" sz="2400" b="0" i="0" dirty="0">
              <a:solidFill>
                <a:srgbClr val="7030A0"/>
              </a:solidFill>
              <a:effectLst/>
              <a:latin typeface="Menlo"/>
            </a:endParaRPr>
          </a:p>
          <a:p>
            <a:pPr marL="0" indent="0">
              <a:buNone/>
            </a:pPr>
            <a:r>
              <a:rPr lang="en-US" sz="2400" dirty="0">
                <a:solidFill>
                  <a:srgbClr val="7030A0"/>
                </a:solidFill>
                <a:latin typeface="Menlo"/>
              </a:rPr>
              <a:t>Accessory load:600W</a:t>
            </a:r>
          </a:p>
          <a:p>
            <a:pPr marL="0" indent="0">
              <a:buNone/>
            </a:pPr>
            <a:r>
              <a:rPr lang="en-US" sz="2400" dirty="0">
                <a:solidFill>
                  <a:srgbClr val="7030A0"/>
                </a:solidFill>
                <a:latin typeface="Menlo"/>
              </a:rPr>
              <a:t>Open circuit voltage:345V</a:t>
            </a:r>
          </a:p>
          <a:p>
            <a:pPr marL="0" indent="0">
              <a:buNone/>
            </a:pPr>
            <a:r>
              <a:rPr lang="en-US" sz="2400" dirty="0">
                <a:solidFill>
                  <a:srgbClr val="7030A0"/>
                </a:solidFill>
                <a:latin typeface="Menlo"/>
              </a:rPr>
              <a:t>Internal resistance:0.1 ohm</a:t>
            </a:r>
          </a:p>
          <a:p>
            <a:pPr marL="0" indent="0">
              <a:buNone/>
            </a:pPr>
            <a:endParaRPr lang="en-IN" dirty="0"/>
          </a:p>
        </p:txBody>
      </p:sp>
      <p:sp>
        <p:nvSpPr>
          <p:cNvPr id="4" name="Title 3">
            <a:extLst>
              <a:ext uri="{FF2B5EF4-FFF2-40B4-BE49-F238E27FC236}">
                <a16:creationId xmlns:a16="http://schemas.microsoft.com/office/drawing/2014/main" id="{139AE657-61F6-0A21-4380-B231EFA949DF}"/>
              </a:ext>
            </a:extLst>
          </p:cNvPr>
          <p:cNvSpPr txBox="1">
            <a:spLocks noGrp="1"/>
          </p:cNvSpPr>
          <p:nvPr>
            <p:ph type="title"/>
          </p:nvPr>
        </p:nvSpPr>
        <p:spPr>
          <a:xfrm>
            <a:off x="838200" y="0"/>
            <a:ext cx="10515600" cy="1325563"/>
          </a:xfrm>
          <a:prstGeom prst="rect">
            <a:avLst/>
          </a:prstGeom>
          <a:noFill/>
        </p:spPr>
        <p:txBody>
          <a:bodyPr wrap="square" rtlCol="0">
            <a:spAutoFit/>
          </a:bodyPr>
          <a:lstStyle/>
          <a:p>
            <a:pPr algn="ctr"/>
            <a:r>
              <a:rPr lang="en-US" sz="5400" b="1" dirty="0">
                <a:solidFill>
                  <a:srgbClr val="C00000"/>
                </a:solidFill>
                <a:latin typeface="Calibri" panose="020F0502020204030204" pitchFamily="34" charset="0"/>
                <a:cs typeface="Calibri" panose="020F0502020204030204" pitchFamily="34" charset="0"/>
              </a:rPr>
              <a:t>INPUTS</a:t>
            </a:r>
            <a:endParaRPr lang="en-IN" sz="5400"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7965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304C4-3D72-6804-ABF6-A00589052A27}"/>
              </a:ext>
            </a:extLst>
          </p:cNvPr>
          <p:cNvSpPr>
            <a:spLocks noGrp="1"/>
          </p:cNvSpPr>
          <p:nvPr>
            <p:ph idx="1"/>
          </p:nvPr>
        </p:nvSpPr>
        <p:spPr>
          <a:xfrm>
            <a:off x="838200" y="2889927"/>
            <a:ext cx="10515600" cy="4351338"/>
          </a:xfrm>
        </p:spPr>
        <p:txBody>
          <a:bodyPr>
            <a:normAutofit/>
          </a:bodyPr>
          <a:lstStyle/>
          <a:p>
            <a:pPr marL="0" indent="0" algn="ctr">
              <a:buNone/>
            </a:pPr>
            <a:r>
              <a:rPr lang="en-US" sz="9600" b="1" dirty="0">
                <a:solidFill>
                  <a:schemeClr val="tx2">
                    <a:lumMod val="50000"/>
                  </a:schemeClr>
                </a:solidFill>
                <a:effectLst>
                  <a:outerShdw blurRad="38100" dist="38100" dir="2700000" algn="tl">
                    <a:srgbClr val="000000">
                      <a:alpha val="43137"/>
                    </a:srgbClr>
                  </a:outerShdw>
                </a:effectLst>
              </a:rPr>
              <a:t>END</a:t>
            </a:r>
            <a:endParaRPr lang="en-IN" sz="9600" b="1" dirty="0">
              <a:solidFill>
                <a:schemeClr val="tx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4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D2C54-AAC9-8ECE-BCDC-D8C5E0D26E0A}"/>
              </a:ext>
            </a:extLst>
          </p:cNvPr>
          <p:cNvSpPr>
            <a:spLocks noGrp="1"/>
          </p:cNvSpPr>
          <p:nvPr>
            <p:ph idx="1"/>
          </p:nvPr>
        </p:nvSpPr>
        <p:spPr>
          <a:xfrm>
            <a:off x="404735" y="1169233"/>
            <a:ext cx="10934075" cy="5516380"/>
          </a:xfrm>
        </p:spPr>
        <p:txBody>
          <a:bodyPr/>
          <a:lstStyle/>
          <a:p>
            <a:r>
              <a:rPr lang="en-US" sz="2800" dirty="0">
                <a:latin typeface="Calibri" panose="020F0502020204030204" pitchFamily="34" charset="0"/>
                <a:cs typeface="Calibri" panose="020F0502020204030204" pitchFamily="34" charset="0"/>
              </a:rPr>
              <a:t>Input variables are added in the  MATLAB script in order to get that in work space.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Developed  plant and slave models  using Simulink blocks.</a:t>
            </a:r>
          </a:p>
          <a:p>
            <a:pPr marL="285750" indent="-285750"/>
            <a:r>
              <a:rPr lang="en-US" sz="2800" dirty="0">
                <a:latin typeface="Calibri" panose="020F0502020204030204" pitchFamily="34" charset="0"/>
                <a:cs typeface="Calibri" panose="020F0502020204030204" pitchFamily="34" charset="0"/>
              </a:rPr>
              <a:t>Imported the  drive cycle data  from MATLAB to Simulink using from workspace</a:t>
            </a:r>
          </a:p>
          <a:p>
            <a:pPr marL="285750" indent="-285750"/>
            <a:r>
              <a:rPr lang="en-US" sz="2800" dirty="0">
                <a:latin typeface="Calibri" panose="020F0502020204030204" pitchFamily="34" charset="0"/>
                <a:cs typeface="Calibri" panose="020F0502020204030204" pitchFamily="34" charset="0"/>
              </a:rPr>
              <a:t>Evaluated the plant and slave models model using scope and display blocks  for error detection.</a:t>
            </a:r>
          </a:p>
          <a:p>
            <a:pPr marL="285750" indent="-285750"/>
            <a:r>
              <a:rPr lang="en-US" sz="2800" dirty="0">
                <a:latin typeface="Calibri" panose="020F0502020204030204" pitchFamily="34" charset="0"/>
                <a:cs typeface="Calibri" panose="020F0502020204030204" pitchFamily="34" charset="0"/>
              </a:rPr>
              <a:t>Adjust the Kp ,Ki ,and Kd values so that actual vehicle velocity  track the Drive cycle velocity</a:t>
            </a:r>
            <a:r>
              <a:rPr lang="en-US" dirty="0">
                <a:latin typeface="Calibri" panose="020F0502020204030204" pitchFamily="34" charset="0"/>
                <a:cs typeface="Calibri" panose="020F0502020204030204" pitchFamily="34" charset="0"/>
              </a:rPr>
              <a:t>.</a:t>
            </a:r>
          </a:p>
          <a:p>
            <a:pPr marL="285750" indent="-285750"/>
            <a:r>
              <a:rPr lang="en-US" dirty="0">
                <a:latin typeface="Calibri" panose="020F0502020204030204" pitchFamily="34" charset="0"/>
                <a:cs typeface="Calibri" panose="020F0502020204030204" pitchFamily="34" charset="0"/>
              </a:rPr>
              <a:t>Adjust the values of different subsystem to check if actual velocity track the drive cycle.</a:t>
            </a:r>
            <a:endParaRPr 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A44AC63-8FC4-004A-360A-16EF816826ED}"/>
              </a:ext>
            </a:extLst>
          </p:cNvPr>
          <p:cNvSpPr txBox="1">
            <a:spLocks noGrp="1"/>
          </p:cNvSpPr>
          <p:nvPr>
            <p:ph type="title"/>
          </p:nvPr>
        </p:nvSpPr>
        <p:spPr>
          <a:xfrm>
            <a:off x="2300365" y="-445702"/>
            <a:ext cx="7591269" cy="1311128"/>
          </a:xfrm>
          <a:prstGeom prst="rect">
            <a:avLst/>
          </a:prstGeom>
          <a:noFill/>
        </p:spPr>
        <p:txBody>
          <a:bodyPr wrap="square">
            <a:spAutoFit/>
          </a:bodyPr>
          <a:lstStyle/>
          <a:p>
            <a:pPr algn="ctr"/>
            <a:br>
              <a:rPr lang="en-US" sz="4400" dirty="0">
                <a:latin typeface="Calibri" panose="020F0502020204030204" pitchFamily="34" charset="0"/>
                <a:cs typeface="Calibri" panose="020F0502020204030204" pitchFamily="34" charset="0"/>
              </a:rPr>
            </a:br>
            <a:r>
              <a:rPr lang="en-US" sz="4400" b="1" dirty="0">
                <a:solidFill>
                  <a:srgbClr val="CC0099"/>
                </a:solidFill>
              </a:rPr>
              <a:t>HOW DO YOU DO?</a:t>
            </a:r>
            <a:endParaRPr lang="en-IN" sz="4400" b="1" dirty="0">
              <a:solidFill>
                <a:srgbClr val="CC0099"/>
              </a:solidFill>
            </a:endParaRPr>
          </a:p>
        </p:txBody>
      </p:sp>
    </p:spTree>
    <p:extLst>
      <p:ext uri="{BB962C8B-B14F-4D97-AF65-F5344CB8AC3E}">
        <p14:creationId xmlns:p14="http://schemas.microsoft.com/office/powerpoint/2010/main" val="86715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A3BCB-5BF2-0AE2-E824-F9049CF5015D}"/>
              </a:ext>
            </a:extLst>
          </p:cNvPr>
          <p:cNvSpPr>
            <a:spLocks noGrp="1"/>
          </p:cNvSpPr>
          <p:nvPr>
            <p:ph idx="1"/>
          </p:nvPr>
        </p:nvSpPr>
        <p:spPr>
          <a:xfrm>
            <a:off x="838200" y="656392"/>
            <a:ext cx="10515600" cy="4351338"/>
          </a:xfrm>
        </p:spPr>
        <p:txBody>
          <a:bodyPr/>
          <a:lstStyle/>
          <a:p>
            <a:pPr>
              <a:buFont typeface="Wingdings" panose="05000000000000000000" pitchFamily="2" charset="2"/>
              <a:buChar char="§"/>
            </a:pPr>
            <a:r>
              <a:rPr lang="en-US" dirty="0"/>
              <a:t> US06 drive cycle is set as reference for modelling the velocity tracking.</a:t>
            </a:r>
          </a:p>
          <a:p>
            <a:pPr>
              <a:buFont typeface="Wingdings" panose="05000000000000000000" pitchFamily="2" charset="2"/>
              <a:buChar char="§"/>
            </a:pPr>
            <a:r>
              <a:rPr lang="en-US" dirty="0"/>
              <a:t> After getting the result for US06 drive cycle , applied  it for  other drive cycles.</a:t>
            </a:r>
            <a:endParaRPr lang="en-IN" dirty="0"/>
          </a:p>
        </p:txBody>
      </p:sp>
    </p:spTree>
    <p:extLst>
      <p:ext uri="{BB962C8B-B14F-4D97-AF65-F5344CB8AC3E}">
        <p14:creationId xmlns:p14="http://schemas.microsoft.com/office/powerpoint/2010/main" val="167852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92B2-AFF0-390C-050A-6C8EACB801EE}"/>
              </a:ext>
            </a:extLst>
          </p:cNvPr>
          <p:cNvSpPr>
            <a:spLocks noGrp="1"/>
          </p:cNvSpPr>
          <p:nvPr>
            <p:ph type="title"/>
          </p:nvPr>
        </p:nvSpPr>
        <p:spPr/>
        <p:txBody>
          <a:bodyPr>
            <a:normAutofit fontScale="90000"/>
          </a:bodyPr>
          <a:lstStyle/>
          <a:p>
            <a:pPr algn="ctr"/>
            <a:r>
              <a:rPr lang="en-US" sz="5400" b="1" dirty="0">
                <a:solidFill>
                  <a:srgbClr val="E21890"/>
                </a:solidFill>
              </a:rPr>
              <a:t>PID VALUES</a:t>
            </a:r>
            <a:br>
              <a:rPr lang="en-US" dirty="0"/>
            </a:br>
            <a:endParaRPr lang="en-IN" dirty="0"/>
          </a:p>
        </p:txBody>
      </p:sp>
      <p:sp>
        <p:nvSpPr>
          <p:cNvPr id="3" name="Content Placeholder 2">
            <a:extLst>
              <a:ext uri="{FF2B5EF4-FFF2-40B4-BE49-F238E27FC236}">
                <a16:creationId xmlns:a16="http://schemas.microsoft.com/office/drawing/2014/main" id="{E169E84F-9A12-8F77-0945-CD3922E4B7DA}"/>
              </a:ext>
            </a:extLst>
          </p:cNvPr>
          <p:cNvSpPr>
            <a:spLocks noGrp="1"/>
          </p:cNvSpPr>
          <p:nvPr>
            <p:ph idx="1"/>
          </p:nvPr>
        </p:nvSpPr>
        <p:spPr/>
        <p:txBody>
          <a:bodyPr>
            <a:normAutofit/>
          </a:bodyPr>
          <a:lstStyle/>
          <a:p>
            <a:pPr>
              <a:buFont typeface="Wingdings" panose="05000000000000000000" pitchFamily="2" charset="2"/>
              <a:buChar char="Ø"/>
            </a:pPr>
            <a:r>
              <a:rPr lang="en-US" sz="6000" dirty="0">
                <a:solidFill>
                  <a:srgbClr val="002060"/>
                </a:solidFill>
              </a:rPr>
              <a:t>Kp=300</a:t>
            </a:r>
          </a:p>
          <a:p>
            <a:pPr>
              <a:buFont typeface="Wingdings" panose="05000000000000000000" pitchFamily="2" charset="2"/>
              <a:buChar char="Ø"/>
            </a:pPr>
            <a:r>
              <a:rPr lang="en-US" sz="6000" dirty="0">
                <a:solidFill>
                  <a:srgbClr val="002060"/>
                </a:solidFill>
              </a:rPr>
              <a:t>Ki=10</a:t>
            </a:r>
          </a:p>
          <a:p>
            <a:pPr>
              <a:buFont typeface="Wingdings" panose="05000000000000000000" pitchFamily="2" charset="2"/>
              <a:buChar char="Ø"/>
            </a:pPr>
            <a:r>
              <a:rPr lang="en-US" sz="6000" dirty="0">
                <a:solidFill>
                  <a:srgbClr val="002060"/>
                </a:solidFill>
              </a:rPr>
              <a:t>Kd=0</a:t>
            </a:r>
            <a:endParaRPr lang="en-IN" sz="6000" dirty="0">
              <a:solidFill>
                <a:srgbClr val="002060"/>
              </a:solidFill>
            </a:endParaRPr>
          </a:p>
        </p:txBody>
      </p:sp>
    </p:spTree>
    <p:extLst>
      <p:ext uri="{BB962C8B-B14F-4D97-AF65-F5344CB8AC3E}">
        <p14:creationId xmlns:p14="http://schemas.microsoft.com/office/powerpoint/2010/main" val="2992010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BB051-480B-113A-47F6-4BE2B62FBDFA}"/>
              </a:ext>
            </a:extLst>
          </p:cNvPr>
          <p:cNvSpPr txBox="1"/>
          <p:nvPr/>
        </p:nvSpPr>
        <p:spPr>
          <a:xfrm>
            <a:off x="3049250" y="178181"/>
            <a:ext cx="6093500"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US06 DRIVE CYCLE</a:t>
            </a:r>
            <a:r>
              <a:rPr lang="en-IN" sz="3200" dirty="0">
                <a:solidFill>
                  <a:srgbClr val="FF0000"/>
                </a:solidFill>
                <a:latin typeface="Cambria" panose="02040503050406030204" pitchFamily="18" charset="0"/>
                <a:ea typeface="Cambria" panose="02040503050406030204" pitchFamily="18" charset="0"/>
              </a:rPr>
              <a:t>  PLOTS</a:t>
            </a:r>
            <a:endParaRPr lang="en-IN" sz="3200" b="0" i="0" dirty="0">
              <a:solidFill>
                <a:srgbClr val="FF0000"/>
              </a:solidFill>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430F6E6-5041-07B0-E970-579BC436A914}"/>
              </a:ext>
            </a:extLst>
          </p:cNvPr>
          <p:cNvPicPr>
            <a:picLocks noChangeAspect="1"/>
          </p:cNvPicPr>
          <p:nvPr/>
        </p:nvPicPr>
        <p:blipFill>
          <a:blip r:embed="rId2"/>
          <a:stretch>
            <a:fillRect/>
          </a:stretch>
        </p:blipFill>
        <p:spPr>
          <a:xfrm>
            <a:off x="0" y="1047611"/>
            <a:ext cx="12192000" cy="5810389"/>
          </a:xfrm>
          <a:prstGeom prst="rect">
            <a:avLst/>
          </a:prstGeom>
        </p:spPr>
      </p:pic>
    </p:spTree>
    <p:extLst>
      <p:ext uri="{BB962C8B-B14F-4D97-AF65-F5344CB8AC3E}">
        <p14:creationId xmlns:p14="http://schemas.microsoft.com/office/powerpoint/2010/main" val="170058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F0D158-A496-3C6D-845B-FB1021B104E4}"/>
              </a:ext>
            </a:extLst>
          </p:cNvPr>
          <p:cNvPicPr>
            <a:picLocks noChangeAspect="1"/>
          </p:cNvPicPr>
          <p:nvPr/>
        </p:nvPicPr>
        <p:blipFill>
          <a:blip r:embed="rId2"/>
          <a:stretch>
            <a:fillRect/>
          </a:stretch>
        </p:blipFill>
        <p:spPr>
          <a:xfrm>
            <a:off x="419726" y="1120983"/>
            <a:ext cx="6041036" cy="5024984"/>
          </a:xfrm>
          <a:prstGeom prst="rect">
            <a:avLst/>
          </a:prstGeom>
        </p:spPr>
      </p:pic>
      <p:sp>
        <p:nvSpPr>
          <p:cNvPr id="7" name="TextBox 6">
            <a:extLst>
              <a:ext uri="{FF2B5EF4-FFF2-40B4-BE49-F238E27FC236}">
                <a16:creationId xmlns:a16="http://schemas.microsoft.com/office/drawing/2014/main" id="{C0874AA4-3F1C-F6A7-7B57-1C0A649A005E}"/>
              </a:ext>
            </a:extLst>
          </p:cNvPr>
          <p:cNvSpPr txBox="1"/>
          <p:nvPr/>
        </p:nvSpPr>
        <p:spPr>
          <a:xfrm>
            <a:off x="6644391" y="1674674"/>
            <a:ext cx="6093500" cy="2308324"/>
          </a:xfrm>
          <a:prstGeom prst="rect">
            <a:avLst/>
          </a:prstGeom>
          <a:noFill/>
        </p:spPr>
        <p:txBody>
          <a:bodyPr wrap="square">
            <a:spAutoFit/>
          </a:bodyPr>
          <a:lstStyle/>
          <a:p>
            <a:r>
              <a:rPr lang="en-IN" sz="2400" dirty="0">
                <a:solidFill>
                  <a:srgbClr val="00B050"/>
                </a:solidFill>
              </a:rPr>
              <a:t>Overshoot (OS): 0.03%</a:t>
            </a:r>
          </a:p>
          <a:p>
            <a:r>
              <a:rPr lang="en-IN" sz="2400" dirty="0">
                <a:solidFill>
                  <a:srgbClr val="00B050"/>
                </a:solidFill>
              </a:rPr>
              <a:t>Undershoot (US): NaN%</a:t>
            </a:r>
          </a:p>
          <a:p>
            <a:r>
              <a:rPr lang="en-IN" sz="2400" dirty="0">
                <a:solidFill>
                  <a:srgbClr val="00B050"/>
                </a:solidFill>
              </a:rPr>
              <a:t>Settling Time (Ts): 541.00 seconds</a:t>
            </a:r>
          </a:p>
          <a:p>
            <a:r>
              <a:rPr lang="en-IN" sz="2400" dirty="0">
                <a:solidFill>
                  <a:srgbClr val="00B050"/>
                </a:solidFill>
              </a:rPr>
              <a:t>Rise Time (Tr): 0.00 seconds</a:t>
            </a:r>
          </a:p>
          <a:p>
            <a:r>
              <a:rPr lang="en-IN" sz="2400" dirty="0">
                <a:solidFill>
                  <a:srgbClr val="00B050"/>
                </a:solidFill>
              </a:rPr>
              <a:t>Peak Time (Tp): 33.50 seconds</a:t>
            </a:r>
          </a:p>
          <a:p>
            <a:r>
              <a:rPr lang="en-IN" sz="2400" dirty="0">
                <a:solidFill>
                  <a:srgbClr val="00B050"/>
                </a:solidFill>
              </a:rPr>
              <a:t>Steady-State Error (Ess): 0.7728</a:t>
            </a:r>
          </a:p>
        </p:txBody>
      </p:sp>
    </p:spTree>
    <p:extLst>
      <p:ext uri="{BB962C8B-B14F-4D97-AF65-F5344CB8AC3E}">
        <p14:creationId xmlns:p14="http://schemas.microsoft.com/office/powerpoint/2010/main" val="97820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E5A9D-A641-48CF-373B-170A9FF1E6E2}"/>
              </a:ext>
            </a:extLst>
          </p:cNvPr>
          <p:cNvSpPr txBox="1"/>
          <p:nvPr/>
        </p:nvSpPr>
        <p:spPr>
          <a:xfrm>
            <a:off x="3049250" y="178181"/>
            <a:ext cx="6093500" cy="584775"/>
          </a:xfrm>
          <a:prstGeom prst="rect">
            <a:avLst/>
          </a:prstGeom>
          <a:noFill/>
        </p:spPr>
        <p:txBody>
          <a:bodyPr wrap="square">
            <a:spAutoFit/>
          </a:bodyPr>
          <a:lstStyle/>
          <a:p>
            <a:pPr algn="ctr"/>
            <a:r>
              <a:rPr lang="en-US" sz="3200" dirty="0">
                <a:solidFill>
                  <a:srgbClr val="FF0000"/>
                </a:solidFill>
                <a:latin typeface="Cambria" panose="02040503050406030204" pitchFamily="18" charset="0"/>
                <a:ea typeface="Cambria" panose="02040503050406030204" pitchFamily="18" charset="0"/>
              </a:rPr>
              <a:t>SC03 DRIVE CYCLE</a:t>
            </a:r>
            <a:r>
              <a:rPr lang="en-IN" sz="3200" dirty="0">
                <a:solidFill>
                  <a:srgbClr val="FF0000"/>
                </a:solidFill>
                <a:latin typeface="Cambria" panose="02040503050406030204" pitchFamily="18" charset="0"/>
                <a:ea typeface="Cambria" panose="02040503050406030204" pitchFamily="18" charset="0"/>
              </a:rPr>
              <a:t>  PLOTS</a:t>
            </a:r>
            <a:endParaRPr lang="en-IN" sz="3200" b="0" i="0" dirty="0">
              <a:solidFill>
                <a:srgbClr val="FF0000"/>
              </a:solidFill>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137DE7AE-5680-6D3C-5470-26C87D175562}"/>
              </a:ext>
            </a:extLst>
          </p:cNvPr>
          <p:cNvPicPr>
            <a:picLocks noChangeAspect="1"/>
          </p:cNvPicPr>
          <p:nvPr/>
        </p:nvPicPr>
        <p:blipFill>
          <a:blip r:embed="rId2"/>
          <a:stretch>
            <a:fillRect/>
          </a:stretch>
        </p:blipFill>
        <p:spPr>
          <a:xfrm>
            <a:off x="-284813" y="762956"/>
            <a:ext cx="12192000" cy="5810389"/>
          </a:xfrm>
          <a:prstGeom prst="rect">
            <a:avLst/>
          </a:prstGeom>
        </p:spPr>
      </p:pic>
    </p:spTree>
    <p:extLst>
      <p:ext uri="{BB962C8B-B14F-4D97-AF65-F5344CB8AC3E}">
        <p14:creationId xmlns:p14="http://schemas.microsoft.com/office/powerpoint/2010/main" val="3843719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1123</Words>
  <Application>Microsoft Office PowerPoint</Application>
  <PresentationFormat>Widescreen</PresentationFormat>
  <Paragraphs>133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vt:lpstr>
      <vt:lpstr>Menlo</vt:lpstr>
      <vt:lpstr>Wingdings</vt:lpstr>
      <vt:lpstr>Office Theme</vt:lpstr>
      <vt:lpstr>FULL ASSEMBLEY OF  VEHICLE MODEL  </vt:lpstr>
      <vt:lpstr>OBJECTIVES</vt:lpstr>
      <vt:lpstr>INPUTS</vt:lpstr>
      <vt:lpstr> HOW DO YOU DO?</vt:lpstr>
      <vt:lpstr>PowerPoint Presentation</vt:lpstr>
      <vt:lpstr>PID VALUES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CONCLUSION</vt:lpstr>
      <vt:lpstr>PowerPoint Presentation</vt:lpstr>
      <vt:lpstr>PowerPoint Presentation</vt:lpstr>
      <vt:lpstr>PowerPoint Presentation</vt:lpstr>
      <vt:lpstr>PowerPoint Presentation</vt:lpstr>
      <vt:lpstr>WHAT I UNDERSTOOD?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Jyothi</dc:creator>
  <cp:lastModifiedBy>Divya Jyothi</cp:lastModifiedBy>
  <cp:revision>30</cp:revision>
  <dcterms:created xsi:type="dcterms:W3CDTF">2025-04-28T18:58:48Z</dcterms:created>
  <dcterms:modified xsi:type="dcterms:W3CDTF">2025-06-22T19:27:06Z</dcterms:modified>
</cp:coreProperties>
</file>