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FF66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4BBD-07F6-4360-C9F7-CAE848994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F1FF1-A167-D8DA-A6E7-43F5FFDC9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E85B7-0BEB-C0B1-753D-1B3BFD21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D9D0-BFC9-4221-9F2B-9F04B02F0654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A06A9-D3A4-492B-337C-E6E10716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B1DF-9A76-C1E6-A48F-19FE31E2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BE9-9D26-47E8-AC3B-DB350F3A2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5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A25C-2ABA-97E4-2E8B-6AC45067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8AD30-DD2B-A8CB-86B6-63D5A3D05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C1AD1-4666-E5BE-A9AE-20E798EC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D9D0-BFC9-4221-9F2B-9F04B02F0654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FB2A8-5DCC-85E9-D1E4-DA6CD798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13787-5BA5-55BB-1E7A-AD1AA55B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BE9-9D26-47E8-AC3B-DB350F3A2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12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B3130-E33F-9221-782A-E61212109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2A855-97B0-638F-4BAB-40D263E30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E0ED-2B52-7D75-3F41-ECCE7345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D9D0-BFC9-4221-9F2B-9F04B02F0654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4CD45-C976-34D6-EA9E-3FB9950C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EDA69-1487-7EAD-2AF4-5031C1B1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BE9-9D26-47E8-AC3B-DB350F3A2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0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476D-8005-D55C-39EA-D1AE8117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FA0C-D5B0-E265-FE40-8DE802A66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0742A-CD59-A216-F1C4-53FE5A52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D9D0-BFC9-4221-9F2B-9F04B02F0654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D05F1-5F62-F143-A9FF-8521A751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BAA7E-C171-7AFC-1D60-444CA361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BE9-9D26-47E8-AC3B-DB350F3A2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01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270F-18E9-9886-9F7F-DFADA4DF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31E63-148F-5E0C-8072-CA4BE07EB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2F490-0F26-41EB-40D5-4EB43E8D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D9D0-BFC9-4221-9F2B-9F04B02F0654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1A7C9-26B9-A558-7D40-30E2CB86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A783-E190-32BE-6E46-1D0B56DC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BE9-9D26-47E8-AC3B-DB350F3A2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90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6FDC-FF74-23F2-BB3E-DFA6479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61512-F4C3-2AF5-E661-81012885E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40D31-52BA-5284-06D6-0DAFD6B6A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4C2B2-8AE2-5D62-DC87-EEB1DDA3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D9D0-BFC9-4221-9F2B-9F04B02F0654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2C778-5BB3-7F55-EAB4-A9E9C37D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50200-A4A7-12F6-EC75-9A4341DD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BE9-9D26-47E8-AC3B-DB350F3A2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413F-9E3E-EE53-FE7B-051D9EE6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D8AB5-E4DD-1332-3686-47AD0D896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BF757-7EFA-2EBC-B2D8-105A40B7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BC156-DD38-2018-BACC-EB8289771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43EBE-3CCF-9434-FC9F-111AC370D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0FC7E-54F6-C367-97ED-89819675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D9D0-BFC9-4221-9F2B-9F04B02F0654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DD80A-50A7-3F36-5DAB-05F4EF77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A75CC-8A61-1ACF-6820-27F0C470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BE9-9D26-47E8-AC3B-DB350F3A2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68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20DD-4593-F6FA-7043-E5F6A837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F6A63-DC91-E930-2DA0-FADBB193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D9D0-BFC9-4221-9F2B-9F04B02F0654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170F9-5C48-2C54-941B-0E07A3E4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A34DA-34EA-2EFA-6DA8-A298C9F6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BE9-9D26-47E8-AC3B-DB350F3A2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18340-7BAF-1464-25F0-17E58889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D9D0-BFC9-4221-9F2B-9F04B02F0654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0318A-A29B-F7B6-3798-C1E80C37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7282D-E536-902E-FDE2-72045AEB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BE9-9D26-47E8-AC3B-DB350F3A2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23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2248-3072-66A9-9F8D-82BA8839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1014-23C0-9985-051F-616DEB4E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DCDFE-345E-B5F3-1A46-A448412B3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D0BA-D192-0BC9-10CF-7C9EF8E8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D9D0-BFC9-4221-9F2B-9F04B02F0654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A09A0-901D-09DB-8D39-A46FD8C3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6FDC-274E-9D2B-077D-61404997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BE9-9D26-47E8-AC3B-DB350F3A2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36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F41A-E8C1-8D2F-1752-818D7208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7B431-6D18-798D-5B3C-CD67AA92B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A0A98-3F8B-424C-CEF1-5908A905A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0BCBA-0733-376B-23CB-746554FA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D9D0-BFC9-4221-9F2B-9F04B02F0654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E19D7-97CA-6D69-18A5-F6B46F6D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C53D7-D94E-0E9D-8204-D5F2619E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BE9-9D26-47E8-AC3B-DB350F3A2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25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F2ACD-1216-A9D9-AE63-059BE018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8B0B1-FBB8-9639-9E64-0AD5044B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F47AD-961B-FC2E-A356-1256B1101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1D9D0-BFC9-4221-9F2B-9F04B02F0654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49407-4E77-68E1-E792-62A315347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A86E8-1B46-5B68-9F9A-23EDFF787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54BE9-9D26-47E8-AC3B-DB350F3A2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17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works.com/help/matlab/ref/bar.html" TargetMode="External"/><Relationship Id="rId3" Type="http://schemas.openxmlformats.org/officeDocument/2006/relationships/hyperlink" Target="https://www.epa.gov/sites/default/files/2015-10/ftpcol.txt" TargetMode="External"/><Relationship Id="rId7" Type="http://schemas.openxmlformats.org/officeDocument/2006/relationships/hyperlink" Target="https://in.mathworks.com/help/symbolic/sym.max.html" TargetMode="External"/><Relationship Id="rId2" Type="http://schemas.openxmlformats.org/officeDocument/2006/relationships/hyperlink" Target="https://www.epa.gov/vehicle-and-fuel-emissions-testing/dynamometer-drive-schedul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epa.gov/sites/default/files/2015-10/sc03col.txt" TargetMode="External"/><Relationship Id="rId5" Type="http://schemas.openxmlformats.org/officeDocument/2006/relationships/hyperlink" Target="https://www.epa.gov/sites/default/files/2015-10/us06col.txt" TargetMode="External"/><Relationship Id="rId4" Type="http://schemas.openxmlformats.org/officeDocument/2006/relationships/hyperlink" Target="https://www.epa.gov/sites/default/files/2015-10/hwycol.tx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9D15-147C-82C0-7C55-219308326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177" y="292959"/>
            <a:ext cx="9144000" cy="826358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BBFD5-7C37-5FCB-AA59-777BAB201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16" y="1476855"/>
            <a:ext cx="11937167" cy="442926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To calculate Road load power and Kinematic power of each drive cycle using this data calculating total vehicle wheel power and vehicle demand energy for the corresponding drive cycles.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To understand the behavior of above calculated quantities by plotting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Kinematic power(hp) vs Time(minutes)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Road load power(hp) vs Vehicle speed(Km/h)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Vehicle demand energy(MJ/mile) vs different drive cycles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Vehicle wheel power vs Time(minutes)</a:t>
            </a:r>
          </a:p>
        </p:txBody>
      </p:sp>
    </p:spTree>
    <p:extLst>
      <p:ext uri="{BB962C8B-B14F-4D97-AF65-F5344CB8AC3E}">
        <p14:creationId xmlns:p14="http://schemas.microsoft.com/office/powerpoint/2010/main" val="49806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67B96-1CFD-7408-C318-4241F8AD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10" y="1798820"/>
            <a:ext cx="5700009" cy="4275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CAA3EC-D5DB-587A-6873-612EF5552AA8}"/>
              </a:ext>
            </a:extLst>
          </p:cNvPr>
          <p:cNvSpPr txBox="1"/>
          <p:nvPr/>
        </p:nvSpPr>
        <p:spPr>
          <a:xfrm>
            <a:off x="2730708" y="491785"/>
            <a:ext cx="673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Total Vehicle wheel power vs Time</a:t>
            </a:r>
            <a:endParaRPr lang="en-IN" sz="3200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57BE5-5A18-FF54-681E-AF8EB03D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719" y="193607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6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21F23-72EF-D63E-7E52-AF98F17C6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" y="1428750"/>
            <a:ext cx="5710003" cy="4282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02DE3-C206-19A9-8143-6F971FA2D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436" y="1428749"/>
            <a:ext cx="5520127" cy="414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9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BF6767-62CC-3D60-5FE9-94B8DBCF3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4656" y="658716"/>
            <a:ext cx="12192000" cy="58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5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9A27E7-B6A3-22E3-958B-A27BE2262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833" y="523805"/>
            <a:ext cx="12192000" cy="58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3DEF22-B542-2785-AC75-7DD566F2E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05"/>
            <a:ext cx="12192000" cy="58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3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72C0E-D46B-CEDF-ABE9-89AA5F8A5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784" y="523805"/>
            <a:ext cx="12192000" cy="58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6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69D3CE-1184-6742-A091-61FE88C32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922" y="523805"/>
            <a:ext cx="12192000" cy="58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12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F9FAD1-99D3-925C-DC52-A48C3ED2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05"/>
            <a:ext cx="12192000" cy="58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49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599DB-0D62-8C13-6E10-B32F2186F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89" y="400857"/>
            <a:ext cx="9495238" cy="6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1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7C23EE-11F7-2F2F-34B9-B9D9111BF8A9}"/>
              </a:ext>
            </a:extLst>
          </p:cNvPr>
          <p:cNvSpPr txBox="1"/>
          <p:nvPr/>
        </p:nvSpPr>
        <p:spPr>
          <a:xfrm>
            <a:off x="4362137" y="459911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noProof="0" dirty="0">
                <a:solidFill>
                  <a:srgbClr val="CC3399"/>
                </a:solidFill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19286-9F09-7600-65A5-F088C14DFB13}"/>
              </a:ext>
            </a:extLst>
          </p:cNvPr>
          <p:cNvSpPr txBox="1"/>
          <p:nvPr/>
        </p:nvSpPr>
        <p:spPr>
          <a:xfrm>
            <a:off x="584616" y="1558977"/>
            <a:ext cx="108528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Drive cycle data: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hlinkClick r:id="rId2"/>
              </a:rPr>
              <a:t>https://www.epa.gov/vehicle-and-fuel-emissions-testing/dynamometer-drive-schedules</a:t>
            </a: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hlinkClick r:id="rId3"/>
              </a:rPr>
              <a:t>https://www.epa.gov/sites/default/files/2015-10/ftpcol.txt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hlinkClick r:id="rId4"/>
              </a:rPr>
              <a:t>https://www.epa.gov/sites/default/files/2015-10/hwycol.txt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hlinkClick r:id="rId5"/>
              </a:rPr>
              <a:t>https://www.epa.gov/sites/default/files/2015-10/us06col.txt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hlinkClick r:id="rId6"/>
              </a:rPr>
              <a:t>https://www.epa.gov/sites/default/files/2015-10/sc03col.txt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hlinkClick r:id="rId7"/>
              </a:rPr>
              <a:t>https://in.mathworks.com/help/symbolic/sym.max.html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hlinkClick r:id="rId8"/>
              </a:rPr>
              <a:t>https://www.mathworks.com/help/matlab/ref/bar.html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38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F32A-FE68-0E42-D65F-E504A18D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60043" cy="1325563"/>
          </a:xfrm>
        </p:spPr>
        <p:txBody>
          <a:bodyPr/>
          <a:lstStyle/>
          <a:p>
            <a:pPr algn="ctr"/>
            <a:r>
              <a:rPr lang="en-US" b="1" dirty="0"/>
              <a:t>INPUTS</a:t>
            </a:r>
            <a:endParaRPr lang="en-IN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A4C019-A66A-5182-D0E0-D67406FD53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346274"/>
              </p:ext>
            </p:extLst>
          </p:nvPr>
        </p:nvGraphicFramePr>
        <p:xfrm>
          <a:off x="6820524" y="1244182"/>
          <a:ext cx="4302177" cy="3552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5510">
                  <a:extLst>
                    <a:ext uri="{9D8B030D-6E8A-4147-A177-3AD203B41FA5}">
                      <a16:colId xmlns:a16="http://schemas.microsoft.com/office/drawing/2014/main" val="1663628482"/>
                    </a:ext>
                  </a:extLst>
                </a:gridCol>
                <a:gridCol w="2046667">
                  <a:extLst>
                    <a:ext uri="{9D8B030D-6E8A-4147-A177-3AD203B41FA5}">
                      <a16:colId xmlns:a16="http://schemas.microsoft.com/office/drawing/2014/main" val="2815431577"/>
                    </a:ext>
                  </a:extLst>
                </a:gridCol>
              </a:tblGrid>
              <a:tr h="63077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input variables</a:t>
                      </a:r>
                      <a:endParaRPr lang="en-IN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   vehicle 1</a:t>
                      </a:r>
                      <a:endParaRPr lang="en-IN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2720593"/>
                  </a:ext>
                </a:extLst>
              </a:tr>
              <a:tr h="87818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Kerb weight(lb)</a:t>
                      </a:r>
                      <a:endParaRPr lang="en-IN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4750</a:t>
                      </a:r>
                      <a:endParaRPr lang="en-IN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211466"/>
                  </a:ext>
                </a:extLst>
              </a:tr>
              <a:tr h="50461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pay load(lb)</a:t>
                      </a:r>
                      <a:endParaRPr lang="en-IN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46720"/>
                  </a:ext>
                </a:extLst>
              </a:tr>
              <a:tr h="5046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A(lbf)</a:t>
                      </a:r>
                      <a:endParaRPr lang="en-IN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27.15</a:t>
                      </a:r>
                      <a:endParaRPr lang="en-IN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4981434"/>
                  </a:ext>
                </a:extLst>
              </a:tr>
              <a:tr h="5046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B(lbf/mph)</a:t>
                      </a:r>
                      <a:endParaRPr lang="en-IN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0.2778</a:t>
                      </a:r>
                      <a:endParaRPr lang="en-IN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0683349"/>
                  </a:ext>
                </a:extLst>
              </a:tr>
              <a:tr h="5298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C(lbf/mph)^2</a:t>
                      </a:r>
                      <a:endParaRPr lang="en-IN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0.02345</a:t>
                      </a:r>
                      <a:endParaRPr lang="en-IN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41757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70962F-4AAA-1A30-43BE-79155EC795DC}"/>
              </a:ext>
            </a:extLst>
          </p:cNvPr>
          <p:cNvSpPr txBox="1"/>
          <p:nvPr/>
        </p:nvSpPr>
        <p:spPr>
          <a:xfrm>
            <a:off x="404734" y="1674674"/>
            <a:ext cx="569126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rgbClr val="1B1B1B"/>
                </a:solidFill>
                <a:effectLst/>
              </a:rPr>
              <a:t>     </a:t>
            </a:r>
            <a:r>
              <a:rPr lang="en-IN" sz="2800" b="1" i="0" dirty="0">
                <a:solidFill>
                  <a:srgbClr val="C00000"/>
                </a:solidFill>
                <a:effectLst/>
              </a:rPr>
              <a:t>DRIVE CYCLES DATAS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b="0" i="0" dirty="0">
                <a:solidFill>
                  <a:srgbClr val="7030A0"/>
                </a:solidFill>
                <a:effectLst/>
                <a:latin typeface="Source Sans Pro Web"/>
              </a:rPr>
              <a:t>Federal Test Procedure (FTP)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Source Sans Pro Web"/>
              </a:rPr>
              <a:t>Highway Fuel Economy Driving Schedule (HWFET)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7030A0"/>
                </a:solidFill>
                <a:latin typeface="Source Sans Pro Web"/>
              </a:rPr>
              <a:t>US06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7030A0"/>
                </a:solidFill>
                <a:effectLst/>
                <a:latin typeface="Source Sans Pro Web"/>
              </a:rPr>
              <a:t>SC03</a:t>
            </a:r>
            <a:endParaRPr lang="en-IN" sz="2400" b="0" i="0" dirty="0">
              <a:solidFill>
                <a:srgbClr val="7030A0"/>
              </a:solidFill>
              <a:effectLst/>
              <a:latin typeface="Source Sans Pro Web"/>
            </a:endParaRPr>
          </a:p>
          <a:p>
            <a:r>
              <a:rPr lang="en-IN" b="0" i="0" dirty="0">
                <a:solidFill>
                  <a:srgbClr val="7030A0"/>
                </a:solidFill>
                <a:effectLst/>
                <a:latin typeface="Source Sans Pro Web"/>
              </a:rPr>
              <a:t> 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594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2F28-DD95-FF94-B5EA-3CD49D44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46" y="170253"/>
            <a:ext cx="1094282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6600"/>
                </a:solidFill>
              </a:rPr>
              <a:t>CONCLUSION</a:t>
            </a:r>
            <a:endParaRPr lang="en-IN" b="1" dirty="0">
              <a:solidFill>
                <a:srgbClr val="FF66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50440-6203-AB11-B098-1860A26BE6AB}"/>
              </a:ext>
            </a:extLst>
          </p:cNvPr>
          <p:cNvSpPr txBox="1"/>
          <p:nvPr/>
        </p:nvSpPr>
        <p:spPr>
          <a:xfrm>
            <a:off x="390369" y="1390004"/>
            <a:ext cx="1081415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Kinematic power vs time plot is same in both excel and MATLAB so it is correct  the up and down variation is due to the effect of acceleration.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Road load power vs velocity got different in Excel and MATLAB but by sorting the plot in excel both plots matches so it is also correct.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Total vehicle wheel power vs time graphs is same in both excel and MATLAB .It shows the variation of force according to the effect of  acceleration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Vehicle demand energy and vehicle  wheel power vs </a:t>
            </a:r>
            <a:r>
              <a:rPr lang="en-US" sz="2400" dirty="0" err="1"/>
              <a:t>veloc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In the context of four-wheelers, common driving cycles used for testing and emissions certification include the WLTP (Worldwide Harmonized Light Vehicles Test Cycle), NEDC (New European Driving Cycle), and the Modified Indian Driving Cycle (m-IDC)</a:t>
            </a:r>
            <a:r>
              <a:rPr lang="en-US" sz="2400" dirty="0" err="1"/>
              <a:t>ity</a:t>
            </a:r>
            <a:r>
              <a:rPr lang="en-US" sz="2400" dirty="0"/>
              <a:t> graph has similar shape that got from theoretical  method so it looks correct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 am satisfied with the plot I had got.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58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86AE-7384-7D9B-5930-75624AFA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78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If any four-wheeler using IDC 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097BD-AA1A-3661-5579-5ACDC805F254}"/>
              </a:ext>
            </a:extLst>
          </p:cNvPr>
          <p:cNvSpPr txBox="1"/>
          <p:nvPr/>
        </p:nvSpPr>
        <p:spPr>
          <a:xfrm>
            <a:off x="868181" y="1325563"/>
            <a:ext cx="1022454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545D7E"/>
                </a:solidFill>
                <a:effectLst/>
                <a:latin typeface="Google Sans"/>
              </a:rPr>
              <a:t>Indian Driving cycle is a short cycle (108 seconds) designed to represent low-speed, low-load city driving conditions in India.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545D7E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Modified Indian Driving Cycle (MIDC) is used for four-wheeler certification in India, while the Indian Driving Cycle (IDC) is used for two/three-wheelers.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1D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545D7E"/>
                </a:solidFill>
                <a:effectLst/>
                <a:latin typeface="Google Sans"/>
              </a:rPr>
              <a:t>Maximum Speed:</a:t>
            </a:r>
            <a:r>
              <a:rPr lang="en-US" sz="2000" b="0" i="0" dirty="0">
                <a:solidFill>
                  <a:srgbClr val="545D7E"/>
                </a:solidFill>
                <a:effectLst/>
                <a:latin typeface="Google Sans"/>
              </a:rPr>
              <a:t> The MIDC cycle has a maximum speed of 90 km/h, while the IDC has a maximum speed of 42 km/h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545D7E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MIDC is the standard driving cycle used for testing four-wheelers in India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1D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In the context of four-wheelers, common driving cycles used for testing and emissions certification include the WLTP (Worldwide Harmonized Light Vehicles Test Cycle), NEDC (New European Driving Cycle), and the Modified Indian Driving Cycle (m-IDC).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1D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The most common driving cycles for 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Google Sans"/>
              </a:rPr>
              <a:t> driving conditions 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 are the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WLTP, NEDC, SORDS and the FTP-75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,</a:t>
            </a:r>
            <a:endParaRPr lang="en-US" sz="2000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1D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1D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0" i="0" dirty="0">
              <a:solidFill>
                <a:srgbClr val="545D7E"/>
              </a:solidFill>
              <a:effectLst/>
              <a:latin typeface="Google Sans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7919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C50C69-663A-E1A8-7969-D07C9D57B7F0}"/>
              </a:ext>
            </a:extLst>
          </p:cNvPr>
          <p:cNvSpPr txBox="1"/>
          <p:nvPr/>
        </p:nvSpPr>
        <p:spPr>
          <a:xfrm>
            <a:off x="4497050" y="2053652"/>
            <a:ext cx="5006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CC3399"/>
                </a:solidFill>
              </a:rPr>
              <a:t>END</a:t>
            </a:r>
            <a:endParaRPr lang="en-IN" sz="9600" b="1" dirty="0">
              <a:solidFill>
                <a:srgbClr val="CC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6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8371-A9B0-2058-11D3-CBC077B4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DID YOU DO THAT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FAF3-9C06-0EF9-5C3C-9FDB9321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1" y="1467969"/>
            <a:ext cx="10994037" cy="54714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Copy paste the drive cycle data in excel sheet.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excel sheet the data(velocity(mph) and time(sec)) is copied in a single column and those data  splitted into two column using text to column</a:t>
            </a:r>
          </a:p>
          <a:p>
            <a:endParaRPr lang="en-US" dirty="0"/>
          </a:p>
          <a:p>
            <a:r>
              <a:rPr lang="en-US" dirty="0"/>
              <a:t>Copy the velocity(mph) and time(sec) data of different drive cycles.</a:t>
            </a:r>
          </a:p>
          <a:p>
            <a:endParaRPr lang="en-US" dirty="0"/>
          </a:p>
          <a:p>
            <a:r>
              <a:rPr lang="en-IN" dirty="0"/>
              <a:t>Using equation calculated kinematic and road load power of each drive cycle separately.</a:t>
            </a:r>
          </a:p>
          <a:p>
            <a:endParaRPr lang="en-IN" dirty="0"/>
          </a:p>
          <a:p>
            <a:r>
              <a:rPr lang="en-IN" dirty="0"/>
              <a:t>Then calculated total vehicle wheel power and vehicle energy demand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DFE72-F6AE-CC13-1DEC-D4B4F7A3706A}"/>
              </a:ext>
            </a:extLst>
          </p:cNvPr>
          <p:cNvSpPr txBox="1"/>
          <p:nvPr/>
        </p:nvSpPr>
        <p:spPr>
          <a:xfrm>
            <a:off x="598981" y="1214203"/>
            <a:ext cx="2788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FF0000"/>
                </a:solidFill>
              </a:rPr>
              <a:t>In EXCEL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51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35AC-7F96-9D03-A2EB-980AFC5F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67" y="965430"/>
            <a:ext cx="9719872" cy="506667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Imported drive cycle data to MATLAB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dirty="0"/>
              <a:t>By taking excel data as reference created code of each equations after checking the correctness of that code next code is generated.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Evaluate the pieces of code and correct the error.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Done the entire calculation code for one drive cycle and  after correction applied it to other drive cycles just by changing drive cycle data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4105E-6B27-7165-5B8F-78B5E5840538}"/>
              </a:ext>
            </a:extLst>
          </p:cNvPr>
          <p:cNvSpPr txBox="1"/>
          <p:nvPr/>
        </p:nvSpPr>
        <p:spPr>
          <a:xfrm>
            <a:off x="869431" y="442210"/>
            <a:ext cx="2788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</a:rPr>
              <a:t>MATLAB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32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0F53-B1D3-F2C4-BB5E-906F399E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9" y="806294"/>
            <a:ext cx="10515600" cy="4351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/>
              <a:t> By checking line build the entire code.</a:t>
            </a:r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/>
              <a:t>Incase of confusion calculated values my self randomly.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0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304363-24B7-D471-996F-22E6BA3BA915}"/>
              </a:ext>
            </a:extLst>
          </p:cNvPr>
          <p:cNvSpPr txBox="1"/>
          <p:nvPr/>
        </p:nvSpPr>
        <p:spPr>
          <a:xfrm>
            <a:off x="4634459" y="335904"/>
            <a:ext cx="4302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3399"/>
                </a:solidFill>
              </a:rPr>
              <a:t>RESULTS</a:t>
            </a:r>
            <a:endParaRPr lang="en-IN" sz="4000" b="1" dirty="0">
              <a:solidFill>
                <a:srgbClr val="CC339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BB2E35-6ACA-AE40-33E8-352BBE73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6" y="1998376"/>
            <a:ext cx="6031627" cy="4523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C50025-6F53-3D51-6800-5080B8408650}"/>
              </a:ext>
            </a:extLst>
          </p:cNvPr>
          <p:cNvSpPr txBox="1"/>
          <p:nvPr/>
        </p:nvSpPr>
        <p:spPr>
          <a:xfrm>
            <a:off x="1004341" y="1154243"/>
            <a:ext cx="963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Kinematic power vs time plot for different drive cycles</a:t>
            </a:r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01E9BA-FA79-0E5C-6A2B-10AB6794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607" y="2200962"/>
            <a:ext cx="5491397" cy="41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6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8A9B1E-3EBA-0D34-2CEB-2B873138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5" y="1086787"/>
            <a:ext cx="5510135" cy="4132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19316-25D2-C7FC-0972-4C1ABCC66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086787"/>
            <a:ext cx="5510135" cy="413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2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EFC65-D510-489B-3C64-B51BA706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5" y="1803504"/>
            <a:ext cx="53340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71EF8F-37F2-4E89-00DF-12F3F6B67DD2}"/>
              </a:ext>
            </a:extLst>
          </p:cNvPr>
          <p:cNvSpPr txBox="1"/>
          <p:nvPr/>
        </p:nvSpPr>
        <p:spPr>
          <a:xfrm>
            <a:off x="1723869" y="464695"/>
            <a:ext cx="801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66CC"/>
                </a:solidFill>
              </a:rPr>
              <a:t>Road load power vs velocity plot</a:t>
            </a:r>
            <a:endParaRPr lang="en-IN" sz="3600" dirty="0">
              <a:solidFill>
                <a:srgbClr val="FF66C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E72F14-CC13-C488-F54B-CCD5E596E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630" y="180350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9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8C47EA-ECDD-930E-D521-A1B94F47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96" y="1281660"/>
            <a:ext cx="5530120" cy="4147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123DD-0F9A-46C7-4127-5BE947046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416" y="135520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8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786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Google Sans</vt:lpstr>
      <vt:lpstr>Source Sans Pro Web</vt:lpstr>
      <vt:lpstr>Wingdings</vt:lpstr>
      <vt:lpstr>Office Theme</vt:lpstr>
      <vt:lpstr>OBJECTIVE</vt:lpstr>
      <vt:lpstr>INPUTS</vt:lpstr>
      <vt:lpstr>HOW DID YOU DO THAT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If any four-wheeler using IDC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Jyothi</dc:creator>
  <cp:lastModifiedBy>Divya Jyothi</cp:lastModifiedBy>
  <cp:revision>26</cp:revision>
  <dcterms:created xsi:type="dcterms:W3CDTF">2025-03-21T02:24:36Z</dcterms:created>
  <dcterms:modified xsi:type="dcterms:W3CDTF">2025-06-21T09:05:49Z</dcterms:modified>
</cp:coreProperties>
</file>