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6C44-C55F-055B-60B1-1CB8715F0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F6227-09E9-A5ED-C542-716295EDC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5FD3-159E-536F-C46C-104705EBD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5EBE-904A-4DC6-BC62-942B31B8B178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DE68-F16E-2A43-52F3-D87D6DA5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84C16-A33B-A5D8-3668-BAC242E7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9982-39AA-4520-AACE-59CCD3FB8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060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5FC3E-8815-CEE5-774E-D5CFD565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ACA03-0DCC-00F0-1005-5267C75FF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C21A0-9683-E8E0-94B5-7BF34BE9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5EBE-904A-4DC6-BC62-942B31B8B178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D671D-6E3A-5B73-26F1-D0AE491D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76425-923A-98C5-BAB0-70A39BB3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9982-39AA-4520-AACE-59CCD3FB8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61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1C94B6-D577-69D0-D73E-5694F64CC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8F184-F6CA-5B92-A692-4B7E78B95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91462-8172-E73B-4470-3C3DB83C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5EBE-904A-4DC6-BC62-942B31B8B178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404B1-CC78-D20A-41C8-3E6FCC7C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08912-46EC-E343-FF86-DFF3A340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9982-39AA-4520-AACE-59CCD3FB8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00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A208-CB45-6A86-64B2-700B2099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40A3E-47B1-F31B-9286-CCA659653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6E0BC-1402-D661-4605-619DF922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5EBE-904A-4DC6-BC62-942B31B8B178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2126A-0DF6-C788-9DC2-6F90B77D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1E812-E8FD-8ED0-01E5-D86CFC0F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9982-39AA-4520-AACE-59CCD3FB8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65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F4FF-FC94-BDA1-E323-97D98AE6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7E0AB-E4B5-F4B8-DFFF-06C2C7214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822B4-4394-F98A-394A-0148E46E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5EBE-904A-4DC6-BC62-942B31B8B178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7FC7E-78AD-555E-299C-32603242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DBDB0-A8A6-EE15-0D85-55937E29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9982-39AA-4520-AACE-59CCD3FB8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35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26C1-5150-23BB-8341-C5920207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CDF5D-A680-DF24-B41E-BE2BF1B1D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98B18-FD1A-A948-80F5-06AE9D8A7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C9B9E-7437-E2E2-E8F0-FB6A9CFB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5EBE-904A-4DC6-BC62-942B31B8B178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0E7A-F885-A677-31B1-F90151A1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6C413-E33E-8514-EE57-7A73A720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9982-39AA-4520-AACE-59CCD3FB8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14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7F64-B08B-19F1-F9C0-0EC583D4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6BBA9-EF36-B07F-3640-73C8FB22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D74E3-3B09-3892-602B-32C389858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D68D4-47AA-D8EC-05CC-6E4847C6C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A9466-40BA-A74D-204A-E51F17E40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BA62AD-B1AB-70BB-65CC-E0D772DD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5EBE-904A-4DC6-BC62-942B31B8B178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4BF19-F106-8D4E-F5DD-3DCAA742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FCC6D-DC24-6423-B537-75CF7E25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9982-39AA-4520-AACE-59CCD3FB8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63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9A13-BD68-2F4B-A5E9-5896C443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2FFEE5-9028-E0A8-A1A8-EABF4BF6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5EBE-904A-4DC6-BC62-942B31B8B178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EF79E-2E4E-C4C1-A189-30321317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7FF6D-9AFB-A8CB-5C86-CB9EA0DE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9982-39AA-4520-AACE-59CCD3FB8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47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4A522-B487-E31A-F723-8574B334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5EBE-904A-4DC6-BC62-942B31B8B178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5D386-54D3-CD70-9B53-0E89F692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3F16C-5834-AB87-89FB-0E0528DF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9982-39AA-4520-AACE-59CCD3FB8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43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D831-6D00-4F84-2784-8A46BC8E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E241E-C7EA-E705-1953-4BF9803F4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8D71A-D1B6-2C0C-5A6E-FFFC9B549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8D81F-04EE-C63A-52DC-481F10F4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5EBE-904A-4DC6-BC62-942B31B8B178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F4459-9CBD-DABE-D6CF-F828847F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E0895-AD74-8BB5-7CA8-7A65E908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9982-39AA-4520-AACE-59CCD3FB8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58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5279-9791-570F-75E8-F2EB19D1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EB682-E753-7D9C-D969-EDF97AAE4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EB0C3-ED41-895A-E892-79F51E87B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9CC9B-49B8-C8C4-8F3D-BE58570F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5EBE-904A-4DC6-BC62-942B31B8B178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EC6DA-4EF6-2247-2CD6-25D89625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F40F5-1CD9-E885-4DB7-FDFEB269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59982-39AA-4520-AACE-59CCD3FB8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61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ED1F2-9781-B332-87F5-837E37AC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AA084-A728-ED90-ED18-800CDF39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441F7-0B4A-5C16-7786-A053C9F47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25EBE-904A-4DC6-BC62-942B31B8B178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0C114-BA8E-5D88-FB11-CAE02C94A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590A9-67EC-AB28-AB6A-E92932DBD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59982-39AA-4520-AACE-59CCD3FB8C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51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n.mathworks.com/help/matlab/ref/double.size.html" TargetMode="External"/><Relationship Id="rId7" Type="http://schemas.openxmlformats.org/officeDocument/2006/relationships/hyperlink" Target="https://www.epa.gov/vehicle-and-fuel-emissions-testing/dynamometer-drive-schedules" TargetMode="External"/><Relationship Id="rId2" Type="http://schemas.openxmlformats.org/officeDocument/2006/relationships/hyperlink" Target="https://www.researchgate.net/publication/340888174_Modelling_of_an_Electric_Vehicle_for_Tractive_Force_Calculation_Along_With_Factors_Affecting_the_Total_Tractive_Power_and_Energy_Deman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n.mathworks.com/help/matlab/ref/double.mtimes.html" TargetMode="External"/><Relationship Id="rId5" Type="http://schemas.openxmlformats.org/officeDocument/2006/relationships/hyperlink" Target="https://in.mathworks.com/help/simulink/slref/fromworkspace.html" TargetMode="External"/><Relationship Id="rId4" Type="http://schemas.openxmlformats.org/officeDocument/2006/relationships/hyperlink" Target="https://in.mathworks.com/help/matlab/ref/double.sort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_hxzL_gP7q6_cztppVd3qzabVwaegZhXm9dtpirLOC8/edit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1AF41-C762-BF78-3068-54A7D1C6D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342" y="1735684"/>
            <a:ext cx="9764842" cy="3645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 </a:t>
            </a:r>
            <a:r>
              <a:rPr lang="en-IN" sz="72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Capstone Project</a:t>
            </a:r>
            <a:br>
              <a:rPr lang="en-IN" sz="72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</a:br>
            <a:r>
              <a:rPr lang="en-IN" sz="7200" b="0" i="0" u="none" strike="noStrike" dirty="0">
                <a:solidFill>
                  <a:srgbClr val="7030A0"/>
                </a:solidFill>
                <a:effectLst/>
                <a:latin typeface="Calibri" panose="020F0502020204030204" pitchFamily="34" charset="0"/>
              </a:rPr>
              <a:t>             Powertrain </a:t>
            </a:r>
            <a:endParaRPr lang="en-IN" sz="7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5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E8DF82-2D48-C15C-204F-1AF6E7169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223" y="1265264"/>
            <a:ext cx="6223416" cy="46675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65AA54-2B6D-C4E3-1414-A0B56C7A15BC}"/>
              </a:ext>
            </a:extLst>
          </p:cNvPr>
          <p:cNvSpPr txBox="1"/>
          <p:nvPr/>
        </p:nvSpPr>
        <p:spPr>
          <a:xfrm>
            <a:off x="1798820" y="539646"/>
            <a:ext cx="622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 </a:t>
            </a:r>
            <a:r>
              <a:rPr lang="en-US" sz="2400" b="1" dirty="0">
                <a:solidFill>
                  <a:srgbClr val="C00000"/>
                </a:solidFill>
              </a:rPr>
              <a:t>Total tractive Energy(J) vs Time(sec)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0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C9D142-1B49-52C5-4527-450EEC587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43" y="939696"/>
            <a:ext cx="5856157" cy="47340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DFE497-9FD0-7452-FF61-41CCFAD3A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475" y="1184223"/>
            <a:ext cx="5677525" cy="419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82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C30FAA-CB35-9F4F-1CC2-2D3F8D932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66" y="1428750"/>
            <a:ext cx="5334000" cy="4000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C1222D-87C5-6DBF-46DF-C09092E15FFC}"/>
              </a:ext>
            </a:extLst>
          </p:cNvPr>
          <p:cNvSpPr txBox="1"/>
          <p:nvPr/>
        </p:nvSpPr>
        <p:spPr>
          <a:xfrm>
            <a:off x="3312827" y="439499"/>
            <a:ext cx="7929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Drive cycle plots velocity(mph) vs Time(sec)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A1906B-3FED-CD0F-FCC7-1E548742C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066" y="1439993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9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34CEC4-8B2E-925E-0999-9B4552558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658" y="1758533"/>
            <a:ext cx="5334000" cy="4000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FC6FE3-889D-1DA2-6612-1D50094845D0}"/>
              </a:ext>
            </a:extLst>
          </p:cNvPr>
          <p:cNvSpPr txBox="1"/>
          <p:nvPr/>
        </p:nvSpPr>
        <p:spPr>
          <a:xfrm>
            <a:off x="2563319" y="839449"/>
            <a:ext cx="599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Drive cycle plots velocity(mph) vs Time(sec)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652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E0AE23-6444-A3B7-7C4A-06903E1E3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9" y="550888"/>
            <a:ext cx="10812906" cy="57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31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C51325-B393-6E16-DB3C-E69C10F42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55" y="194872"/>
            <a:ext cx="11182662" cy="616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92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E47677-9217-8016-82C3-EC35FB06D940}"/>
              </a:ext>
            </a:extLst>
          </p:cNvPr>
          <p:cNvSpPr txBox="1"/>
          <p:nvPr/>
        </p:nvSpPr>
        <p:spPr>
          <a:xfrm>
            <a:off x="946879" y="1753848"/>
            <a:ext cx="1029824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Question: RPM of the motor to maintain  vehicle speed of 20m/s</a:t>
            </a:r>
          </a:p>
          <a:p>
            <a:r>
              <a:rPr lang="en-IN" sz="2400" dirty="0"/>
              <a:t>RPM of motor=6160.836507 rpm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Question: Calculate the Motor speed (rpm) for the vehicle to run 90 km/hr</a:t>
            </a:r>
          </a:p>
          <a:p>
            <a:r>
              <a:rPr lang="en-IN" sz="2400" dirty="0"/>
              <a:t>RPM of motor at 90km/h=7701.045633 rpm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Question: Calculate the Motor power(W) for the vehicle to run 90 km/hr</a:t>
            </a:r>
          </a:p>
          <a:p>
            <a:r>
              <a:rPr lang="en-IN" sz="2400" dirty="0"/>
              <a:t>Total resistive force at 90km/h=5853.370813 N</a:t>
            </a:r>
          </a:p>
          <a:p>
            <a:r>
              <a:rPr lang="en-IN" sz="2400" dirty="0"/>
              <a:t>Motor power(W) for the vehicle to run 90 km/hr=162593.633700 W</a:t>
            </a:r>
          </a:p>
          <a:p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0A186-B4FB-4D37-3307-8DB99A42856F}"/>
              </a:ext>
            </a:extLst>
          </p:cNvPr>
          <p:cNvSpPr txBox="1"/>
          <p:nvPr/>
        </p:nvSpPr>
        <p:spPr>
          <a:xfrm>
            <a:off x="4736891" y="419724"/>
            <a:ext cx="5936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66"/>
                </a:solidFill>
              </a:rPr>
              <a:t>RESULTS</a:t>
            </a:r>
            <a:endParaRPr lang="en-IN" sz="28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48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83549E-F2B3-3F6E-4592-C0B24EEBACBD}"/>
              </a:ext>
            </a:extLst>
          </p:cNvPr>
          <p:cNvSpPr txBox="1"/>
          <p:nvPr/>
        </p:nvSpPr>
        <p:spPr>
          <a:xfrm>
            <a:off x="1214202" y="2008681"/>
            <a:ext cx="1052309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Rolling resistance force at 20m/s=244.996955 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Grade resistance force at 20m/s=5470.561358 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Aerodynamic resistance force at 20m/s=88.200000 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Total resistance force at 20m/s=5803.758313 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Total power 20m/s=116075.166264 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Total Energy 20m/s=5803758.313217 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83614-7B7F-E422-61D8-8460992AE8C4}"/>
              </a:ext>
            </a:extLst>
          </p:cNvPr>
          <p:cNvSpPr txBox="1"/>
          <p:nvPr/>
        </p:nvSpPr>
        <p:spPr>
          <a:xfrm>
            <a:off x="689549" y="494675"/>
            <a:ext cx="110477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dirty="0">
                <a:solidFill>
                  <a:srgbClr val="FF0066"/>
                </a:solidFill>
                <a:effectLst/>
              </a:rPr>
              <a:t>Question:Find Air resistance Total resistance, Total Power , Energy Consumed  @ 20m/s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156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E4FB7F-619C-7801-D1F2-8EA1B03299BA}"/>
              </a:ext>
            </a:extLst>
          </p:cNvPr>
          <p:cNvSpPr txBox="1"/>
          <p:nvPr/>
        </p:nvSpPr>
        <p:spPr>
          <a:xfrm>
            <a:off x="4774367" y="299803"/>
            <a:ext cx="4691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REFERANCES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E0E92-2349-DF26-18DB-66E5A506AAD9}"/>
              </a:ext>
            </a:extLst>
          </p:cNvPr>
          <p:cNvSpPr txBox="1"/>
          <p:nvPr/>
        </p:nvSpPr>
        <p:spPr>
          <a:xfrm>
            <a:off x="584617" y="944380"/>
            <a:ext cx="1080790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hlinkClick r:id="rId2"/>
              </a:rPr>
              <a:t>https://www.researchgate.net/publication/340888174_Modelling_of_an_Electric_Vehicle_for_Tractive_Force_Calculation_Along_With_Factors_Affecting_the_Total_Tractive_Power_and_Energy_Demand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hlinkClick r:id="rId3"/>
              </a:rPr>
              <a:t>https://in.mathworks.com/help/matlab/ref/double.size.html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hlinkClick r:id="rId4"/>
              </a:rPr>
              <a:t>https://in.mathworks.com/help/matlab/ref/double.sort.html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hlinkClick r:id="rId5"/>
              </a:rPr>
              <a:t>https://in.mathworks.com/help/simulink/slref/fromworkspace.html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hlinkClick r:id="rId6"/>
              </a:rPr>
              <a:t>https://in.mathworks.com/help/matlab/ref/double.mtimes.html</a:t>
            </a:r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hlinkClick r:id="rId7"/>
              </a:rPr>
              <a:t>https://www.epa.gov/vehicle-and-fuel-emissions-testing/dynamometer-drive-schedules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079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BB7287-E5F2-8F12-2C87-BF112B99A510}"/>
              </a:ext>
            </a:extLst>
          </p:cNvPr>
          <p:cNvSpPr txBox="1"/>
          <p:nvPr/>
        </p:nvSpPr>
        <p:spPr>
          <a:xfrm>
            <a:off x="4187252" y="464695"/>
            <a:ext cx="6655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CONCLUSION</a:t>
            </a:r>
            <a:endParaRPr lang="en-IN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4804B-8AA3-6B7F-EA22-BB7E05851559}"/>
              </a:ext>
            </a:extLst>
          </p:cNvPr>
          <p:cNvSpPr txBox="1"/>
          <p:nvPr/>
        </p:nvSpPr>
        <p:spPr>
          <a:xfrm>
            <a:off x="854438" y="1223612"/>
            <a:ext cx="1068798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Total tractive force vs velocity  graph looked scribbled in </a:t>
            </a:r>
            <a:r>
              <a:rPr lang="en-US" sz="2400" dirty="0" err="1"/>
              <a:t>un_sorted</a:t>
            </a:r>
            <a:r>
              <a:rPr lang="en-US" sz="2400" dirty="0"/>
              <a:t> condition may be due to the effect of acceleration because without acceleration force it looks like a parabola due to the presence of v^2 in aerodynamic force I got the same plot in both MATLAB and excel so in my opinion it is correct.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Due to the presence of acceleration force Total tractive Power(W) vs velocity(m/s) has no particular shape force I got the same plot in both MATLAB and excel so in my opinion it is correct but I am not ok with the plot Total tractive Power(W) vs velocity(m/s) without acceleration force because it looks straight line.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drive cycle plots are  correct because cross checked with EPA site.</a:t>
            </a:r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593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EFF8-EA9D-21CD-D3F0-5650766A6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148" y="1214438"/>
            <a:ext cx="9144000" cy="2387600"/>
          </a:xfrm>
        </p:spPr>
        <p:txBody>
          <a:bodyPr>
            <a:normAutofit/>
          </a:bodyPr>
          <a:lstStyle/>
          <a:p>
            <a:br>
              <a:rPr lang="en-US" b="0" i="0" dirty="0">
                <a:solidFill>
                  <a:srgbClr val="000000"/>
                </a:solidFill>
                <a:effectLst/>
                <a:latin typeface="ff3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FD3DE-EAD6-5DED-27FA-413545771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675" y="749508"/>
            <a:ext cx="11317574" cy="587614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4800" b="1" dirty="0">
                <a:solidFill>
                  <a:srgbClr val="FF0000"/>
                </a:solidFill>
                <a:latin typeface="ff3"/>
              </a:rPr>
              <a:t>                             </a:t>
            </a:r>
            <a:r>
              <a:rPr lang="en-US" sz="4800" b="1" dirty="0">
                <a:solidFill>
                  <a:srgbClr val="FF0000"/>
                </a:solidFill>
              </a:rPr>
              <a:t>OBJECTIVES</a:t>
            </a:r>
          </a:p>
          <a:p>
            <a:pPr algn="l"/>
            <a:r>
              <a:rPr lang="en-US" sz="3100" dirty="0">
                <a:solidFill>
                  <a:srgbClr val="000000"/>
                </a:solidFill>
                <a:latin typeface="ff3"/>
              </a:rPr>
              <a:t>E</a:t>
            </a:r>
            <a:r>
              <a:rPr lang="en-US" sz="3100" i="0" dirty="0">
                <a:solidFill>
                  <a:srgbClr val="000000"/>
                </a:solidFill>
                <a:effectLst/>
                <a:latin typeface="ff3"/>
              </a:rPr>
              <a:t>quation-based design approach for the vehicle design to understand the relationship between the dynamic vehicle parameters under EUDC drive cycle by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1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1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Generating an algorithm in MATLAB which can provide energy requirement of the vehicle</a:t>
            </a:r>
          </a:p>
          <a:p>
            <a:pPr algn="l"/>
            <a:endParaRPr lang="en-US" sz="3100" i="0" dirty="0">
              <a:solidFill>
                <a:srgbClr val="000000"/>
              </a:solidFill>
              <a:effectLst/>
              <a:latin typeface="ff3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3100" i="0" u="none" strike="noStrike" dirty="0">
                <a:solidFill>
                  <a:srgbClr val="000000"/>
                </a:solidFill>
                <a:effectLst/>
              </a:rPr>
              <a:t>Total resistance(N) vs Velocity(m/s)-Plot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3100" i="0" u="none" strike="noStrike" dirty="0">
                <a:solidFill>
                  <a:srgbClr val="000000"/>
                </a:solidFill>
                <a:effectLst/>
              </a:rPr>
              <a:t>Total Power (W) vs  Velocity (m/s)-Plot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3100" i="0" u="none" strike="noStrike" dirty="0">
                <a:solidFill>
                  <a:srgbClr val="000000"/>
                </a:solidFill>
                <a:effectLst/>
              </a:rPr>
              <a:t>Energy Consumed (J) vs Velocity (m/s)-Plot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3100" i="0" u="none" strike="noStrike" dirty="0">
                <a:solidFill>
                  <a:srgbClr val="000000"/>
                </a:solidFill>
                <a:effectLst/>
              </a:rPr>
              <a:t>Drive cycle plot- Time(S) vs Velocity (m/s )</a:t>
            </a:r>
          </a:p>
          <a:p>
            <a:pPr>
              <a:buNone/>
            </a:pPr>
            <a:br>
              <a:rPr lang="en-US" sz="3100" dirty="0">
                <a:effectLst/>
              </a:rPr>
            </a:br>
            <a:endParaRPr lang="en-US" sz="310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ff3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2472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6BD1A8-2971-8EBB-3D41-481B28849FD3}"/>
              </a:ext>
            </a:extLst>
          </p:cNvPr>
          <p:cNvSpPr txBox="1"/>
          <p:nvPr/>
        </p:nvSpPr>
        <p:spPr>
          <a:xfrm>
            <a:off x="1184223" y="839449"/>
            <a:ext cx="95487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Total tractive Energy(J) vs velocity(m/s) plot I am confused with the shape but sorted output make sense that when velocity increases energy consumed should be high.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Aerodynamic force proportional to v^2 shape is correct.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Rolling and gradient force constant correct.</a:t>
            </a:r>
          </a:p>
        </p:txBody>
      </p:sp>
    </p:spTree>
    <p:extLst>
      <p:ext uri="{BB962C8B-B14F-4D97-AF65-F5344CB8AC3E}">
        <p14:creationId xmlns:p14="http://schemas.microsoft.com/office/powerpoint/2010/main" val="4076626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BE0FD0-9138-D867-AE0F-6ABBF308C3B2}"/>
              </a:ext>
            </a:extLst>
          </p:cNvPr>
          <p:cNvSpPr txBox="1"/>
          <p:nvPr/>
        </p:nvSpPr>
        <p:spPr>
          <a:xfrm>
            <a:off x="4586991" y="2308485"/>
            <a:ext cx="44370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1">
                    <a:lumMod val="75000"/>
                  </a:schemeClr>
                </a:solidFill>
              </a:rPr>
              <a:t>END</a:t>
            </a:r>
            <a:endParaRPr lang="en-IN" sz="8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69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D686-46F2-9961-D4AD-2FF037767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63" y="239843"/>
            <a:ext cx="10964056" cy="6618157"/>
          </a:xfrm>
        </p:spPr>
        <p:txBody>
          <a:bodyPr/>
          <a:lstStyle/>
          <a:p>
            <a:pPr marL="0" indent="0" algn="l">
              <a:buNone/>
            </a:pPr>
            <a:r>
              <a:rPr lang="en-US" sz="2800" dirty="0">
                <a:solidFill>
                  <a:srgbClr val="000000"/>
                </a:solidFill>
              </a:rPr>
              <a:t>Apart from this calculating ,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Calculated Total tractive force, Total Power, Energy Consumed  at  20m/s for under standing the behavior at constant speed.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Calculated RPM of the motor to maintain to maintain vehicle speed of 20m/s.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Calculate the Motor speed (rpm) for the vehicle to run 90 km/hr.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Calculate the Motor power(W) for the vehicle to run 90 km/hr.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Plotted </a:t>
            </a:r>
            <a:endParaRPr lang="en-US" sz="2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400" b="1" i="0" dirty="0">
                <a:solidFill>
                  <a:srgbClr val="008013"/>
                </a:solidFill>
                <a:effectLst/>
              </a:rPr>
              <a:t>Highway Fuel Economy Driving Schedule </a:t>
            </a:r>
            <a:r>
              <a:rPr lang="en-US" sz="2400" b="1" i="0" dirty="0">
                <a:effectLst/>
              </a:rPr>
              <a:t>(  time(sec) vs velocity(mph))</a:t>
            </a:r>
          </a:p>
          <a:p>
            <a:r>
              <a:rPr lang="en-IN" sz="2400" b="1" i="0" dirty="0">
                <a:solidFill>
                  <a:srgbClr val="008013"/>
                </a:solidFill>
                <a:effectLst/>
              </a:rPr>
              <a:t>SC03 driving schedule </a:t>
            </a:r>
            <a:r>
              <a:rPr lang="en-US" sz="2400" b="1" i="0" dirty="0">
                <a:effectLst/>
              </a:rPr>
              <a:t>( time(sec) vs velocity(mph))</a:t>
            </a:r>
            <a:endParaRPr lang="en-IN" sz="2400" b="1" i="0" dirty="0">
              <a:effectLst/>
            </a:endParaRPr>
          </a:p>
          <a:p>
            <a:r>
              <a:rPr lang="en-IN" sz="2400" b="1" i="0" dirty="0">
                <a:solidFill>
                  <a:srgbClr val="008013"/>
                </a:solidFill>
                <a:effectLst/>
              </a:rPr>
              <a:t>US06 driving schedule </a:t>
            </a:r>
            <a:r>
              <a:rPr lang="en-US" sz="2400" b="1" i="0" dirty="0">
                <a:solidFill>
                  <a:srgbClr val="008013"/>
                </a:solidFill>
                <a:effectLst/>
              </a:rPr>
              <a:t> </a:t>
            </a:r>
            <a:r>
              <a:rPr lang="en-US" sz="2400" b="1" i="0" dirty="0">
                <a:effectLst/>
              </a:rPr>
              <a:t>( time(sec) vs velocity(mph))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Aerodynamic resistance force(N) vs velocity(m/s)</a:t>
            </a:r>
            <a:endParaRPr lang="en-IN" sz="2400" b="1" i="0" dirty="0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endParaRPr lang="en-US" sz="1800" b="1" i="0" dirty="0">
              <a:effectLst/>
              <a:latin typeface="Menl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18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93C7-7F24-BC46-6D55-770283DC4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                         INPUTS</a:t>
            </a: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083F11-5341-B8F0-6245-1EEE500BF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227541"/>
              </p:ext>
            </p:extLst>
          </p:nvPr>
        </p:nvGraphicFramePr>
        <p:xfrm>
          <a:off x="5321509" y="959370"/>
          <a:ext cx="5846160" cy="5790439"/>
        </p:xfrm>
        <a:graphic>
          <a:graphicData uri="http://schemas.openxmlformats.org/drawingml/2006/table">
            <a:tbl>
              <a:tblPr/>
              <a:tblGrid>
                <a:gridCol w="2505498">
                  <a:extLst>
                    <a:ext uri="{9D8B030D-6E8A-4147-A177-3AD203B41FA5}">
                      <a16:colId xmlns:a16="http://schemas.microsoft.com/office/drawing/2014/main" val="3953696588"/>
                    </a:ext>
                  </a:extLst>
                </a:gridCol>
                <a:gridCol w="1670331">
                  <a:extLst>
                    <a:ext uri="{9D8B030D-6E8A-4147-A177-3AD203B41FA5}">
                      <a16:colId xmlns:a16="http://schemas.microsoft.com/office/drawing/2014/main" val="4077908442"/>
                    </a:ext>
                  </a:extLst>
                </a:gridCol>
                <a:gridCol w="1670331">
                  <a:extLst>
                    <a:ext uri="{9D8B030D-6E8A-4147-A177-3AD203B41FA5}">
                      <a16:colId xmlns:a16="http://schemas.microsoft.com/office/drawing/2014/main" val="85066424"/>
                    </a:ext>
                  </a:extLst>
                </a:gridCol>
              </a:tblGrid>
              <a:tr h="412039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Input variables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Vehicle-1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Vehicle-2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197748"/>
                  </a:ext>
                </a:extLst>
              </a:tr>
              <a:tr h="412039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Kerb weight(lb)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4750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4250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125431"/>
                  </a:ext>
                </a:extLst>
              </a:tr>
              <a:tr h="412039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Payload(lb)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523683"/>
                  </a:ext>
                </a:extLst>
              </a:tr>
              <a:tr h="533808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Gravitational force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9.81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9.81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923822"/>
                  </a:ext>
                </a:extLst>
              </a:tr>
              <a:tr h="533808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Air density(kg/m3)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1.225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1.225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934219"/>
                  </a:ext>
                </a:extLst>
              </a:tr>
              <a:tr h="412039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Width(m)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59103"/>
                  </a:ext>
                </a:extLst>
              </a:tr>
              <a:tr h="412039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Height(m)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047706"/>
                  </a:ext>
                </a:extLst>
              </a:tr>
              <a:tr h="412039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Frontal Area(m)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055160"/>
                  </a:ext>
                </a:extLst>
              </a:tr>
              <a:tr h="412039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Drag coefficient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91470"/>
                  </a:ext>
                </a:extLst>
              </a:tr>
              <a:tr h="493723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grade_angle(deg)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717909"/>
                  </a:ext>
                </a:extLst>
              </a:tr>
              <a:tr h="412039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A(lbf)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27.150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30.090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724669"/>
                  </a:ext>
                </a:extLst>
              </a:tr>
              <a:tr h="412039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B(lbf/mph)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0.2778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0.4744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329928"/>
                  </a:ext>
                </a:extLst>
              </a:tr>
              <a:tr h="412039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C(</a:t>
                      </a:r>
                      <a:r>
                        <a:rPr lang="en-IN" sz="2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lbf</a:t>
                      </a:r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/mph)^2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0.02345</a:t>
                      </a:r>
                      <a:endParaRPr lang="en-IN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0.3070</a:t>
                      </a:r>
                      <a:endParaRPr lang="en-IN" dirty="0">
                        <a:effectLst/>
                      </a:endParaRPr>
                    </a:p>
                  </a:txBody>
                  <a:tcPr marL="38100" marR="38100" marT="28575" marB="2857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1498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0B7DF22-755B-CED3-51AD-20AA6C321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54" y="-821655"/>
            <a:ext cx="11523093" cy="446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97E66-FC1B-D37A-1381-D4EB3A09B2F4}"/>
              </a:ext>
            </a:extLst>
          </p:cNvPr>
          <p:cNvSpPr txBox="1"/>
          <p:nvPr/>
        </p:nvSpPr>
        <p:spPr>
          <a:xfrm>
            <a:off x="119921" y="1570361"/>
            <a:ext cx="4961745" cy="2698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IN" sz="2400" b="0" i="0" u="none" strike="noStrike" dirty="0">
                <a:solidFill>
                  <a:srgbClr val="0A1931"/>
                </a:solidFill>
                <a:effectLst/>
                <a:latin typeface="Calibri" panose="020F0502020204030204" pitchFamily="34" charset="0"/>
              </a:rPr>
              <a:t>Gear Ratio, g = 7.</a:t>
            </a:r>
            <a:endParaRPr lang="en-IN" sz="2400" b="0" dirty="0">
              <a:effectLst/>
            </a:endParaRPr>
          </a:p>
          <a:p>
            <a:pPr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-IN" sz="2400" b="0" i="0" u="none" strike="noStrike" dirty="0">
                <a:solidFill>
                  <a:srgbClr val="0A1931"/>
                </a:solidFill>
                <a:effectLst/>
                <a:latin typeface="Calibri" panose="020F0502020204030204" pitchFamily="34" charset="0"/>
              </a:rPr>
              <a:t>Tire Size - 90/100 R10 53J</a:t>
            </a:r>
            <a:endParaRPr lang="en-IN" sz="2400" b="0" dirty="0">
              <a:effectLst/>
            </a:endParaRPr>
          </a:p>
          <a:p>
            <a:pPr rtl="0">
              <a:buNone/>
            </a:pPr>
            <a:br>
              <a:rPr lang="en-IN" sz="2400" dirty="0"/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Consider European Driving cycle for velocity profile-</a:t>
            </a:r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2"/>
              </a:rPr>
              <a:t>Link</a:t>
            </a:r>
            <a:endParaRPr lang="en-US" sz="2400" b="0" dirty="0">
              <a:effectLst/>
            </a:endParaRPr>
          </a:p>
          <a:p>
            <a:pPr>
              <a:buNone/>
            </a:pP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5766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27970-91D5-F327-395F-6F1D27B23D6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9823" y="1858338"/>
            <a:ext cx="10679113" cy="59070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 had made an Excel sheet for calculating the total tractive force and power with each steps.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Then I write the code for small section and run that piece of code for the output.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Compared the output with excel calculation.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Tried different methods to match with Excel output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Rule out error for each piece of code similarly build the entire code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 had googled to improve my knowledge in MATLAB and Excel for specific functions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8F4D11-AC74-D294-2164-717D37237032}"/>
              </a:ext>
            </a:extLst>
          </p:cNvPr>
          <p:cNvSpPr txBox="1"/>
          <p:nvPr/>
        </p:nvSpPr>
        <p:spPr>
          <a:xfrm>
            <a:off x="3552670" y="569627"/>
            <a:ext cx="8919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C0099"/>
                </a:solidFill>
              </a:rPr>
              <a:t>HOW DID YOU DO?</a:t>
            </a:r>
            <a:endParaRPr lang="en-IN" sz="3600" b="1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24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B63EA3-70E4-E41D-3410-5F933F838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6" y="1679178"/>
            <a:ext cx="5200339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CDCD8D-E1D5-E810-5DF0-981DBFFD9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749" y="1554572"/>
            <a:ext cx="4953000" cy="4125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4C4D6F-5086-CAEE-1161-19BD27F66808}"/>
              </a:ext>
            </a:extLst>
          </p:cNvPr>
          <p:cNvSpPr txBox="1"/>
          <p:nvPr/>
        </p:nvSpPr>
        <p:spPr>
          <a:xfrm>
            <a:off x="376624" y="5784609"/>
            <a:ext cx="10478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First fig shows the Total tractive force vs velocity plot when not sorted (exact value after calculation) second fig shows the sorted data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3B3425-1F48-B6CE-DB75-1B65662CF0F6}"/>
              </a:ext>
            </a:extLst>
          </p:cNvPr>
          <p:cNvSpPr txBox="1"/>
          <p:nvPr/>
        </p:nvSpPr>
        <p:spPr>
          <a:xfrm>
            <a:off x="3237875" y="13115"/>
            <a:ext cx="416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               </a:t>
            </a:r>
            <a:r>
              <a:rPr lang="en-US" sz="3200" b="1" dirty="0">
                <a:solidFill>
                  <a:srgbClr val="FF0000"/>
                </a:solidFill>
              </a:rPr>
              <a:t>RESULTS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ECF9B-CE52-FA4A-9B9E-7AD9B695F8ED}"/>
              </a:ext>
            </a:extLst>
          </p:cNvPr>
          <p:cNvSpPr txBox="1"/>
          <p:nvPr/>
        </p:nvSpPr>
        <p:spPr>
          <a:xfrm>
            <a:off x="3045275" y="716657"/>
            <a:ext cx="610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Total tractive force(N) vs velocity(m/s)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70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2F92CF-1F71-F90A-4836-B74AFFEF4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3" y="1013252"/>
            <a:ext cx="5334000" cy="400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973FE3-96F6-A2DD-3C38-69B81EF12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223" y="1013252"/>
            <a:ext cx="5334000" cy="400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F6BDFB-9DDF-8875-7AD5-F3055BB1EEA9}"/>
              </a:ext>
            </a:extLst>
          </p:cNvPr>
          <p:cNvSpPr txBox="1"/>
          <p:nvPr/>
        </p:nvSpPr>
        <p:spPr>
          <a:xfrm>
            <a:off x="452204" y="5392731"/>
            <a:ext cx="112875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First fig shows the Total tractive Power vs velocity plot when not sorted (exact value after calculation) second fig shows the sorted data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A50FA9-775E-9366-3AD1-9E9C6F26B3D2}"/>
              </a:ext>
            </a:extLst>
          </p:cNvPr>
          <p:cNvSpPr txBox="1"/>
          <p:nvPr/>
        </p:nvSpPr>
        <p:spPr>
          <a:xfrm>
            <a:off x="1482777" y="172607"/>
            <a:ext cx="7496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         </a:t>
            </a:r>
            <a:r>
              <a:rPr lang="en-US" sz="2800" dirty="0">
                <a:solidFill>
                  <a:srgbClr val="0070C0"/>
                </a:solidFill>
              </a:rPr>
              <a:t>Total tractive Power(W) vs velocity(m/s)</a:t>
            </a:r>
            <a:endParaRPr lang="en-IN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75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D80E95-6E48-1C8E-E995-D4A3E840A997}"/>
              </a:ext>
            </a:extLst>
          </p:cNvPr>
          <p:cNvSpPr txBox="1"/>
          <p:nvPr/>
        </p:nvSpPr>
        <p:spPr>
          <a:xfrm>
            <a:off x="504669" y="828585"/>
            <a:ext cx="5116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Total tractive force vs velocity when linear and angular acceleration force are not considered</a:t>
            </a:r>
            <a:endParaRPr lang="en-IN" sz="2400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3B3DC-5861-DDA2-7E6E-4650CA5BB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11" y="2362824"/>
            <a:ext cx="5334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49AC70-9B8B-1E46-88BF-1A8940681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2212"/>
            <a:ext cx="5334000" cy="4000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092EDA-5D64-765A-6ADC-802CB420F035}"/>
              </a:ext>
            </a:extLst>
          </p:cNvPr>
          <p:cNvSpPr txBox="1"/>
          <p:nvPr/>
        </p:nvSpPr>
        <p:spPr>
          <a:xfrm>
            <a:off x="6313358" y="828585"/>
            <a:ext cx="5116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Total tractive power vs velocity when linear and angular acceleration force are not considered</a:t>
            </a:r>
            <a:endParaRPr lang="en-IN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49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8381EA-92B9-EC20-12BD-575CD4199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9764"/>
            <a:ext cx="5610068" cy="4207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F4B73-6A1F-7AA4-7F09-2FB1B561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078" y="995066"/>
            <a:ext cx="5334000" cy="400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C84949-9FC0-CEB6-FF27-40FCCAEB3671}"/>
              </a:ext>
            </a:extLst>
          </p:cNvPr>
          <p:cNvSpPr txBox="1"/>
          <p:nvPr/>
        </p:nvSpPr>
        <p:spPr>
          <a:xfrm>
            <a:off x="572124" y="5432737"/>
            <a:ext cx="110477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First fig shows the Total tractive Energy(J) vs velocity(m/s) plot when not sorted (exact value after calculation) second fig shows the sorted data</a:t>
            </a:r>
            <a:endParaRPr lang="en-IN" sz="24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81B76-4779-C62F-310F-8733E1119E4E}"/>
              </a:ext>
            </a:extLst>
          </p:cNvPr>
          <p:cNvSpPr txBox="1"/>
          <p:nvPr/>
        </p:nvSpPr>
        <p:spPr>
          <a:xfrm>
            <a:off x="2934326" y="314815"/>
            <a:ext cx="5610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tractive Energy(J) vs velocity(m/s)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43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1112</Words>
  <Application>Microsoft Office PowerPoint</Application>
  <PresentationFormat>Widescreen</PresentationFormat>
  <Paragraphs>134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ff3</vt:lpstr>
      <vt:lpstr>Menlo</vt:lpstr>
      <vt:lpstr>Wingdings</vt:lpstr>
      <vt:lpstr>Office Theme</vt:lpstr>
      <vt:lpstr>PowerPoint Presentation</vt:lpstr>
      <vt:lpstr> </vt:lpstr>
      <vt:lpstr>PowerPoint Presentation</vt:lpstr>
      <vt:lpstr>                         INPUTS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 Jyothi</dc:creator>
  <cp:lastModifiedBy>Divya Jyothi</cp:lastModifiedBy>
  <cp:revision>23</cp:revision>
  <dcterms:created xsi:type="dcterms:W3CDTF">2025-03-20T14:21:56Z</dcterms:created>
  <dcterms:modified xsi:type="dcterms:W3CDTF">2025-03-20T19:38:13Z</dcterms:modified>
</cp:coreProperties>
</file>