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98E2F4-4DD5-4681-8300-F6C8403C1FD7}">
  <a:tblStyle styleId="{5C98E2F4-4DD5-4681-8300-F6C8403C1F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 name="Google Shape;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59c0731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59c0731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59c0731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59c0731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59c0731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59c0731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9c07314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9c07314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46a965d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46a965d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6a965d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6a965d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46a965d7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46a965d7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46a965d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46a965d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46a965d7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46a965d7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1346a965d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 name="Google Shape;27;g1346a965d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346a965d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346a965d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346a965d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346a965d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346a965d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346a965d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35cbab73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35cbab73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5cbab73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5cbab73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46a965d7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46a965d7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59c0731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59c0731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lace in Images">
  <p:cSld name="Title Slide Place in Images">
    <p:spTree>
      <p:nvGrpSpPr>
        <p:cNvPr id="11" name="Shape 11"/>
        <p:cNvGrpSpPr/>
        <p:nvPr/>
      </p:nvGrpSpPr>
      <p:grpSpPr>
        <a:xfrm>
          <a:off x="0" y="0"/>
          <a:ext cx="0" cy="0"/>
          <a:chOff x="0" y="0"/>
          <a:chExt cx="0" cy="0"/>
        </a:xfrm>
      </p:grpSpPr>
      <p:sp>
        <p:nvSpPr>
          <p:cNvPr id="12" name="Google Shape;12;p2"/>
          <p:cNvSpPr txBox="1"/>
          <p:nvPr>
            <p:ph type="ctrTitle"/>
          </p:nvPr>
        </p:nvSpPr>
        <p:spPr>
          <a:xfrm>
            <a:off x="571499" y="2571988"/>
            <a:ext cx="7917900" cy="6780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0"/>
              </a:spcBef>
              <a:spcAft>
                <a:spcPts val="0"/>
              </a:spcAft>
              <a:buClr>
                <a:srgbClr val="0066A1"/>
              </a:buClr>
              <a:buSzPts val="3300"/>
              <a:buFont typeface="Calibri"/>
              <a:buNone/>
              <a:defRPr b="1" i="0" sz="3300" u="none" cap="none" strike="noStrike">
                <a:solidFill>
                  <a:srgbClr val="0066A1"/>
                </a:solidFill>
                <a:latin typeface="Calibri"/>
                <a:ea typeface="Calibri"/>
                <a:cs typeface="Calibri"/>
                <a:sym typeface="Calibri"/>
              </a:defRPr>
            </a:lvl1pPr>
            <a:lvl2pPr lvl="1">
              <a:spcBef>
                <a:spcPts val="0"/>
              </a:spcBef>
              <a:spcAft>
                <a:spcPts val="0"/>
              </a:spcAft>
              <a:buSzPts val="1100"/>
              <a:buFont typeface="Arial"/>
              <a:buNone/>
              <a:defRPr sz="1400"/>
            </a:lvl2pPr>
            <a:lvl3pPr lvl="2">
              <a:spcBef>
                <a:spcPts val="0"/>
              </a:spcBef>
              <a:spcAft>
                <a:spcPts val="0"/>
              </a:spcAft>
              <a:buSzPts val="1100"/>
              <a:buFont typeface="Arial"/>
              <a:buNone/>
              <a:defRPr sz="1400"/>
            </a:lvl3pPr>
            <a:lvl4pPr lvl="3">
              <a:spcBef>
                <a:spcPts val="0"/>
              </a:spcBef>
              <a:spcAft>
                <a:spcPts val="0"/>
              </a:spcAft>
              <a:buSzPts val="1100"/>
              <a:buFont typeface="Arial"/>
              <a:buNone/>
              <a:defRPr sz="1400"/>
            </a:lvl4pPr>
            <a:lvl5pPr lvl="4">
              <a:spcBef>
                <a:spcPts val="0"/>
              </a:spcBef>
              <a:spcAft>
                <a:spcPts val="0"/>
              </a:spcAft>
              <a:buSzPts val="1100"/>
              <a:buFont typeface="Arial"/>
              <a:buNone/>
              <a:defRPr sz="1400"/>
            </a:lvl5pPr>
            <a:lvl6pPr lvl="5">
              <a:spcBef>
                <a:spcPts val="0"/>
              </a:spcBef>
              <a:spcAft>
                <a:spcPts val="0"/>
              </a:spcAft>
              <a:buSzPts val="1100"/>
              <a:buFont typeface="Arial"/>
              <a:buNone/>
              <a:defRPr sz="1400"/>
            </a:lvl6pPr>
            <a:lvl7pPr lvl="6">
              <a:spcBef>
                <a:spcPts val="0"/>
              </a:spcBef>
              <a:spcAft>
                <a:spcPts val="0"/>
              </a:spcAft>
              <a:buSzPts val="1100"/>
              <a:buFont typeface="Arial"/>
              <a:buNone/>
              <a:defRPr sz="1400"/>
            </a:lvl7pPr>
            <a:lvl8pPr lvl="7">
              <a:spcBef>
                <a:spcPts val="0"/>
              </a:spcBef>
              <a:spcAft>
                <a:spcPts val="0"/>
              </a:spcAft>
              <a:buSzPts val="1100"/>
              <a:buFont typeface="Arial"/>
              <a:buNone/>
              <a:defRPr sz="1400"/>
            </a:lvl8pPr>
            <a:lvl9pPr lvl="8">
              <a:spcBef>
                <a:spcPts val="0"/>
              </a:spcBef>
              <a:spcAft>
                <a:spcPts val="0"/>
              </a:spcAft>
              <a:buSzPts val="1100"/>
              <a:buFont typeface="Arial"/>
              <a:buNone/>
              <a:defRPr sz="1400"/>
            </a:lvl9pPr>
          </a:lstStyle>
          <a:p/>
        </p:txBody>
      </p:sp>
      <p:sp>
        <p:nvSpPr>
          <p:cNvPr id="13" name="Google Shape;13;p2"/>
          <p:cNvSpPr txBox="1"/>
          <p:nvPr>
            <p:ph idx="1" type="subTitle"/>
          </p:nvPr>
        </p:nvSpPr>
        <p:spPr>
          <a:xfrm>
            <a:off x="571499" y="3318987"/>
            <a:ext cx="7917900" cy="9333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800"/>
              </a:spcBef>
              <a:spcAft>
                <a:spcPts val="0"/>
              </a:spcAft>
              <a:buClr>
                <a:srgbClr val="7F7F7F"/>
              </a:buClr>
              <a:buSzPts val="2100"/>
              <a:buFont typeface="Arial"/>
              <a:buNone/>
              <a:defRPr b="1" i="1" sz="2100" u="none" cap="none" strike="noStrike">
                <a:solidFill>
                  <a:srgbClr val="7F7F7F"/>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6" name="Google Shape;16;p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gif"/><Relationship Id="rId3" Type="http://schemas.openxmlformats.org/officeDocument/2006/relationships/image" Target="../media/image1.gif"/><Relationship Id="rId4" Type="http://schemas.openxmlformats.org/officeDocument/2006/relationships/image" Target="../media/image4.g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32178"/>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3760858"/>
            <a:ext cx="9144000" cy="1380442"/>
          </a:xfrm>
          <a:prstGeom prst="rect">
            <a:avLst/>
          </a:prstGeom>
          <a:noFill/>
          <a:ln>
            <a:noFill/>
          </a:ln>
        </p:spPr>
      </p:pic>
      <p:pic>
        <p:nvPicPr>
          <p:cNvPr id="8" name="Google Shape;8;p1"/>
          <p:cNvPicPr preferRelativeResize="0"/>
          <p:nvPr/>
        </p:nvPicPr>
        <p:blipFill rotWithShape="1">
          <a:blip r:embed="rId3">
            <a:alphaModFix/>
          </a:blip>
          <a:srcRect b="0" l="0" r="0" t="0"/>
          <a:stretch/>
        </p:blipFill>
        <p:spPr>
          <a:xfrm>
            <a:off x="0" y="0"/>
            <a:ext cx="9144000" cy="691053"/>
          </a:xfrm>
          <a:prstGeom prst="rect">
            <a:avLst/>
          </a:prstGeom>
          <a:noFill/>
          <a:ln>
            <a:noFill/>
          </a:ln>
        </p:spPr>
      </p:pic>
      <p:sp>
        <p:nvSpPr>
          <p:cNvPr id="9" name="Google Shape;9;p1"/>
          <p:cNvSpPr txBox="1"/>
          <p:nvPr/>
        </p:nvSpPr>
        <p:spPr>
          <a:xfrm>
            <a:off x="284909" y="4628375"/>
            <a:ext cx="15429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225"/>
              <a:buFont typeface="Calibri"/>
              <a:buNone/>
            </a:pPr>
            <a:fld id="{00000000-1234-1234-1234-123412341234}" type="slidenum">
              <a:rPr b="0" i="0" lang="en" sz="900" u="none" cap="none" strike="noStrike">
                <a:solidFill>
                  <a:schemeClr val="lt1"/>
                </a:solidFill>
                <a:latin typeface="Calibri"/>
                <a:ea typeface="Calibri"/>
                <a:cs typeface="Calibri"/>
                <a:sym typeface="Calibri"/>
              </a:rPr>
              <a:t>‹#›</a:t>
            </a:fld>
            <a:endParaRPr b="0" i="0" sz="900" u="none" cap="none" strike="noStrike">
              <a:solidFill>
                <a:schemeClr val="lt1"/>
              </a:solidFill>
              <a:latin typeface="Calibri"/>
              <a:ea typeface="Calibri"/>
              <a:cs typeface="Calibri"/>
              <a:sym typeface="Calibri"/>
            </a:endParaRPr>
          </a:p>
        </p:txBody>
      </p:sp>
      <p:pic>
        <p:nvPicPr>
          <p:cNvPr id="10" name="Google Shape;10;p1"/>
          <p:cNvPicPr preferRelativeResize="0"/>
          <p:nvPr/>
        </p:nvPicPr>
        <p:blipFill rotWithShape="1">
          <a:blip r:embed="rId4">
            <a:alphaModFix/>
          </a:blip>
          <a:srcRect b="0" l="0" r="2161" t="0"/>
          <a:stretch/>
        </p:blipFill>
        <p:spPr>
          <a:xfrm>
            <a:off x="8038947" y="4560577"/>
            <a:ext cx="857754" cy="4994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4"/>
          <p:cNvSpPr txBox="1"/>
          <p:nvPr>
            <p:ph type="ctrTitle"/>
          </p:nvPr>
        </p:nvSpPr>
        <p:spPr>
          <a:xfrm>
            <a:off x="311708" y="86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Symbiosis Institute of Digital and Telecom Management</a:t>
            </a:r>
            <a:endParaRPr sz="2400">
              <a:latin typeface="Times New Roman"/>
              <a:ea typeface="Times New Roman"/>
              <a:cs typeface="Times New Roman"/>
              <a:sym typeface="Times New Roman"/>
            </a:endParaRPr>
          </a:p>
          <a:p>
            <a:pPr indent="0" lvl="0" marL="0" rtl="0" algn="ctr">
              <a:spcBef>
                <a:spcPts val="0"/>
              </a:spcBef>
              <a:spcAft>
                <a:spcPts val="0"/>
              </a:spcAft>
              <a:buNone/>
            </a:pPr>
            <a:r>
              <a:t/>
            </a:r>
            <a:endParaRPr sz="2400">
              <a:latin typeface="Times New Roman"/>
              <a:ea typeface="Times New Roman"/>
              <a:cs typeface="Times New Roman"/>
              <a:sym typeface="Times New Roman"/>
            </a:endParaRPr>
          </a:p>
          <a:p>
            <a:pPr indent="0" lvl="0" marL="0" rtl="0" algn="ctr">
              <a:spcBef>
                <a:spcPts val="0"/>
              </a:spcBef>
              <a:spcAft>
                <a:spcPts val="0"/>
              </a:spcAft>
              <a:buNone/>
            </a:pPr>
            <a:r>
              <a:rPr lang="en" sz="2400">
                <a:latin typeface="Times New Roman"/>
                <a:ea typeface="Times New Roman"/>
                <a:cs typeface="Times New Roman"/>
                <a:sym typeface="Times New Roman"/>
              </a:rPr>
              <a:t>International Conference on Bio-Neuro Informatics and Algorithms(ICBNA 2022)</a:t>
            </a:r>
            <a:endParaRPr sz="2400">
              <a:latin typeface="Times New Roman"/>
              <a:ea typeface="Times New Roman"/>
              <a:cs typeface="Times New Roman"/>
              <a:sym typeface="Times New Roman"/>
            </a:endParaRPr>
          </a:p>
        </p:txBody>
      </p:sp>
      <p:sp>
        <p:nvSpPr>
          <p:cNvPr id="23" name="Google Shape;23;p4"/>
          <p:cNvSpPr txBox="1"/>
          <p:nvPr>
            <p:ph idx="1" type="subTitle"/>
          </p:nvPr>
        </p:nvSpPr>
        <p:spPr>
          <a:xfrm>
            <a:off x="311700" y="2664150"/>
            <a:ext cx="8520600" cy="173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              Title:       </a:t>
            </a:r>
            <a:r>
              <a:rPr b="1" lang="en" sz="2000">
                <a:solidFill>
                  <a:schemeClr val="dk1"/>
                </a:solidFill>
                <a:latin typeface="Times New Roman"/>
                <a:ea typeface="Times New Roman"/>
                <a:cs typeface="Times New Roman"/>
                <a:sym typeface="Times New Roman"/>
              </a:rPr>
              <a:t>Performance Analysis of Deep Learning models for</a:t>
            </a:r>
            <a:endParaRPr b="1"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Detection of Pneumonia</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Authors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Karthik K N       - Ramaiah Institute of Technology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K Divyasri          - Ramaiah Institute of Technology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Dr. Sangeetha V - Ramaiah Institute of Technology </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24" name="Google Shape;24;p4"/>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3"/>
          <p:cNvPicPr preferRelativeResize="0"/>
          <p:nvPr/>
        </p:nvPicPr>
        <p:blipFill>
          <a:blip r:embed="rId3">
            <a:alphaModFix/>
          </a:blip>
          <a:stretch>
            <a:fillRect/>
          </a:stretch>
        </p:blipFill>
        <p:spPr>
          <a:xfrm>
            <a:off x="49925" y="2397575"/>
            <a:ext cx="8839200" cy="1779258"/>
          </a:xfrm>
          <a:prstGeom prst="rect">
            <a:avLst/>
          </a:prstGeom>
          <a:noFill/>
          <a:ln>
            <a:noFill/>
          </a:ln>
        </p:spPr>
      </p:pic>
      <p:sp>
        <p:nvSpPr>
          <p:cNvPr id="80" name="Google Shape;80;p13"/>
          <p:cNvSpPr txBox="1"/>
          <p:nvPr/>
        </p:nvSpPr>
        <p:spPr>
          <a:xfrm>
            <a:off x="152400" y="208575"/>
            <a:ext cx="8839200" cy="2281200"/>
          </a:xfrm>
          <a:prstGeom prst="rect">
            <a:avLst/>
          </a:prstGeom>
          <a:noFill/>
          <a:ln>
            <a:noFill/>
          </a:ln>
        </p:spPr>
        <p:txBody>
          <a:bodyPr anchorCtr="0" anchor="t" bIns="91425" lIns="91425" spcFirstLastPara="1" rIns="91425" wrap="square" tIns="91425">
            <a:spAutoFit/>
          </a:bodyPr>
          <a:lstStyle/>
          <a:p>
            <a:pPr indent="-323850" lvl="0" marL="457200" marR="25400" rtl="0" algn="l">
              <a:lnSpc>
                <a:spcPct val="101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Activation function:</a:t>
            </a:r>
            <a:r>
              <a:rPr lang="en" sz="1500">
                <a:latin typeface="Times New Roman"/>
                <a:ea typeface="Times New Roman"/>
                <a:cs typeface="Times New Roman"/>
                <a:sym typeface="Times New Roman"/>
              </a:rPr>
              <a:t> The Rectified Linear Unit activation function is used in all of the convolutional layers and the first dense layer. The second dense layer employs the sigmoid activation function as the outputs are probability values between 0 and 1.</a:t>
            </a:r>
            <a:endParaRPr sz="1500">
              <a:latin typeface="Times New Roman"/>
              <a:ea typeface="Times New Roman"/>
              <a:cs typeface="Times New Roman"/>
              <a:sym typeface="Times New Roman"/>
            </a:endParaRPr>
          </a:p>
          <a:p>
            <a:pPr indent="-323850" lvl="0" marL="457200" marR="25400" rtl="0" algn="l">
              <a:lnSpc>
                <a:spcPct val="101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Optimizer:</a:t>
            </a:r>
            <a:r>
              <a:rPr lang="en" sz="1500">
                <a:latin typeface="Times New Roman"/>
                <a:ea typeface="Times New Roman"/>
                <a:cs typeface="Times New Roman"/>
                <a:sym typeface="Times New Roman"/>
              </a:rPr>
              <a:t> These are algorithms used to modify the weights, the learning rates of a neural network in order to reduce the loss during training. The Adam optimizer was employed with a learning rate of 0.001. Binary Cross Entropy is the loss function employed in the model.</a:t>
            </a:r>
            <a:endParaRPr sz="1500">
              <a:latin typeface="Times New Roman"/>
              <a:ea typeface="Times New Roman"/>
              <a:cs typeface="Times New Roman"/>
              <a:sym typeface="Times New Roman"/>
            </a:endParaRPr>
          </a:p>
          <a:p>
            <a:pPr indent="-323850" lvl="0" marL="457200" marR="25400" rtl="0" algn="l">
              <a:lnSpc>
                <a:spcPct val="101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Dropout layer:</a:t>
            </a:r>
            <a:r>
              <a:rPr lang="en" sz="1500">
                <a:latin typeface="Times New Roman"/>
                <a:ea typeface="Times New Roman"/>
                <a:cs typeface="Times New Roman"/>
                <a:sym typeface="Times New Roman"/>
              </a:rPr>
              <a:t> In order to avoid overfitting of the data, dropout regularisation was used. The second and third convolution layers were followed by a dropout of 20%. The fourth convolutional layer was followed by a dropout of 30%. </a:t>
            </a:r>
            <a:endParaRPr sz="1500">
              <a:latin typeface="Times New Roman"/>
              <a:ea typeface="Times New Roman"/>
              <a:cs typeface="Times New Roman"/>
              <a:sym typeface="Times New Roman"/>
            </a:endParaRPr>
          </a:p>
        </p:txBody>
      </p:sp>
      <p:sp>
        <p:nvSpPr>
          <p:cNvPr id="81" name="Google Shape;81;p13"/>
          <p:cNvSpPr txBox="1"/>
          <p:nvPr/>
        </p:nvSpPr>
        <p:spPr>
          <a:xfrm>
            <a:off x="3760300" y="4006175"/>
            <a:ext cx="11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 1.</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ctrTitle"/>
          </p:nvPr>
        </p:nvSpPr>
        <p:spPr>
          <a:xfrm>
            <a:off x="190200" y="225400"/>
            <a:ext cx="85206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Methodology</a:t>
            </a:r>
            <a:endParaRPr sz="2400">
              <a:solidFill>
                <a:schemeClr val="dk1"/>
              </a:solidFill>
              <a:latin typeface="Times New Roman"/>
              <a:ea typeface="Times New Roman"/>
              <a:cs typeface="Times New Roman"/>
              <a:sym typeface="Times New Roman"/>
            </a:endParaRPr>
          </a:p>
        </p:txBody>
      </p:sp>
      <p:sp>
        <p:nvSpPr>
          <p:cNvPr id="87" name="Google Shape;87;p14"/>
          <p:cNvSpPr txBox="1"/>
          <p:nvPr>
            <p:ph idx="1" type="subTitle"/>
          </p:nvPr>
        </p:nvSpPr>
        <p:spPr>
          <a:xfrm>
            <a:off x="298200" y="635250"/>
            <a:ext cx="8062500" cy="3719400"/>
          </a:xfrm>
          <a:prstGeom prst="rect">
            <a:avLst/>
          </a:prstGeom>
        </p:spPr>
        <p:txBody>
          <a:bodyPr anchorCtr="0" anchor="t" bIns="91425" lIns="91425" spcFirstLastPara="1" rIns="91425" wrap="square" tIns="91425">
            <a:noAutofit/>
          </a:bodyPr>
          <a:lstStyle/>
          <a:p>
            <a:pPr indent="-323850" lvl="0" marL="457200" rtl="0" algn="just">
              <a:lnSpc>
                <a:spcPct val="55909"/>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The proposed model was trained on the chest X-Ray (Pneumonia) dataset available in Kaggle.</a:t>
            </a:r>
            <a:endParaRPr sz="1500">
              <a:latin typeface="Times New Roman"/>
              <a:ea typeface="Times New Roman"/>
              <a:cs typeface="Times New Roman"/>
              <a:sym typeface="Times New Roman"/>
            </a:endParaRPr>
          </a:p>
          <a:p>
            <a:pPr indent="-323850" lvl="0" marL="457200" rtl="0" algn="just">
              <a:lnSpc>
                <a:spcPct val="55909"/>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dataset contains 5216 training, 624 testing, and 16 validation images in JPEG format with a 300 x 300 pixel size.</a:t>
            </a:r>
            <a:endParaRPr sz="1500">
              <a:latin typeface="Times New Roman"/>
              <a:ea typeface="Times New Roman"/>
              <a:cs typeface="Times New Roman"/>
              <a:sym typeface="Times New Roman"/>
            </a:endParaRPr>
          </a:p>
          <a:p>
            <a:pPr indent="-323850" lvl="0" marL="457200" rtl="0" algn="just">
              <a:lnSpc>
                <a:spcPct val="55909"/>
              </a:lnSpc>
              <a:spcBef>
                <a:spcPts val="0"/>
              </a:spcBef>
              <a:spcAft>
                <a:spcPts val="0"/>
              </a:spcAft>
              <a:buSzPts val="1500"/>
              <a:buFont typeface="Times New Roman"/>
              <a:buChar char="➢"/>
            </a:pPr>
            <a:r>
              <a:rPr lang="en" sz="1500">
                <a:latin typeface="Times New Roman"/>
                <a:ea typeface="Times New Roman"/>
                <a:cs typeface="Times New Roman"/>
                <a:sym typeface="Times New Roman"/>
              </a:rPr>
              <a:t>ImageDataGenerator class present in keras was used to perform data augmentation, </a:t>
            </a:r>
            <a:r>
              <a:rPr lang="en" sz="1500">
                <a:solidFill>
                  <a:schemeClr val="dk1"/>
                </a:solidFill>
                <a:latin typeface="Times New Roman"/>
                <a:ea typeface="Times New Roman"/>
                <a:cs typeface="Times New Roman"/>
                <a:sym typeface="Times New Roman"/>
              </a:rPr>
              <a:t>in order to enlarge the dataset. </a:t>
            </a:r>
            <a:r>
              <a:rPr lang="en" sz="1500">
                <a:latin typeface="Times New Roman"/>
                <a:ea typeface="Times New Roman"/>
                <a:cs typeface="Times New Roman"/>
                <a:sym typeface="Times New Roman"/>
              </a:rPr>
              <a:t>This class randomly transforms the input images based on operations such as rotation, zoom, shift images horizontally and vertically, horizontal and vertical flip etc.</a:t>
            </a:r>
            <a:endParaRPr sz="1500">
              <a:latin typeface="Times New Roman"/>
              <a:ea typeface="Times New Roman"/>
              <a:cs typeface="Times New Roman"/>
              <a:sym typeface="Times New Roman"/>
            </a:endParaRPr>
          </a:p>
          <a:p>
            <a:pPr indent="-323850" lvl="0" marL="457200" rtl="0" algn="just">
              <a:lnSpc>
                <a:spcPct val="55909"/>
              </a:lnSpc>
              <a:spcBef>
                <a:spcPts val="0"/>
              </a:spcBef>
              <a:spcAft>
                <a:spcPts val="0"/>
              </a:spcAft>
              <a:buSzPts val="1500"/>
              <a:buFont typeface="Times New Roman"/>
              <a:buChar char="➢"/>
            </a:pPr>
            <a:r>
              <a:rPr lang="en" sz="1500">
                <a:latin typeface="Times New Roman"/>
                <a:ea typeface="Times New Roman"/>
                <a:cs typeface="Times New Roman"/>
                <a:sym typeface="Times New Roman"/>
              </a:rPr>
              <a:t>A Convolutional Neural Network(CNN) is used to analyse input X-Ray images and to </a:t>
            </a:r>
            <a:r>
              <a:rPr lang="en" sz="1500">
                <a:latin typeface="Times New Roman"/>
                <a:ea typeface="Times New Roman"/>
                <a:cs typeface="Times New Roman"/>
                <a:sym typeface="Times New Roman"/>
              </a:rPr>
              <a:t>infer</a:t>
            </a:r>
            <a:r>
              <a:rPr lang="en" sz="1500">
                <a:latin typeface="Times New Roman"/>
                <a:ea typeface="Times New Roman"/>
                <a:cs typeface="Times New Roman"/>
                <a:sym typeface="Times New Roman"/>
              </a:rPr>
              <a:t> output.</a:t>
            </a:r>
            <a:endParaRPr sz="1500">
              <a:latin typeface="Times New Roman"/>
              <a:ea typeface="Times New Roman"/>
              <a:cs typeface="Times New Roman"/>
              <a:sym typeface="Times New Roman"/>
            </a:endParaRPr>
          </a:p>
          <a:p>
            <a:pPr indent="-323850" lvl="0" marL="457200" rtl="0" algn="just">
              <a:lnSpc>
                <a:spcPct val="55909"/>
              </a:lnSpc>
              <a:spcBef>
                <a:spcPts val="0"/>
              </a:spcBef>
              <a:spcAft>
                <a:spcPts val="0"/>
              </a:spcAft>
              <a:buSzPts val="1500"/>
              <a:buFont typeface="Times New Roman"/>
              <a:buChar char="➢"/>
            </a:pPr>
            <a:r>
              <a:rPr lang="en" sz="1500">
                <a:latin typeface="Times New Roman"/>
                <a:ea typeface="Times New Roman"/>
                <a:cs typeface="Times New Roman"/>
                <a:sym typeface="Times New Roman"/>
              </a:rPr>
              <a:t>CNN is a feed forward network made up of numerous layers of neurons, each with the goal of lowering the dimensionality and complexity of </a:t>
            </a:r>
            <a:r>
              <a:rPr lang="en" sz="1500">
                <a:solidFill>
                  <a:schemeClr val="dk1"/>
                </a:solidFill>
                <a:latin typeface="Times New Roman"/>
                <a:ea typeface="Times New Roman"/>
                <a:cs typeface="Times New Roman"/>
                <a:sym typeface="Times New Roman"/>
              </a:rPr>
              <a:t>the input image.</a:t>
            </a:r>
            <a:endParaRPr sz="1500">
              <a:solidFill>
                <a:schemeClr val="dk1"/>
              </a:solidFill>
              <a:latin typeface="Times New Roman"/>
              <a:ea typeface="Times New Roman"/>
              <a:cs typeface="Times New Roman"/>
              <a:sym typeface="Times New Roman"/>
            </a:endParaRPr>
          </a:p>
          <a:p>
            <a:pPr indent="-323850" lvl="0" marL="457200" rtl="0" algn="just">
              <a:lnSpc>
                <a:spcPct val="55909"/>
              </a:lnSpc>
              <a:spcBef>
                <a:spcPts val="0"/>
              </a:spcBef>
              <a:spcAft>
                <a:spcPts val="0"/>
              </a:spcAft>
              <a:buClr>
                <a:schemeClr val="dk1"/>
              </a:buClr>
              <a:buSzPts val="1500"/>
              <a:buFont typeface="Times New Roman"/>
              <a:buChar char="➢"/>
            </a:pPr>
            <a:r>
              <a:rPr lang="en" sz="1500">
                <a:latin typeface="Times New Roman"/>
                <a:ea typeface="Times New Roman"/>
                <a:cs typeface="Times New Roman"/>
                <a:sym typeface="Times New Roman"/>
              </a:rPr>
              <a:t>The proposed CNN model was developed using Keras library and Tensorflow backend.</a:t>
            </a:r>
            <a:endParaRPr sz="1500">
              <a:latin typeface="Times New Roman"/>
              <a:ea typeface="Times New Roman"/>
              <a:cs typeface="Times New Roman"/>
              <a:sym typeface="Times New Roman"/>
            </a:endParaRPr>
          </a:p>
          <a:p>
            <a:pPr indent="-323850" lvl="0" marL="457200" rtl="0" algn="just">
              <a:lnSpc>
                <a:spcPct val="55909"/>
              </a:lnSpc>
              <a:spcBef>
                <a:spcPts val="0"/>
              </a:spcBef>
              <a:spcAft>
                <a:spcPts val="0"/>
              </a:spcAft>
              <a:buClr>
                <a:schemeClr val="dk1"/>
              </a:buClr>
              <a:buSzPts val="1500"/>
              <a:buFont typeface="Times New Roman"/>
              <a:buChar char="➢"/>
            </a:pPr>
            <a:r>
              <a:rPr lang="en" sz="1500">
                <a:latin typeface="Times New Roman"/>
                <a:ea typeface="Times New Roman"/>
                <a:cs typeface="Times New Roman"/>
                <a:sym typeface="Times New Roman"/>
              </a:rPr>
              <a:t>The model was trained for 30 epochs and various performance parameters such as the train accuracy, test accuracy, precision, recall and F1 score were computed.</a:t>
            </a:r>
            <a:endParaRPr sz="1500">
              <a:latin typeface="Times New Roman"/>
              <a:ea typeface="Times New Roman"/>
              <a:cs typeface="Times New Roman"/>
              <a:sym typeface="Times New Roman"/>
            </a:endParaRPr>
          </a:p>
        </p:txBody>
      </p:sp>
      <p:pic>
        <p:nvPicPr>
          <p:cNvPr id="88" name="Google Shape;88;p14"/>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ctrTitle"/>
          </p:nvPr>
        </p:nvSpPr>
        <p:spPr>
          <a:xfrm>
            <a:off x="190200" y="348125"/>
            <a:ext cx="8520600" cy="4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Results and Discussions</a:t>
            </a:r>
            <a:endParaRPr sz="2400">
              <a:solidFill>
                <a:schemeClr val="dk1"/>
              </a:solidFill>
              <a:latin typeface="Times New Roman"/>
              <a:ea typeface="Times New Roman"/>
              <a:cs typeface="Times New Roman"/>
              <a:sym typeface="Times New Roman"/>
            </a:endParaRPr>
          </a:p>
        </p:txBody>
      </p:sp>
      <p:pic>
        <p:nvPicPr>
          <p:cNvPr id="94" name="Google Shape;94;p15"/>
          <p:cNvPicPr preferRelativeResize="0"/>
          <p:nvPr/>
        </p:nvPicPr>
        <p:blipFill>
          <a:blip r:embed="rId3">
            <a:alphaModFix/>
          </a:blip>
          <a:stretch>
            <a:fillRect/>
          </a:stretch>
        </p:blipFill>
        <p:spPr>
          <a:xfrm>
            <a:off x="190200" y="2345250"/>
            <a:ext cx="8839201" cy="2289626"/>
          </a:xfrm>
          <a:prstGeom prst="rect">
            <a:avLst/>
          </a:prstGeom>
          <a:noFill/>
          <a:ln>
            <a:noFill/>
          </a:ln>
        </p:spPr>
      </p:pic>
      <p:sp>
        <p:nvSpPr>
          <p:cNvPr id="95" name="Google Shape;95;p15"/>
          <p:cNvSpPr txBox="1"/>
          <p:nvPr/>
        </p:nvSpPr>
        <p:spPr>
          <a:xfrm>
            <a:off x="190200" y="829925"/>
            <a:ext cx="8839200" cy="1270800"/>
          </a:xfrm>
          <a:prstGeom prst="rect">
            <a:avLst/>
          </a:prstGeom>
          <a:noFill/>
          <a:ln>
            <a:noFill/>
          </a:ln>
        </p:spPr>
        <p:txBody>
          <a:bodyPr anchorCtr="0" anchor="t" bIns="91425" lIns="91425" spcFirstLastPara="1" rIns="91425" wrap="square" tIns="91425">
            <a:spAutoFit/>
          </a:bodyPr>
          <a:lstStyle/>
          <a:p>
            <a:pPr indent="-317500" lvl="0" marL="457200" marR="25400" rtl="0" algn="just">
              <a:lnSpc>
                <a:spcPct val="101000"/>
              </a:lnSpc>
              <a:spcBef>
                <a:spcPts val="0"/>
              </a:spcBef>
              <a:spcAft>
                <a:spcPts val="0"/>
              </a:spcAft>
              <a:buClr>
                <a:schemeClr val="dk1"/>
              </a:buClr>
              <a:buSzPts val="1400"/>
              <a:buChar char="➢"/>
            </a:pPr>
            <a:r>
              <a:rPr lang="en">
                <a:solidFill>
                  <a:schemeClr val="dk1"/>
                </a:solidFill>
              </a:rPr>
              <a:t>Increasing the amount of training data adds more information and improves model fit. As a result, employing a large dataset will result in increased training accuracy. </a:t>
            </a:r>
            <a:endParaRPr>
              <a:solidFill>
                <a:schemeClr val="dk1"/>
              </a:solidFill>
            </a:endParaRPr>
          </a:p>
          <a:p>
            <a:pPr indent="-317500" lvl="0" marL="457200" marR="25400" rtl="0" algn="just">
              <a:lnSpc>
                <a:spcPct val="101000"/>
              </a:lnSpc>
              <a:spcBef>
                <a:spcPts val="0"/>
              </a:spcBef>
              <a:spcAft>
                <a:spcPts val="0"/>
              </a:spcAft>
              <a:buClr>
                <a:schemeClr val="dk1"/>
              </a:buClr>
              <a:buSzPts val="1400"/>
              <a:buChar char="➢"/>
            </a:pPr>
            <a:r>
              <a:rPr lang="en">
                <a:solidFill>
                  <a:schemeClr val="dk1"/>
                </a:solidFill>
              </a:rPr>
              <a:t>Though all the models in the </a:t>
            </a:r>
            <a:r>
              <a:rPr lang="en">
                <a:solidFill>
                  <a:schemeClr val="dk1"/>
                </a:solidFill>
              </a:rPr>
              <a:t>below t</a:t>
            </a:r>
            <a:r>
              <a:rPr lang="en">
                <a:solidFill>
                  <a:schemeClr val="dk1"/>
                </a:solidFill>
              </a:rPr>
              <a:t>able have similar train accuracies, the proposed model has higher test accuracy when compared to the other transfer learning models. </a:t>
            </a:r>
            <a:endParaRPr>
              <a:solidFill>
                <a:schemeClr val="dk1"/>
              </a:solidFill>
            </a:endParaRPr>
          </a:p>
          <a:p>
            <a:pPr indent="-317500" lvl="0" marL="457200" marR="25400" rtl="0" algn="just">
              <a:lnSpc>
                <a:spcPct val="101000"/>
              </a:lnSpc>
              <a:spcBef>
                <a:spcPts val="0"/>
              </a:spcBef>
              <a:spcAft>
                <a:spcPts val="0"/>
              </a:spcAft>
              <a:buClr>
                <a:schemeClr val="dk1"/>
              </a:buClr>
              <a:buSzPts val="1400"/>
              <a:buChar char="➢"/>
            </a:pPr>
            <a:r>
              <a:rPr lang="en">
                <a:solidFill>
                  <a:schemeClr val="dk1"/>
                </a:solidFill>
              </a:rPr>
              <a:t>This indicates that the proposed model works well with unseen images.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6"/>
          <p:cNvPicPr preferRelativeResize="0"/>
          <p:nvPr/>
        </p:nvPicPr>
        <p:blipFill>
          <a:blip r:embed="rId3">
            <a:alphaModFix/>
          </a:blip>
          <a:stretch>
            <a:fillRect/>
          </a:stretch>
        </p:blipFill>
        <p:spPr>
          <a:xfrm>
            <a:off x="5080725" y="1434088"/>
            <a:ext cx="3600450" cy="2495550"/>
          </a:xfrm>
          <a:prstGeom prst="rect">
            <a:avLst/>
          </a:prstGeom>
          <a:noFill/>
          <a:ln>
            <a:noFill/>
          </a:ln>
        </p:spPr>
      </p:pic>
      <p:pic>
        <p:nvPicPr>
          <p:cNvPr id="101" name="Google Shape;101;p16"/>
          <p:cNvPicPr preferRelativeResize="0"/>
          <p:nvPr/>
        </p:nvPicPr>
        <p:blipFill>
          <a:blip r:embed="rId4">
            <a:alphaModFix/>
          </a:blip>
          <a:stretch>
            <a:fillRect/>
          </a:stretch>
        </p:blipFill>
        <p:spPr>
          <a:xfrm>
            <a:off x="559775" y="1332313"/>
            <a:ext cx="3686175" cy="2562225"/>
          </a:xfrm>
          <a:prstGeom prst="rect">
            <a:avLst/>
          </a:prstGeom>
          <a:noFill/>
          <a:ln>
            <a:noFill/>
          </a:ln>
        </p:spPr>
      </p:pic>
      <p:sp>
        <p:nvSpPr>
          <p:cNvPr id="102" name="Google Shape;102;p16"/>
          <p:cNvSpPr txBox="1"/>
          <p:nvPr/>
        </p:nvSpPr>
        <p:spPr>
          <a:xfrm>
            <a:off x="513850" y="4006200"/>
            <a:ext cx="39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Fig.2. </a:t>
            </a:r>
            <a:r>
              <a:rPr lang="en"/>
              <a:t>Plot of accuracy VS number of epochs</a:t>
            </a:r>
            <a:endParaRPr/>
          </a:p>
        </p:txBody>
      </p:sp>
      <p:sp>
        <p:nvSpPr>
          <p:cNvPr id="103" name="Google Shape;103;p16"/>
          <p:cNvSpPr txBox="1"/>
          <p:nvPr/>
        </p:nvSpPr>
        <p:spPr>
          <a:xfrm>
            <a:off x="4764400" y="4006200"/>
            <a:ext cx="4221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Clr>
                <a:schemeClr val="dk1"/>
              </a:buClr>
              <a:buSzPts val="1100"/>
              <a:buFont typeface="Arial"/>
              <a:buNone/>
            </a:pPr>
            <a:r>
              <a:rPr lang="en"/>
              <a:t>        Fig.3. </a:t>
            </a:r>
            <a:r>
              <a:rPr lang="en"/>
              <a:t>The proposed model’s confusion matrix</a:t>
            </a:r>
            <a:endParaRPr/>
          </a:p>
          <a:p>
            <a:pPr indent="0" lvl="0" marL="0" rtl="0" algn="l">
              <a:spcBef>
                <a:spcPts val="0"/>
              </a:spcBef>
              <a:spcAft>
                <a:spcPts val="0"/>
              </a:spcAft>
              <a:buNone/>
            </a:pPr>
            <a:r>
              <a:t/>
            </a:r>
            <a:endParaRPr/>
          </a:p>
        </p:txBody>
      </p:sp>
      <p:sp>
        <p:nvSpPr>
          <p:cNvPr id="104" name="Google Shape;104;p16"/>
          <p:cNvSpPr txBox="1"/>
          <p:nvPr/>
        </p:nvSpPr>
        <p:spPr>
          <a:xfrm>
            <a:off x="420075" y="338125"/>
            <a:ext cx="87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6"/>
          <p:cNvSpPr txBox="1"/>
          <p:nvPr/>
        </p:nvSpPr>
        <p:spPr>
          <a:xfrm>
            <a:off x="481575" y="389350"/>
            <a:ext cx="8145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Fig.2. Indicates the plot of train and validation accuracy with respect to number of epochs.</a:t>
            </a:r>
            <a:endParaRPr/>
          </a:p>
          <a:p>
            <a:pPr indent="-317500" lvl="0" marL="457200" rtl="0" algn="l">
              <a:spcBef>
                <a:spcPts val="0"/>
              </a:spcBef>
              <a:spcAft>
                <a:spcPts val="0"/>
              </a:spcAft>
              <a:buSzPts val="1400"/>
              <a:buChar char="➢"/>
            </a:pPr>
            <a:r>
              <a:rPr lang="en"/>
              <a:t>Con</a:t>
            </a:r>
            <a:r>
              <a:rPr lang="en"/>
              <a:t>fusion matrix is used to define the proposed model’s performance as shown in Fig.3.</a:t>
            </a:r>
            <a:endParaRPr/>
          </a:p>
          <a:p>
            <a:pPr indent="-317500" lvl="0" marL="457200" rtl="0" algn="l">
              <a:spcBef>
                <a:spcPts val="0"/>
              </a:spcBef>
              <a:spcAft>
                <a:spcPts val="0"/>
              </a:spcAft>
              <a:buSzPts val="1400"/>
              <a:buChar char="➢"/>
            </a:pPr>
            <a:r>
              <a:rPr lang="en"/>
              <a:t>Fig.3. indicates lower TYPE1 and TYPE2 error, thus improved recall values are obtained.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190200" y="266400"/>
            <a:ext cx="8520600" cy="369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0" lang="en" sz="2400">
                <a:solidFill>
                  <a:srgbClr val="000000"/>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p:txBody>
      </p:sp>
      <p:sp>
        <p:nvSpPr>
          <p:cNvPr id="111" name="Google Shape;111;p17"/>
          <p:cNvSpPr txBox="1"/>
          <p:nvPr>
            <p:ph idx="1" type="subTitle"/>
          </p:nvPr>
        </p:nvSpPr>
        <p:spPr>
          <a:xfrm>
            <a:off x="352200" y="2961100"/>
            <a:ext cx="8304600" cy="1453200"/>
          </a:xfrm>
          <a:prstGeom prst="rect">
            <a:avLst/>
          </a:prstGeom>
        </p:spPr>
        <p:txBody>
          <a:bodyPr anchorCtr="0" anchor="t" bIns="68575" lIns="68575" spcFirstLastPara="1" rIns="68575" wrap="square" tIns="68575">
            <a:noAutofit/>
          </a:bodyPr>
          <a:lstStyle/>
          <a:p>
            <a:pPr indent="-323850" lvl="0" marL="457200" rtl="0" algn="l">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Large datasets could be utilised in the future to train the model and attain greater accuracy.</a:t>
            </a:r>
            <a:endParaRPr b="0" i="0" sz="1500">
              <a:solidFill>
                <a:srgbClr val="000000"/>
              </a:solidFill>
              <a:latin typeface="Times New Roman"/>
              <a:ea typeface="Times New Roman"/>
              <a:cs typeface="Times New Roman"/>
              <a:sym typeface="Times New Roman"/>
            </a:endParaRPr>
          </a:p>
          <a:p>
            <a:pPr indent="-323850" lvl="0" marL="457200" rtl="0" algn="l">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Early stopping and batch regularisation could be used instead of the dropout layers to avoid the model from overfitting.</a:t>
            </a:r>
            <a:r>
              <a:rPr b="0" i="0" lang="en" sz="1500">
                <a:solidFill>
                  <a:srgbClr val="000000"/>
                </a:solidFill>
                <a:latin typeface="Times New Roman"/>
                <a:ea typeface="Times New Roman"/>
                <a:cs typeface="Times New Roman"/>
                <a:sym typeface="Times New Roman"/>
              </a:rPr>
              <a:t> </a:t>
            </a:r>
            <a:endParaRPr b="0" i="0" sz="1500">
              <a:solidFill>
                <a:srgbClr val="000000"/>
              </a:solidFill>
              <a:latin typeface="Times New Roman"/>
              <a:ea typeface="Times New Roman"/>
              <a:cs typeface="Times New Roman"/>
              <a:sym typeface="Times New Roman"/>
            </a:endParaRPr>
          </a:p>
          <a:p>
            <a:pPr indent="-323850" lvl="0" marL="457200" marR="0" rtl="0" algn="l">
              <a:lnSpc>
                <a:spcPct val="90000"/>
              </a:lnSpc>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The dataset can be trained on other neural network architectures such as Generative Adversarial Networks (GAN) and their performance can be measured.</a:t>
            </a:r>
            <a:endParaRPr b="0" i="0" sz="1500">
              <a:solidFill>
                <a:srgbClr val="000000"/>
              </a:solidFill>
              <a:latin typeface="Times New Roman"/>
              <a:ea typeface="Times New Roman"/>
              <a:cs typeface="Times New Roman"/>
              <a:sym typeface="Times New Roman"/>
            </a:endParaRPr>
          </a:p>
        </p:txBody>
      </p:sp>
      <p:sp>
        <p:nvSpPr>
          <p:cNvPr id="112" name="Google Shape;112;p17"/>
          <p:cNvSpPr txBox="1"/>
          <p:nvPr>
            <p:ph type="ctrTitle"/>
          </p:nvPr>
        </p:nvSpPr>
        <p:spPr>
          <a:xfrm>
            <a:off x="311700" y="2571750"/>
            <a:ext cx="8520600" cy="369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0" lang="en" sz="2400">
                <a:solidFill>
                  <a:srgbClr val="000000"/>
                </a:solidFill>
                <a:latin typeface="Times New Roman"/>
                <a:ea typeface="Times New Roman"/>
                <a:cs typeface="Times New Roman"/>
                <a:sym typeface="Times New Roman"/>
              </a:rPr>
              <a:t>Future work</a:t>
            </a:r>
            <a:endParaRPr sz="2400">
              <a:solidFill>
                <a:schemeClr val="dk1"/>
              </a:solidFill>
              <a:latin typeface="Times New Roman"/>
              <a:ea typeface="Times New Roman"/>
              <a:cs typeface="Times New Roman"/>
              <a:sym typeface="Times New Roman"/>
            </a:endParaRPr>
          </a:p>
        </p:txBody>
      </p:sp>
      <p:sp>
        <p:nvSpPr>
          <p:cNvPr id="113" name="Google Shape;113;p17"/>
          <p:cNvSpPr txBox="1"/>
          <p:nvPr>
            <p:ph idx="1" type="subTitle"/>
          </p:nvPr>
        </p:nvSpPr>
        <p:spPr>
          <a:xfrm>
            <a:off x="298200" y="767175"/>
            <a:ext cx="8304600" cy="1804500"/>
          </a:xfrm>
          <a:prstGeom prst="rect">
            <a:avLst/>
          </a:prstGeom>
        </p:spPr>
        <p:txBody>
          <a:bodyPr anchorCtr="0" anchor="t" bIns="68575" lIns="68575" spcFirstLastPara="1" rIns="68575" wrap="square" tIns="68575">
            <a:noAutofit/>
          </a:bodyPr>
          <a:lstStyle/>
          <a:p>
            <a:pPr indent="-323850" lvl="0" marL="457200" rtl="0" algn="just">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In comparison to prior transfer learning models, the proposed deep convolutional network architecture, with data augmentation techniques and a dropout layer, extracted features from the input X-Ray images and obtained greater accuracy on unseen images. </a:t>
            </a:r>
            <a:endParaRPr b="0" i="0" sz="1500">
              <a:solidFill>
                <a:srgbClr val="000000"/>
              </a:solidFill>
              <a:latin typeface="Times New Roman"/>
              <a:ea typeface="Times New Roman"/>
              <a:cs typeface="Times New Roman"/>
              <a:sym typeface="Times New Roman"/>
            </a:endParaRPr>
          </a:p>
          <a:p>
            <a:pPr indent="-323850" lvl="0" marL="457200" rtl="0" algn="just">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Decent precision, recall and F1 score is  obtained.</a:t>
            </a:r>
            <a:endParaRPr b="0" i="0" sz="1500">
              <a:solidFill>
                <a:srgbClr val="000000"/>
              </a:solidFill>
              <a:latin typeface="Times New Roman"/>
              <a:ea typeface="Times New Roman"/>
              <a:cs typeface="Times New Roman"/>
              <a:sym typeface="Times New Roman"/>
            </a:endParaRPr>
          </a:p>
          <a:p>
            <a:pPr indent="-323850" lvl="0" marL="457200" rtl="0" algn="just">
              <a:spcBef>
                <a:spcPts val="800"/>
              </a:spcBef>
              <a:spcAft>
                <a:spcPts val="0"/>
              </a:spcAft>
              <a:buClr>
                <a:srgbClr val="000000"/>
              </a:buClr>
              <a:buSzPts val="1500"/>
              <a:buFont typeface="Times New Roman"/>
              <a:buChar char="➢"/>
            </a:pPr>
            <a:r>
              <a:rPr b="0" i="0" lang="en" sz="1500">
                <a:solidFill>
                  <a:srgbClr val="000000"/>
                </a:solidFill>
                <a:latin typeface="Times New Roman"/>
                <a:ea typeface="Times New Roman"/>
                <a:cs typeface="Times New Roman"/>
                <a:sym typeface="Times New Roman"/>
              </a:rPr>
              <a:t>The proposed model can easily be deployed into an application and with the availability of chest X-ray images, any individual can detect the presence of streptococcus pneumoniae without depending on a radiologist.</a:t>
            </a:r>
            <a:endParaRPr b="0" i="0" sz="1500">
              <a:solidFill>
                <a:srgbClr val="000000"/>
              </a:solidFill>
              <a:latin typeface="Times New Roman"/>
              <a:ea typeface="Times New Roman"/>
              <a:cs typeface="Times New Roman"/>
              <a:sym typeface="Times New Roman"/>
            </a:endParaRPr>
          </a:p>
        </p:txBody>
      </p:sp>
      <p:pic>
        <p:nvPicPr>
          <p:cNvPr id="114" name="Google Shape;114;p17"/>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90200" y="266400"/>
            <a:ext cx="8520600" cy="3690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b="0" lang="en" sz="2400">
                <a:solidFill>
                  <a:srgbClr val="000000"/>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p:txBody>
      </p:sp>
      <p:sp>
        <p:nvSpPr>
          <p:cNvPr id="120" name="Google Shape;120;p18"/>
          <p:cNvSpPr txBox="1"/>
          <p:nvPr>
            <p:ph idx="1" type="subTitle"/>
          </p:nvPr>
        </p:nvSpPr>
        <p:spPr>
          <a:xfrm>
            <a:off x="298200" y="738000"/>
            <a:ext cx="8304600" cy="36675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 D. Varshni, K. Thakral, L. Agarwal, R. Nijhavan 및 A. Mittal,“Pneumonia Detection Using CNN-Based Feature Extraction”, IEEE International Conference on Electrical, Computer and Communication Technologies (ICECCT), 2019, p. 17, doi:10.1109/ICECCT.2019.8869364</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[2] Kaushik, V. and Nayyar, Anand and Kataria, Gaurav and Jain, Rakhna. (2020). Pneumonia detection using Convolutional NeuralNetworks (CNN). Lecture notes on networks and systems. 471 483. 10.1007/9789811533693_36.</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[3] Zhang D., Fuquan Ren, Yushuang Li, Na, L., Yue Ma. Pneumonia detection in chest X-ray images based on a convolutional neuralnetwork. Electronics 2021, 10, 1512. https://doi.org/10.3390/electronics10131512.</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0" i="0" lang="en" sz="1200">
                <a:solidFill>
                  <a:schemeClr val="dk1"/>
                </a:solidFill>
                <a:latin typeface="Times New Roman"/>
                <a:ea typeface="Times New Roman"/>
                <a:cs typeface="Times New Roman"/>
                <a:sym typeface="Times New Roman"/>
              </a:rPr>
              <a:t>[4] Ranjan, Amit Kumar, Chandrashekhar Gupta, Rohit Misra,Rajiv. (2022). Transfer Learning Based Approach for Pneumonia Detection Using Customized VGG16 Deep Learning Model.10.1007/978-3-030-94507-7_2.</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0" i="0" lang="en" sz="1200">
                <a:solidFill>
                  <a:schemeClr val="dk1"/>
                </a:solidFill>
                <a:latin typeface="Times New Roman"/>
                <a:ea typeface="Times New Roman"/>
                <a:cs typeface="Times New Roman"/>
                <a:sym typeface="Times New Roman"/>
              </a:rPr>
              <a:t>[5] H. Sharma, J. S. Jain, P. Bansal and S. Gupta;Feature Extraction and Classification of Chest X-Ray Images Using CNN for Pneumonia Detection; 10th International Conference on Cloud Computing, Data Science and Engineering, 2020 (Confluence), 2020, p. 227231, doi: 10.1109/Confluence47617.2020.90578</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0" i="0" lang="en" sz="1200">
                <a:solidFill>
                  <a:srgbClr val="000000"/>
                </a:solidFill>
                <a:latin typeface="Times New Roman"/>
                <a:ea typeface="Times New Roman"/>
                <a:cs typeface="Times New Roman"/>
                <a:sym typeface="Times New Roman"/>
              </a:rPr>
              <a:t>[6] Rudan I, Tomaskovic L, BoschiPinto C, Campbell H, WHO Reference Group on Child Health Epidemiology, “Global Case Rates of Clinical Pneumonia in Children &amp;lt;5 Years of Age”, Bull World Health Organ. December 2004; 82(12): 895903. Epub 2005, January 5. PMCID: PMC2623105.</a:t>
            </a:r>
            <a:endParaRPr b="0" i="0" sz="1200">
              <a:solidFill>
                <a:srgbClr val="000000"/>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rgbClr val="000000"/>
                </a:solidFill>
                <a:latin typeface="Times New Roman"/>
                <a:ea typeface="Times New Roman"/>
                <a:cs typeface="Times New Roman"/>
                <a:sym typeface="Times New Roman"/>
              </a:rPr>
              <a:t>[7] Avni W, Greenspan H, Konen E, Sharon M, Goldberger J. &amp;quot;X-ray classification and retrieval at organ and pathology level using patch-based visual words,&amp;quot; IEEE Trans. honey. Imaging, 30(3), pp. 733–746, 2011.</a:t>
            </a:r>
            <a:endParaRPr b="0" i="0" sz="12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b="0" i="0" sz="1200">
              <a:solidFill>
                <a:srgbClr val="000000"/>
              </a:solidFill>
              <a:latin typeface="Times New Roman"/>
              <a:ea typeface="Times New Roman"/>
              <a:cs typeface="Times New Roman"/>
              <a:sym typeface="Times New Roman"/>
            </a:endParaRPr>
          </a:p>
        </p:txBody>
      </p:sp>
      <p:pic>
        <p:nvPicPr>
          <p:cNvPr id="121" name="Google Shape;121;p18"/>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subTitle"/>
          </p:nvPr>
        </p:nvSpPr>
        <p:spPr>
          <a:xfrm>
            <a:off x="571500" y="344212"/>
            <a:ext cx="7917900" cy="39081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[8] Pattrapisetwong and V. Chiracharit, &amp;quot;Automated Lung Segmentation of Chest X-Ray Using Shadow Filters and Multi-Step Thresholds,&amp;quot; ICSEC (International Conference on Computer Science and Engineering), IEEE, 2016, pp. 1–6.</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[9] Simonyan, K.; &amp;amp; Zisserman, A. (2014). Very deep convolutional networks for large-scale image recognition. Preprinted arXiv arXiv: 1409.1556.</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[10] Rajasenbagam T, Jeyanthi S, Pandian JA. Detection of pneumonia infection in lungs from chest X-ray images using deep convolutional neural network and content-based image retrieval techniques. J Ambient Intell Humaniz Comput. 2021 Mar 23:1-8.</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[11] Mikolajczyk, A.; &amp;amp; Grochowski, M. (2018). Data augmentation to improve deep learning in image classification problems. International Interdisciplinary Doctoral Seminar (IIPhDW). Swinoujscie, Poland, 117122.</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[12] Frid-Adar, M.; Diamant, I.; Klang, E.; Amitai, M.; Goldberger, J.; and Greenspan, H. (2018). GAN-based synthetic medical image augmentation for increased CNN performance in liver lesion classification.</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[14] Wigington, K.; Stewart, S.; Davis, B.; Barrett, B.; price, B.; &amp;amp; Cohen, S. (2017). Data augmentation for handwritten word and string recognition using CNNLSTM networks. 14th IAPR International Conference on Document Analysis and Recognition (ICDAR). Kyoto, Japan, 639645.</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[15] Shorten S., Khoshgoftaar T.M. Image data augmentation survey for deep learning. J Big Data 6, 60 (2019). https://doi.org/10.1186/s4053701901970.</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[16] Arora P., Kapse VM, S. Sinha and S. Gera, “A Study on Pneumonia Detection and Analysis to Create Intelligent Systems Using Image Data Generators,” 9th edition on reliability, information and communication technology and optimization (trends and futures). International Conference, Direction 2021 ) (ICRITO), 2021, p. 14, doi: 10.1109/ICRITO51393.2021.9596434.</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b="0" i="0" sz="1200">
              <a:latin typeface="Times New Roman"/>
              <a:ea typeface="Times New Roman"/>
              <a:cs typeface="Times New Roman"/>
              <a:sym typeface="Times New Roman"/>
            </a:endParaRPr>
          </a:p>
        </p:txBody>
      </p:sp>
      <p:pic>
        <p:nvPicPr>
          <p:cNvPr id="127" name="Google Shape;127;p19"/>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subTitle"/>
          </p:nvPr>
        </p:nvSpPr>
        <p:spPr>
          <a:xfrm>
            <a:off x="571500" y="344212"/>
            <a:ext cx="7917900" cy="39081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[17] Tang, H., Xu, D., Wang, W., Yang, Y., Sebe, N. (2019). Generating dual generator adversarial networks for multi-domain image-to-image transformations. In: Jawahar, K., Lee, H., Maury, G., Schindler, K. (eds.) Computer Vision - ACCV 2018. AKV 2018</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[18] Ranjan, R.; Sankaranarayanan, S.; Castillo, CD; &amp;amp; Chellappa, R. (2017). Allinone convolutional neural networks for face analysis. 12th IEEE International Conference on Automatic Face and Gesture Recognition (FG 2017). 1724 in Fairfield, USA.</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[19] Y. Song, B. Xue, M. Zhang, and G. G. Yen, “Fully Automated Block-Based CNN Architecture Design”, IEEE Transactions on Neural Networks and Learning Systems, vol. 31, no. 4, pp. 1242 1254, April 2020, doi: 10.1109/TNNLS.2019.2919608.</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[20] Y. Sunu, B. Xue, M. Zhang, G.G. Yen and J. Lv, &amp;quot;AutomaticDesign of CNN Architectures Using Genetic Algorithms for Image Classification,&amp;quot; IEEE Transactions on Cybernetics, vol. 50, no. September, 38403854, September 2020, doi: 10.1109 / TCYB.2020.2983860.</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[21] Du,Y.(2015). Skeleton-based motion recognition using convolutional neural networks. 3rd IAPR Asian Pattern Recognition Conference (ACPR). Kuala Lumpur, Malaysia,579583.</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[22] Singh, S. K., Thakur, R. K., Kumar, S., &amp;amp; Anand, R. (2022,March). Deep Learning and Machine Learning based Facial Emotion Detection using CNN. In 2022 9th International Conference on Computing for Sustainable Global Development (INDIACom) (pp. 530-535). IEEE.</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b="0" i="0" lang="en" sz="1200">
                <a:solidFill>
                  <a:schemeClr val="dk1"/>
                </a:solidFill>
                <a:latin typeface="Times New Roman"/>
                <a:ea typeface="Times New Roman"/>
                <a:cs typeface="Times New Roman"/>
                <a:sym typeface="Times New Roman"/>
              </a:rPr>
              <a:t>[23] Sindhwani, N., Verma, S., Bajaj, T., &amp;amp; Anand, R. (2021). Comparative Analysis of Intelligent Driving and Safety Assistance Systems Using YOLO and SSD Model of Deep Learning.International Journal of Information System Modeling and Design (IJISMD), 12(1), 131-146.</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b="0" i="0"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b="0" i="0" sz="1200">
              <a:latin typeface="Times New Roman"/>
              <a:ea typeface="Times New Roman"/>
              <a:cs typeface="Times New Roman"/>
              <a:sym typeface="Times New Roman"/>
            </a:endParaRPr>
          </a:p>
          <a:p>
            <a:pPr indent="0" lvl="0" marL="0" rtl="0" algn="l">
              <a:spcBef>
                <a:spcPts val="800"/>
              </a:spcBef>
              <a:spcAft>
                <a:spcPts val="0"/>
              </a:spcAft>
              <a:buNone/>
            </a:pPr>
            <a:r>
              <a:t/>
            </a:r>
            <a:endParaRPr b="0" i="0" sz="1200">
              <a:latin typeface="Times New Roman"/>
              <a:ea typeface="Times New Roman"/>
              <a:cs typeface="Times New Roman"/>
              <a:sym typeface="Times New Roman"/>
            </a:endParaRPr>
          </a:p>
        </p:txBody>
      </p:sp>
      <p:pic>
        <p:nvPicPr>
          <p:cNvPr id="133" name="Google Shape;133;p20"/>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571500" y="2192657"/>
            <a:ext cx="7917900" cy="1057200"/>
          </a:xfrm>
          <a:prstGeom prst="rect">
            <a:avLst/>
          </a:prstGeom>
        </p:spPr>
        <p:txBody>
          <a:bodyPr anchorCtr="0" anchor="t" bIns="68575" lIns="68575" spcFirstLastPara="1" rIns="68575" wrap="square" tIns="68575">
            <a:noAutofit/>
          </a:bodyPr>
          <a:lstStyle/>
          <a:p>
            <a:pPr indent="0" lvl="0" marL="0" rtl="0" algn="ctr">
              <a:spcBef>
                <a:spcPts val="0"/>
              </a:spcBef>
              <a:spcAft>
                <a:spcPts val="0"/>
              </a:spcAft>
              <a:buNone/>
            </a:pPr>
            <a:r>
              <a:rPr lang="en"/>
              <a:t>Thank You</a:t>
            </a:r>
            <a:endParaRPr/>
          </a:p>
        </p:txBody>
      </p:sp>
      <p:pic>
        <p:nvPicPr>
          <p:cNvPr id="139" name="Google Shape;139;p21"/>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5"/>
          <p:cNvSpPr txBox="1"/>
          <p:nvPr/>
        </p:nvSpPr>
        <p:spPr>
          <a:xfrm>
            <a:off x="225400" y="471325"/>
            <a:ext cx="87657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Contents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Abstract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Literature Survey</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Problem Definition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Proposed Work</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Methodology &amp; Implementation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Results &amp; Discussions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p:txBody>
      </p:sp>
      <p:pic>
        <p:nvPicPr>
          <p:cNvPr id="30" name="Google Shape;30;p5"/>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6"/>
          <p:cNvSpPr txBox="1"/>
          <p:nvPr>
            <p:ph type="ctrTitle"/>
          </p:nvPr>
        </p:nvSpPr>
        <p:spPr>
          <a:xfrm>
            <a:off x="200450" y="365000"/>
            <a:ext cx="85206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Abstract </a:t>
            </a:r>
            <a:endParaRPr sz="2400">
              <a:latin typeface="Times New Roman"/>
              <a:ea typeface="Times New Roman"/>
              <a:cs typeface="Times New Roman"/>
              <a:sym typeface="Times New Roman"/>
            </a:endParaRPr>
          </a:p>
        </p:txBody>
      </p:sp>
      <p:sp>
        <p:nvSpPr>
          <p:cNvPr id="36" name="Google Shape;36;p6"/>
          <p:cNvSpPr txBox="1"/>
          <p:nvPr>
            <p:ph idx="1" type="subTitle"/>
          </p:nvPr>
        </p:nvSpPr>
        <p:spPr>
          <a:xfrm>
            <a:off x="200450" y="1017650"/>
            <a:ext cx="8304600" cy="36930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b="1" lang="en" sz="1800">
                <a:latin typeface="Times New Roman"/>
                <a:ea typeface="Times New Roman"/>
                <a:cs typeface="Times New Roman"/>
                <a:sym typeface="Times New Roman"/>
              </a:rPr>
              <a:t>Pneumonia</a:t>
            </a:r>
            <a:r>
              <a:rPr lang="en" sz="1800">
                <a:latin typeface="Times New Roman"/>
                <a:ea typeface="Times New Roman"/>
                <a:cs typeface="Times New Roman"/>
                <a:sym typeface="Times New Roman"/>
              </a:rPr>
              <a:t> is an acute lung disease in which fluid fills the alveolar sacs, causing respiratory problems. Timely </a:t>
            </a:r>
            <a:r>
              <a:rPr lang="en" sz="1800">
                <a:latin typeface="Times New Roman"/>
                <a:ea typeface="Times New Roman"/>
                <a:cs typeface="Times New Roman"/>
                <a:sym typeface="Times New Roman"/>
              </a:rPr>
              <a:t>detection</a:t>
            </a:r>
            <a:r>
              <a:rPr lang="en" sz="1800">
                <a:latin typeface="Times New Roman"/>
                <a:ea typeface="Times New Roman"/>
                <a:cs typeface="Times New Roman"/>
                <a:sym typeface="Times New Roman"/>
              </a:rPr>
              <a:t> of pneumonia is the need of the hour.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b="1" lang="en" sz="1800">
                <a:latin typeface="Times New Roman"/>
                <a:ea typeface="Times New Roman"/>
                <a:cs typeface="Times New Roman"/>
                <a:sym typeface="Times New Roman"/>
              </a:rPr>
              <a:t>Transfer learning</a:t>
            </a:r>
            <a:r>
              <a:rPr lang="en" sz="1800">
                <a:latin typeface="Times New Roman"/>
                <a:ea typeface="Times New Roman"/>
                <a:cs typeface="Times New Roman"/>
                <a:sym typeface="Times New Roman"/>
              </a:rPr>
              <a:t> is a deep learning strategy that employs pre-trained models, such as Visual Geometry Group (VGG16), Inception v3, Xception etc., to tackle new problems. These techniques necessitate a huge dataset, which makes processing time-consuming.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Hence, a</a:t>
            </a:r>
            <a:r>
              <a:rPr b="1" lang="en" sz="1800">
                <a:latin typeface="Times New Roman"/>
                <a:ea typeface="Times New Roman"/>
                <a:cs typeface="Times New Roman"/>
                <a:sym typeface="Times New Roman"/>
              </a:rPr>
              <a:t> Deep Convolutional Neural Network </a:t>
            </a:r>
            <a:r>
              <a:rPr lang="en" sz="1800">
                <a:latin typeface="Times New Roman"/>
                <a:ea typeface="Times New Roman"/>
                <a:cs typeface="Times New Roman"/>
                <a:sym typeface="Times New Roman"/>
              </a:rPr>
              <a:t>(Deep CNN) based architecture is being proposed.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The proposed model employs </a:t>
            </a:r>
            <a:r>
              <a:rPr b="1" lang="en" sz="1800">
                <a:latin typeface="Times New Roman"/>
                <a:ea typeface="Times New Roman"/>
                <a:cs typeface="Times New Roman"/>
                <a:sym typeface="Times New Roman"/>
              </a:rPr>
              <a:t>data augmentation, dropout regularization</a:t>
            </a:r>
            <a:r>
              <a:rPr lang="en" sz="1800">
                <a:latin typeface="Times New Roman"/>
                <a:ea typeface="Times New Roman"/>
                <a:cs typeface="Times New Roman"/>
                <a:sym typeface="Times New Roman"/>
              </a:rPr>
              <a:t> and various keras layers.</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This makes the model </a:t>
            </a:r>
            <a:r>
              <a:rPr b="1" lang="en" sz="1800">
                <a:latin typeface="Times New Roman"/>
                <a:ea typeface="Times New Roman"/>
                <a:cs typeface="Times New Roman"/>
                <a:sym typeface="Times New Roman"/>
              </a:rPr>
              <a:t>computationally low, cost and time effective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5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37" name="Google Shape;37;p6"/>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ph type="ctrTitle"/>
          </p:nvPr>
        </p:nvSpPr>
        <p:spPr>
          <a:xfrm>
            <a:off x="190200" y="405950"/>
            <a:ext cx="85206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Introduction </a:t>
            </a:r>
            <a:endParaRPr sz="2400">
              <a:latin typeface="Times New Roman"/>
              <a:ea typeface="Times New Roman"/>
              <a:cs typeface="Times New Roman"/>
              <a:sym typeface="Times New Roman"/>
            </a:endParaRPr>
          </a:p>
        </p:txBody>
      </p:sp>
      <p:sp>
        <p:nvSpPr>
          <p:cNvPr id="43" name="Google Shape;43;p7"/>
          <p:cNvSpPr txBox="1"/>
          <p:nvPr>
            <p:ph idx="1" type="subTitle"/>
          </p:nvPr>
        </p:nvSpPr>
        <p:spPr>
          <a:xfrm>
            <a:off x="298200" y="983050"/>
            <a:ext cx="8304600" cy="3693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Early detection of pneumonia requires careful </a:t>
            </a:r>
            <a:r>
              <a:rPr b="1" lang="en" sz="1800">
                <a:latin typeface="Times New Roman"/>
                <a:ea typeface="Times New Roman"/>
                <a:cs typeface="Times New Roman"/>
                <a:sym typeface="Times New Roman"/>
              </a:rPr>
              <a:t>analysis of chest x-rays,</a:t>
            </a:r>
            <a:r>
              <a:rPr lang="en" sz="1800">
                <a:latin typeface="Times New Roman"/>
                <a:ea typeface="Times New Roman"/>
                <a:cs typeface="Times New Roman"/>
                <a:sym typeface="Times New Roman"/>
              </a:rPr>
              <a:t> which requires the intelligence of highly competent and highly trained radiologists.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Compared to traditional Machine Learning models, the newest technology that uses </a:t>
            </a:r>
            <a:r>
              <a:rPr b="1" lang="en" sz="1800">
                <a:latin typeface="Times New Roman"/>
                <a:ea typeface="Times New Roman"/>
                <a:cs typeface="Times New Roman"/>
                <a:sym typeface="Times New Roman"/>
              </a:rPr>
              <a:t>Deep Learning models</a:t>
            </a:r>
            <a:r>
              <a:rPr lang="en" sz="1800">
                <a:latin typeface="Times New Roman"/>
                <a:ea typeface="Times New Roman"/>
                <a:cs typeface="Times New Roman"/>
                <a:sym typeface="Times New Roman"/>
              </a:rPr>
              <a:t> delivers a </a:t>
            </a:r>
            <a:r>
              <a:rPr b="1" lang="en" sz="1800">
                <a:latin typeface="Times New Roman"/>
                <a:ea typeface="Times New Roman"/>
                <a:cs typeface="Times New Roman"/>
                <a:sym typeface="Times New Roman"/>
              </a:rPr>
              <a:t>higher level of accuracy</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primary motive is to experiment and find the </a:t>
            </a:r>
            <a:r>
              <a:rPr b="1" lang="en" sz="1800">
                <a:latin typeface="Times New Roman"/>
                <a:ea typeface="Times New Roman"/>
                <a:cs typeface="Times New Roman"/>
                <a:sym typeface="Times New Roman"/>
              </a:rPr>
              <a:t>optimal model</a:t>
            </a:r>
            <a:r>
              <a:rPr lang="en" sz="1800">
                <a:latin typeface="Times New Roman"/>
                <a:ea typeface="Times New Roman"/>
                <a:cs typeface="Times New Roman"/>
                <a:sym typeface="Times New Roman"/>
              </a:rPr>
              <a:t> for detecting pneumonia at a </a:t>
            </a:r>
            <a:r>
              <a:rPr b="1" lang="en" sz="1800">
                <a:latin typeface="Times New Roman"/>
                <a:ea typeface="Times New Roman"/>
                <a:cs typeface="Times New Roman"/>
                <a:sym typeface="Times New Roman"/>
              </a:rPr>
              <a:t>minimal computational cost.</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A CNN-based model </a:t>
            </a:r>
            <a:r>
              <a:rPr lang="en" sz="1800">
                <a:latin typeface="Times New Roman"/>
                <a:ea typeface="Times New Roman"/>
                <a:cs typeface="Times New Roman"/>
                <a:sym typeface="Times New Roman"/>
              </a:rPr>
              <a:t>that is less computationally intensive is being proposed.</a:t>
            </a:r>
            <a:endParaRPr sz="18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800">
                <a:latin typeface="Times New Roman"/>
                <a:ea typeface="Times New Roman"/>
                <a:cs typeface="Times New Roman"/>
                <a:sym typeface="Times New Roman"/>
              </a:rPr>
              <a:t>The key rationale would be to make it simple to </a:t>
            </a:r>
            <a:r>
              <a:rPr b="1" lang="en" sz="1800">
                <a:latin typeface="Times New Roman"/>
                <a:ea typeface="Times New Roman"/>
                <a:cs typeface="Times New Roman"/>
                <a:sym typeface="Times New Roman"/>
              </a:rPr>
              <a:t>deploy the model</a:t>
            </a:r>
            <a:r>
              <a:rPr lang="en" sz="1800">
                <a:latin typeface="Times New Roman"/>
                <a:ea typeface="Times New Roman"/>
                <a:cs typeface="Times New Roman"/>
                <a:sym typeface="Times New Roman"/>
              </a:rPr>
              <a:t> on an </a:t>
            </a:r>
            <a:r>
              <a:rPr b="1" lang="en" sz="1800">
                <a:latin typeface="Times New Roman"/>
                <a:ea typeface="Times New Roman"/>
                <a:cs typeface="Times New Roman"/>
                <a:sym typeface="Times New Roman"/>
              </a:rPr>
              <a:t>Android device</a:t>
            </a:r>
            <a:r>
              <a:rPr lang="en" sz="1800">
                <a:latin typeface="Times New Roman"/>
                <a:ea typeface="Times New Roman"/>
                <a:cs typeface="Times New Roman"/>
                <a:sym typeface="Times New Roman"/>
              </a:rPr>
              <a:t> and allow a regular citizen to verify if he or sh</a:t>
            </a:r>
            <a:r>
              <a:rPr lang="en" sz="1600">
                <a:latin typeface="Times New Roman"/>
                <a:ea typeface="Times New Roman"/>
                <a:cs typeface="Times New Roman"/>
                <a:sym typeface="Times New Roman"/>
              </a:rPr>
              <a:t>e has pneumonia by just uploading a chest X- ray image.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44" name="Google Shape;44;p7"/>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ctrTitle"/>
          </p:nvPr>
        </p:nvSpPr>
        <p:spPr>
          <a:xfrm>
            <a:off x="190200" y="324000"/>
            <a:ext cx="85206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Literature Survey</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50" name="Google Shape;50;p8"/>
          <p:cNvPicPr preferRelativeResize="0"/>
          <p:nvPr/>
        </p:nvPicPr>
        <p:blipFill>
          <a:blip r:embed="rId3">
            <a:alphaModFix/>
          </a:blip>
          <a:stretch>
            <a:fillRect/>
          </a:stretch>
        </p:blipFill>
        <p:spPr>
          <a:xfrm>
            <a:off x="385275" y="4396350"/>
            <a:ext cx="733425" cy="676275"/>
          </a:xfrm>
          <a:prstGeom prst="rect">
            <a:avLst/>
          </a:prstGeom>
          <a:noFill/>
          <a:ln>
            <a:noFill/>
          </a:ln>
        </p:spPr>
      </p:pic>
      <p:graphicFrame>
        <p:nvGraphicFramePr>
          <p:cNvPr id="51" name="Google Shape;51;p8"/>
          <p:cNvGraphicFramePr/>
          <p:nvPr/>
        </p:nvGraphicFramePr>
        <p:xfrm>
          <a:off x="61650" y="721500"/>
          <a:ext cx="3000000" cy="3000000"/>
        </p:xfrm>
        <a:graphic>
          <a:graphicData uri="http://schemas.openxmlformats.org/drawingml/2006/table">
            <a:tbl>
              <a:tblPr>
                <a:noFill/>
                <a:tableStyleId>{5C98E2F4-4DD5-4681-8300-F6C8403C1FD7}</a:tableStyleId>
              </a:tblPr>
              <a:tblGrid>
                <a:gridCol w="648400"/>
                <a:gridCol w="1478300"/>
                <a:gridCol w="2523425"/>
                <a:gridCol w="2410700"/>
                <a:gridCol w="1959875"/>
              </a:tblGrid>
              <a:tr h="374875">
                <a:tc>
                  <a:txBody>
                    <a:bodyPr/>
                    <a:lstStyle/>
                    <a:p>
                      <a:pPr indent="0" lvl="0" marL="0" rtl="0" algn="ctr">
                        <a:spcBef>
                          <a:spcPts val="0"/>
                        </a:spcBef>
                        <a:spcAft>
                          <a:spcPts val="0"/>
                        </a:spcAft>
                        <a:buNone/>
                      </a:pPr>
                      <a:r>
                        <a:rPr b="1" lang="en"/>
                        <a:t>Sl no</a:t>
                      </a:r>
                      <a:endParaRPr b="1"/>
                    </a:p>
                  </a:txBody>
                  <a:tcPr marT="91425" marB="91425" marR="91425" marL="91425"/>
                </a:tc>
                <a:tc>
                  <a:txBody>
                    <a:bodyPr/>
                    <a:lstStyle/>
                    <a:p>
                      <a:pPr indent="0" lvl="0" marL="0" rtl="0" algn="ctr">
                        <a:spcBef>
                          <a:spcPts val="0"/>
                        </a:spcBef>
                        <a:spcAft>
                          <a:spcPts val="0"/>
                        </a:spcAft>
                        <a:buNone/>
                      </a:pPr>
                      <a:r>
                        <a:rPr b="1" lang="en"/>
                        <a:t>Title</a:t>
                      </a:r>
                      <a:endParaRPr b="1"/>
                    </a:p>
                  </a:txBody>
                  <a:tcPr marT="91425" marB="91425" marR="91425" marL="91425"/>
                </a:tc>
                <a:tc>
                  <a:txBody>
                    <a:bodyPr/>
                    <a:lstStyle/>
                    <a:p>
                      <a:pPr indent="0" lvl="0" marL="0" rtl="0" algn="ctr">
                        <a:spcBef>
                          <a:spcPts val="0"/>
                        </a:spcBef>
                        <a:spcAft>
                          <a:spcPts val="0"/>
                        </a:spcAft>
                        <a:buNone/>
                      </a:pPr>
                      <a:r>
                        <a:rPr b="1" lang="en"/>
                        <a:t>Methodology</a:t>
                      </a:r>
                      <a:endParaRPr b="1"/>
                    </a:p>
                  </a:txBody>
                  <a:tcPr marT="91425" marB="91425" marR="91425" marL="91425"/>
                </a:tc>
                <a:tc>
                  <a:txBody>
                    <a:bodyPr/>
                    <a:lstStyle/>
                    <a:p>
                      <a:pPr indent="0" lvl="0" marL="0" rtl="0" algn="ctr">
                        <a:spcBef>
                          <a:spcPts val="0"/>
                        </a:spcBef>
                        <a:spcAft>
                          <a:spcPts val="0"/>
                        </a:spcAft>
                        <a:buNone/>
                      </a:pPr>
                      <a:r>
                        <a:rPr b="1" lang="en"/>
                        <a:t>Results</a:t>
                      </a:r>
                      <a:endParaRPr b="1"/>
                    </a:p>
                  </a:txBody>
                  <a:tcPr marT="91425" marB="91425" marR="91425" marL="91425"/>
                </a:tc>
                <a:tc>
                  <a:txBody>
                    <a:bodyPr/>
                    <a:lstStyle/>
                    <a:p>
                      <a:pPr indent="0" lvl="0" marL="0" rtl="0" algn="ctr">
                        <a:spcBef>
                          <a:spcPts val="0"/>
                        </a:spcBef>
                        <a:spcAft>
                          <a:spcPts val="0"/>
                        </a:spcAft>
                        <a:buNone/>
                      </a:pPr>
                      <a:r>
                        <a:rPr b="1" lang="en"/>
                        <a:t>Issues/Future work</a:t>
                      </a:r>
                      <a:endParaRPr b="1"/>
                    </a:p>
                  </a:txBody>
                  <a:tcPr marT="91425" marB="91425" marR="91425" marL="91425"/>
                </a:tc>
              </a:tr>
              <a:tr h="745375">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Pneumonia Detection Using CNN based Feature Extraction.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 combination of pre-trained CNN based feature-extraction algorithms and supervised classifier algorithms were used. Hyper-parameter optimization in the classification was employed. </a:t>
                      </a:r>
                      <a:r>
                        <a:rPr lang="en" sz="1200">
                          <a:solidFill>
                            <a:schemeClr val="dk1"/>
                          </a:solidFill>
                          <a:latin typeface="Times New Roman"/>
                          <a:ea typeface="Times New Roman"/>
                          <a:cs typeface="Times New Roman"/>
                          <a:sym typeface="Times New Roman"/>
                        </a:rPr>
                        <a:t>Chest X-Ray image dataset from Kaggle was used.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Employing </a:t>
                      </a:r>
                      <a:r>
                        <a:rPr lang="en" sz="1200">
                          <a:solidFill>
                            <a:schemeClr val="dk1"/>
                          </a:solidFill>
                          <a:latin typeface="Times New Roman"/>
                          <a:ea typeface="Times New Roman"/>
                          <a:cs typeface="Times New Roman"/>
                          <a:sym typeface="Times New Roman"/>
                        </a:rPr>
                        <a:t>DenseNet-169 for the feature extraction stage and Support Vector Machines (SVM) for the classification stage resulted in the optimal value, 0.8002, of Area under the ROC Curve (AUC).</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As the model exercises a lot of convolutional layers, the model need very high computational power.</a:t>
                      </a:r>
                      <a:endParaRPr sz="1200">
                        <a:latin typeface="Times New Roman"/>
                        <a:ea typeface="Times New Roman"/>
                        <a:cs typeface="Times New Roman"/>
                        <a:sym typeface="Times New Roman"/>
                      </a:endParaRPr>
                    </a:p>
                  </a:txBody>
                  <a:tcPr marT="91425" marB="91425" marR="91425" marL="91425"/>
                </a:tc>
              </a:tr>
              <a:tr h="7232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Pneumonia detection using CNN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Keras Neural Network Library with Tensorflow backend has been used. Chest X-Ray image dataset from Kaggle(Train - </a:t>
                      </a:r>
                      <a:r>
                        <a:rPr lang="en" sz="1200">
                          <a:latin typeface="Times New Roman"/>
                          <a:ea typeface="Times New Roman"/>
                          <a:cs typeface="Times New Roman"/>
                          <a:sym typeface="Times New Roman"/>
                        </a:rPr>
                        <a:t>52</a:t>
                      </a:r>
                      <a:r>
                        <a:rPr lang="en" sz="1200">
                          <a:latin typeface="Times New Roman"/>
                          <a:ea typeface="Times New Roman"/>
                          <a:cs typeface="Times New Roman"/>
                          <a:sym typeface="Times New Roman"/>
                        </a:rPr>
                        <a:t>16, Test-624, Validation-16). Data augmentation was applied.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4 models with different number of Convolutional layers were trained.</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One Layer-89.74% accuracy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Two Layers-85.26% accuracy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Three Layers-92.31% accuracy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Four Layers-91.67% accuracy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Learning rate = 0.0001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Neural network based on GAN(Generative Adversarial Networks), Transfer Learning Models can be trained to outperform CNN models.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Larger datasets can be used.</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graphicFrame>
        <p:nvGraphicFramePr>
          <p:cNvPr id="56" name="Google Shape;56;p9"/>
          <p:cNvGraphicFramePr/>
          <p:nvPr/>
        </p:nvGraphicFramePr>
        <p:xfrm>
          <a:off x="61650" y="547325"/>
          <a:ext cx="3000000" cy="3000000"/>
        </p:xfrm>
        <a:graphic>
          <a:graphicData uri="http://schemas.openxmlformats.org/drawingml/2006/table">
            <a:tbl>
              <a:tblPr>
                <a:noFill/>
                <a:tableStyleId>{5C98E2F4-4DD5-4681-8300-F6C8403C1FD7}</a:tableStyleId>
              </a:tblPr>
              <a:tblGrid>
                <a:gridCol w="382850"/>
                <a:gridCol w="1477450"/>
                <a:gridCol w="3056225"/>
                <a:gridCol w="2308250"/>
                <a:gridCol w="1795925"/>
              </a:tblGrid>
              <a:tr h="7453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23000"/>
                        </a:lnSpc>
                        <a:spcBef>
                          <a:spcPts val="0"/>
                        </a:spcBef>
                        <a:spcAft>
                          <a:spcPts val="1100"/>
                        </a:spcAft>
                        <a:buNone/>
                      </a:pPr>
                      <a:r>
                        <a:rPr lang="en" sz="1200">
                          <a:latin typeface="Times New Roman"/>
                          <a:ea typeface="Times New Roman"/>
                          <a:cs typeface="Times New Roman"/>
                          <a:sym typeface="Times New Roman"/>
                        </a:rPr>
                        <a:t>Pneumonia Detection from Chest X-ray Images Based on Convolutional Neural Network</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A VGG based model </a:t>
                      </a:r>
                      <a:r>
                        <a:rPr lang="en" sz="1200">
                          <a:latin typeface="Times New Roman"/>
                          <a:ea typeface="Times New Roman"/>
                          <a:cs typeface="Times New Roman"/>
                          <a:sym typeface="Times New Roman"/>
                        </a:rPr>
                        <a:t>architecture </a:t>
                      </a:r>
                      <a:r>
                        <a:rPr lang="en" sz="1200">
                          <a:latin typeface="Times New Roman"/>
                          <a:ea typeface="Times New Roman"/>
                          <a:cs typeface="Times New Roman"/>
                          <a:sym typeface="Times New Roman"/>
                        </a:rPr>
                        <a:t>with 6 layers including ReLU activation, drop operation, and max pooling layers. It was trained on the chest X-ray images from Kaggle. </a:t>
                      </a:r>
                      <a:r>
                        <a:rPr lang="en" sz="1200">
                          <a:latin typeface="Times New Roman"/>
                          <a:ea typeface="Times New Roman"/>
                          <a:cs typeface="Times New Roman"/>
                          <a:sym typeface="Times New Roman"/>
                        </a:rPr>
                        <a:t>Dynamic Histogram Equalization technique was used to enhance the image contrast.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proposed model performed better with an accuracy rate of 96.07% and precision rate of 94.41% as compared to various transfer learning models such as ResNet50, MobileNet, DenceNet121.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More accurate classification architectures to diagnose two types of pneumonia, viruses, and bacteria can be explored.</a:t>
                      </a:r>
                      <a:endParaRPr sz="1200">
                        <a:latin typeface="Times New Roman"/>
                        <a:ea typeface="Times New Roman"/>
                        <a:cs typeface="Times New Roman"/>
                        <a:sym typeface="Times New Roman"/>
                      </a:endParaRPr>
                    </a:p>
                  </a:txBody>
                  <a:tcPr marT="91425" marB="91425" marR="91425" marL="91425"/>
                </a:tc>
              </a:tr>
              <a:tr h="723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20000"/>
                        </a:lnSpc>
                        <a:spcBef>
                          <a:spcPts val="0"/>
                        </a:spcBef>
                        <a:spcAft>
                          <a:spcPts val="0"/>
                        </a:spcAft>
                        <a:buNone/>
                      </a:pPr>
                      <a:r>
                        <a:rPr lang="en" sz="1200">
                          <a:latin typeface="Times New Roman"/>
                          <a:ea typeface="Times New Roman"/>
                          <a:cs typeface="Times New Roman"/>
                          <a:sym typeface="Times New Roman"/>
                        </a:rPr>
                        <a:t>Transfer Learning Based Approach for Pneumonia Detection Using Customized VGG16 Deep Learning Model.</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 modified VGG16 Deep Learning network is proposed. The output layers were then replaced by fully connected layers</a:t>
                      </a:r>
                      <a:r>
                        <a:rPr lang="en" sz="1200">
                          <a:latin typeface="Times New Roman"/>
                          <a:ea typeface="Times New Roman"/>
                          <a:cs typeface="Times New Roman"/>
                          <a:sym typeface="Times New Roman"/>
                        </a:rPr>
                        <a:t> to learn on the dataset</a:t>
                      </a: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The X-Ray scan dataset with 4273 scans of pneumonia class and 1583 scans of normal class was used.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model was analysed for different optimizers such as Adam, Adagrad and Stochastic gradient descent (SGD).</a:t>
                      </a:r>
                      <a:endParaRPr sz="1200">
                        <a:latin typeface="Times New Roman"/>
                        <a:ea typeface="Times New Roman"/>
                        <a:cs typeface="Times New Roman"/>
                        <a:sym typeface="Times New Roman"/>
                      </a:endParaRPr>
                    </a:p>
                    <a:p>
                      <a:pPr indent="0" lvl="0" marL="0" rtl="0" algn="l">
                        <a:lnSpc>
                          <a:spcPct val="90600"/>
                        </a:lnSpc>
                        <a:spcBef>
                          <a:spcPts val="0"/>
                        </a:spcBef>
                        <a:spcAft>
                          <a:spcPts val="0"/>
                        </a:spcAft>
                        <a:buNone/>
                      </a:pPr>
                      <a:r>
                        <a:rPr lang="en" sz="1200">
                          <a:latin typeface="Times New Roman"/>
                          <a:ea typeface="Times New Roman"/>
                          <a:cs typeface="Times New Roman"/>
                          <a:sym typeface="Times New Roman"/>
                        </a:rPr>
                        <a:t>Accuracy </a:t>
                      </a:r>
                      <a:r>
                        <a:rPr lang="en" sz="1200">
                          <a:latin typeface="Times New Roman"/>
                          <a:ea typeface="Times New Roman"/>
                          <a:cs typeface="Times New Roman"/>
                          <a:sym typeface="Times New Roman"/>
                        </a:rPr>
                        <a:t>using </a:t>
                      </a:r>
                      <a:r>
                        <a:rPr lang="en" sz="1200">
                          <a:latin typeface="Times New Roman"/>
                          <a:ea typeface="Times New Roman"/>
                          <a:cs typeface="Times New Roman"/>
                          <a:sym typeface="Times New Roman"/>
                        </a:rPr>
                        <a:t>SGD = 74%</a:t>
                      </a:r>
                      <a:endParaRPr sz="1200">
                        <a:latin typeface="Times New Roman"/>
                        <a:ea typeface="Times New Roman"/>
                        <a:cs typeface="Times New Roman"/>
                        <a:sym typeface="Times New Roman"/>
                      </a:endParaRPr>
                    </a:p>
                    <a:p>
                      <a:pPr indent="0" lvl="0" marL="0" rtl="0" algn="l">
                        <a:lnSpc>
                          <a:spcPct val="90600"/>
                        </a:lnSpc>
                        <a:spcBef>
                          <a:spcPts val="0"/>
                        </a:spcBef>
                        <a:spcAft>
                          <a:spcPts val="0"/>
                        </a:spcAft>
                        <a:buNone/>
                      </a:pPr>
                      <a:r>
                        <a:rPr lang="en" sz="1200">
                          <a:latin typeface="Times New Roman"/>
                          <a:ea typeface="Times New Roman"/>
                          <a:cs typeface="Times New Roman"/>
                          <a:sym typeface="Times New Roman"/>
                        </a:rPr>
                        <a:t>A</a:t>
                      </a:r>
                      <a:r>
                        <a:rPr lang="en" sz="1200">
                          <a:latin typeface="Times New Roman"/>
                          <a:ea typeface="Times New Roman"/>
                          <a:cs typeface="Times New Roman"/>
                          <a:sym typeface="Times New Roman"/>
                        </a:rPr>
                        <a:t>ccuracy using Adagrad= 94.5%</a:t>
                      </a:r>
                      <a:endParaRPr sz="1200">
                        <a:latin typeface="Times New Roman"/>
                        <a:ea typeface="Times New Roman"/>
                        <a:cs typeface="Times New Roman"/>
                        <a:sym typeface="Times New Roman"/>
                      </a:endParaRPr>
                    </a:p>
                    <a:p>
                      <a:pPr indent="0" lvl="0" marL="0" rtl="0" algn="l">
                        <a:lnSpc>
                          <a:spcPct val="90600"/>
                        </a:lnSpc>
                        <a:spcBef>
                          <a:spcPts val="0"/>
                        </a:spcBef>
                        <a:spcAft>
                          <a:spcPts val="0"/>
                        </a:spcAft>
                        <a:buNone/>
                      </a:pPr>
                      <a:r>
                        <a:rPr lang="en" sz="1200">
                          <a:latin typeface="Times New Roman"/>
                          <a:ea typeface="Times New Roman"/>
                          <a:cs typeface="Times New Roman"/>
                          <a:sym typeface="Times New Roman"/>
                        </a:rPr>
                        <a:t>Accuracy using Adam = 98.5%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90600"/>
                        </a:lnSpc>
                        <a:spcBef>
                          <a:spcPts val="0"/>
                        </a:spcBef>
                        <a:spcAft>
                          <a:spcPts val="0"/>
                        </a:spcAft>
                        <a:buNone/>
                      </a:pPr>
                      <a:r>
                        <a:rPr lang="en" sz="1200">
                          <a:latin typeface="Times New Roman"/>
                          <a:ea typeface="Times New Roman"/>
                          <a:cs typeface="Times New Roman"/>
                          <a:sym typeface="Times New Roman"/>
                        </a:rPr>
                        <a:t>More advanced feature extraction methods based on several recently developed deep learning models for biomedical image segmentation could be used.</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aphicFrame>
        <p:nvGraphicFramePr>
          <p:cNvPr id="61" name="Google Shape;61;p10"/>
          <p:cNvGraphicFramePr/>
          <p:nvPr/>
        </p:nvGraphicFramePr>
        <p:xfrm>
          <a:off x="61650" y="465350"/>
          <a:ext cx="3000000" cy="3000000"/>
        </p:xfrm>
        <a:graphic>
          <a:graphicData uri="http://schemas.openxmlformats.org/drawingml/2006/table">
            <a:tbl>
              <a:tblPr>
                <a:noFill/>
                <a:tableStyleId>{5C98E2F4-4DD5-4681-8300-F6C8403C1FD7}</a:tableStyleId>
              </a:tblPr>
              <a:tblGrid>
                <a:gridCol w="382850"/>
                <a:gridCol w="1477450"/>
                <a:gridCol w="3056225"/>
                <a:gridCol w="2308250"/>
                <a:gridCol w="1795925"/>
              </a:tblGrid>
              <a:tr h="723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20000"/>
                        </a:lnSpc>
                        <a:spcBef>
                          <a:spcPts val="0"/>
                        </a:spcBef>
                        <a:spcAft>
                          <a:spcPts val="0"/>
                        </a:spcAft>
                        <a:buNone/>
                      </a:pPr>
                      <a:r>
                        <a:rPr lang="en" sz="1200">
                          <a:latin typeface="Times New Roman"/>
                          <a:ea typeface="Times New Roman"/>
                          <a:cs typeface="Times New Roman"/>
                          <a:sym typeface="Times New Roman"/>
                        </a:rPr>
                        <a:t>Feature Extraction and Classification of Chest X-Ray Images Using CNN to Detect Pneumonia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Two CNN architectures are used - one with a dropout layer and another without a dropout layer. Both CNN consist of convolution layer, max pooling and a classification layer. A series of convolution and max-pooling layers act as a feature extractor. The chest X-Ray </a:t>
                      </a:r>
                      <a:r>
                        <a:rPr lang="en" sz="1200">
                          <a:latin typeface="Times New Roman"/>
                          <a:ea typeface="Times New Roman"/>
                          <a:cs typeface="Times New Roman"/>
                          <a:sym typeface="Times New Roman"/>
                        </a:rPr>
                        <a:t>images dataset from Kaggle was used.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a</a:t>
                      </a:r>
                      <a:r>
                        <a:rPr lang="en" sz="1200">
                          <a:latin typeface="Times New Roman"/>
                          <a:ea typeface="Times New Roman"/>
                          <a:cs typeface="Times New Roman"/>
                          <a:sym typeface="Times New Roman"/>
                        </a:rPr>
                        <a:t>ccuracy of model 1 </a:t>
                      </a:r>
                      <a:r>
                        <a:rPr lang="en" sz="1200">
                          <a:latin typeface="Times New Roman"/>
                          <a:ea typeface="Times New Roman"/>
                          <a:cs typeface="Times New Roman"/>
                          <a:sym typeface="Times New Roman"/>
                        </a:rPr>
                        <a:t>With Augmentation, With Dropout = 90.68%</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accuracy of model 2 </a:t>
                      </a:r>
                      <a:r>
                        <a:rPr lang="en" sz="1200">
                          <a:latin typeface="Times New Roman"/>
                          <a:ea typeface="Times New Roman"/>
                          <a:cs typeface="Times New Roman"/>
                          <a:sym typeface="Times New Roman"/>
                        </a:rPr>
                        <a:t>With Augmentation, Without Dropout = 89.32</a:t>
                      </a:r>
                      <a:r>
                        <a:rPr lang="en" sz="1200">
                          <a:solidFill>
                            <a:schemeClr val="dk1"/>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accuracy of model 3 </a:t>
                      </a:r>
                      <a:r>
                        <a:rPr lang="en" sz="1200">
                          <a:latin typeface="Times New Roman"/>
                          <a:ea typeface="Times New Roman"/>
                          <a:cs typeface="Times New Roman"/>
                          <a:sym typeface="Times New Roman"/>
                        </a:rPr>
                        <a:t>Without Augmentation, With Dropout = 79.80%</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accuracy of model 4 </a:t>
                      </a:r>
                      <a:r>
                        <a:rPr lang="en" sz="1200">
                          <a:latin typeface="Times New Roman"/>
                          <a:ea typeface="Times New Roman"/>
                          <a:cs typeface="Times New Roman"/>
                          <a:sym typeface="Times New Roman"/>
                        </a:rPr>
                        <a:t>Without Augmentation, Without Dropout = 74.98%</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90600"/>
                        </a:lnSpc>
                        <a:spcBef>
                          <a:spcPts val="0"/>
                        </a:spcBef>
                        <a:spcAft>
                          <a:spcPts val="0"/>
                        </a:spcAft>
                        <a:buNone/>
                      </a:pPr>
                      <a:r>
                        <a:rPr lang="en" sz="1200">
                          <a:latin typeface="Times New Roman"/>
                          <a:ea typeface="Times New Roman"/>
                          <a:cs typeface="Times New Roman"/>
                          <a:sym typeface="Times New Roman"/>
                        </a:rPr>
                        <a:t>Early stopping and batch normalization can be used instead of dropout layer and their effect in avoiding overfitting can be analysed. </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ctrTitle"/>
          </p:nvPr>
        </p:nvSpPr>
        <p:spPr>
          <a:xfrm>
            <a:off x="385275" y="823575"/>
            <a:ext cx="8520600" cy="3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Problem Definition</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67" name="Google Shape;67;p11"/>
          <p:cNvSpPr txBox="1"/>
          <p:nvPr>
            <p:ph idx="1" type="subTitle"/>
          </p:nvPr>
        </p:nvSpPr>
        <p:spPr>
          <a:xfrm>
            <a:off x="419700" y="1582875"/>
            <a:ext cx="8304600" cy="6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To analyse and build a computationally low model with the use of Deep Learning algorithms and with minimal available data.</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pic>
        <p:nvPicPr>
          <p:cNvPr id="68" name="Google Shape;68;p11"/>
          <p:cNvPicPr preferRelativeResize="0"/>
          <p:nvPr/>
        </p:nvPicPr>
        <p:blipFill>
          <a:blip r:embed="rId3">
            <a:alphaModFix/>
          </a:blip>
          <a:stretch>
            <a:fillRect/>
          </a:stretch>
        </p:blipFill>
        <p:spPr>
          <a:xfrm>
            <a:off x="385275" y="4396350"/>
            <a:ext cx="733425" cy="67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ctrTitle"/>
          </p:nvPr>
        </p:nvSpPr>
        <p:spPr>
          <a:xfrm>
            <a:off x="241425" y="307400"/>
            <a:ext cx="8520600" cy="3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Proposed work</a:t>
            </a:r>
            <a:endParaRPr sz="2400">
              <a:solidFill>
                <a:schemeClr val="dk1"/>
              </a:solidFill>
              <a:latin typeface="Times New Roman"/>
              <a:ea typeface="Times New Roman"/>
              <a:cs typeface="Times New Roman"/>
              <a:sym typeface="Times New Roman"/>
            </a:endParaRPr>
          </a:p>
        </p:txBody>
      </p:sp>
      <p:sp>
        <p:nvSpPr>
          <p:cNvPr id="74" name="Google Shape;74;p12"/>
          <p:cNvSpPr txBox="1"/>
          <p:nvPr>
            <p:ph idx="1" type="subTitle"/>
          </p:nvPr>
        </p:nvSpPr>
        <p:spPr>
          <a:xfrm>
            <a:off x="298200" y="676400"/>
            <a:ext cx="8304600" cy="3996000"/>
          </a:xfrm>
          <a:prstGeom prst="rect">
            <a:avLst/>
          </a:prstGeom>
        </p:spPr>
        <p:txBody>
          <a:bodyPr anchorCtr="0" anchor="ctr" bIns="91425" lIns="91425" spcFirstLastPara="1" rIns="91425" wrap="square" tIns="91425">
            <a:noAutofit/>
          </a:bodyPr>
          <a:lstStyle/>
          <a:p>
            <a:pPr indent="0" lvl="0" marL="101600" marR="25400" rtl="0" algn="just">
              <a:lnSpc>
                <a:spcPct val="96000"/>
              </a:lnSpc>
              <a:spcBef>
                <a:spcPts val="300"/>
              </a:spcBef>
              <a:spcAft>
                <a:spcPts val="0"/>
              </a:spcAft>
              <a:buClr>
                <a:schemeClr val="dk1"/>
              </a:buClr>
              <a:buSzPts val="1100"/>
              <a:buFont typeface="Arial"/>
              <a:buNone/>
            </a:pPr>
            <a:r>
              <a:rPr lang="en" sz="1500">
                <a:latin typeface="Times New Roman"/>
                <a:ea typeface="Times New Roman"/>
                <a:cs typeface="Times New Roman"/>
                <a:sym typeface="Times New Roman"/>
              </a:rPr>
              <a:t>The various layers in the proposed Convolutional Neural Network(CNN) model are:</a:t>
            </a:r>
            <a:endParaRPr sz="1500">
              <a:latin typeface="Times New Roman"/>
              <a:ea typeface="Times New Roman"/>
              <a:cs typeface="Times New Roman"/>
              <a:sym typeface="Times New Roman"/>
            </a:endParaRPr>
          </a:p>
          <a:p>
            <a:pPr indent="-323850" lvl="0" marL="457200" marR="571500" rtl="0" algn="just">
              <a:lnSpc>
                <a:spcPct val="95454"/>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Convolutional layer:</a:t>
            </a:r>
            <a:r>
              <a:rPr lang="en" sz="1500">
                <a:latin typeface="Times New Roman"/>
                <a:ea typeface="Times New Roman"/>
                <a:cs typeface="Times New Roman"/>
                <a:sym typeface="Times New Roman"/>
              </a:rPr>
              <a:t> These layers act like filters for capturing features from the given input images. The proposed model consists of four Conv2D layers with 32, 64, 128 and 256 kernels (filters) with 3 x 3 dimension.</a:t>
            </a:r>
            <a:endParaRPr sz="1500">
              <a:latin typeface="Times New Roman"/>
              <a:ea typeface="Times New Roman"/>
              <a:cs typeface="Times New Roman"/>
              <a:sym typeface="Times New Roman"/>
            </a:endParaRPr>
          </a:p>
          <a:p>
            <a:pPr indent="0" lvl="0" marL="457200" marR="571500" rtl="0" algn="just">
              <a:lnSpc>
                <a:spcPct val="95454"/>
              </a:lnSpc>
              <a:spcBef>
                <a:spcPts val="0"/>
              </a:spcBef>
              <a:spcAft>
                <a:spcPts val="0"/>
              </a:spcAft>
              <a:buNone/>
            </a:pPr>
            <a:r>
              <a:t/>
            </a:r>
            <a:endParaRPr sz="1500">
              <a:latin typeface="Times New Roman"/>
              <a:ea typeface="Times New Roman"/>
              <a:cs typeface="Times New Roman"/>
              <a:sym typeface="Times New Roman"/>
            </a:endParaRPr>
          </a:p>
          <a:p>
            <a:pPr indent="-323850" lvl="0" marL="457200" marR="571500" rtl="0" algn="just">
              <a:lnSpc>
                <a:spcPct val="95454"/>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Max Pooling layer:</a:t>
            </a:r>
            <a:r>
              <a:rPr lang="en" sz="1500">
                <a:latin typeface="Times New Roman"/>
                <a:ea typeface="Times New Roman"/>
                <a:cs typeface="Times New Roman"/>
                <a:sym typeface="Times New Roman"/>
              </a:rPr>
              <a:t> These layers are used to down sample the image data. 2 x 2 MaxPooling2D layer that slides over the input image and stores the maximum intensity value of the current window. </a:t>
            </a:r>
            <a:endParaRPr sz="1500">
              <a:latin typeface="Times New Roman"/>
              <a:ea typeface="Times New Roman"/>
              <a:cs typeface="Times New Roman"/>
              <a:sym typeface="Times New Roman"/>
            </a:endParaRPr>
          </a:p>
          <a:p>
            <a:pPr indent="0" lvl="0" marL="457200" marR="571500" rtl="0" algn="just">
              <a:lnSpc>
                <a:spcPct val="95454"/>
              </a:lnSpc>
              <a:spcBef>
                <a:spcPts val="0"/>
              </a:spcBef>
              <a:spcAft>
                <a:spcPts val="0"/>
              </a:spcAft>
              <a:buNone/>
            </a:pPr>
            <a:r>
              <a:t/>
            </a:r>
            <a:endParaRPr sz="1500">
              <a:latin typeface="Times New Roman"/>
              <a:ea typeface="Times New Roman"/>
              <a:cs typeface="Times New Roman"/>
              <a:sym typeface="Times New Roman"/>
            </a:endParaRPr>
          </a:p>
          <a:p>
            <a:pPr indent="-323850" lvl="0" marL="457200" marR="571500" rtl="0" algn="just">
              <a:lnSpc>
                <a:spcPct val="95454"/>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Flatten layer:</a:t>
            </a:r>
            <a:r>
              <a:rPr lang="en" sz="1500">
                <a:latin typeface="Times New Roman"/>
                <a:ea typeface="Times New Roman"/>
                <a:cs typeface="Times New Roman"/>
                <a:sym typeface="Times New Roman"/>
              </a:rPr>
              <a:t> This layer is used to flatten the multi-dimensional input matrix to a one-dimensional vector so as to reduce the computational complexity of the pixel values.</a:t>
            </a:r>
            <a:endParaRPr sz="1500">
              <a:latin typeface="Times New Roman"/>
              <a:ea typeface="Times New Roman"/>
              <a:cs typeface="Times New Roman"/>
              <a:sym typeface="Times New Roman"/>
            </a:endParaRPr>
          </a:p>
          <a:p>
            <a:pPr indent="0" lvl="0" marL="457200" marR="571500" rtl="0" algn="just">
              <a:lnSpc>
                <a:spcPct val="95454"/>
              </a:lnSpc>
              <a:spcBef>
                <a:spcPts val="0"/>
              </a:spcBef>
              <a:spcAft>
                <a:spcPts val="0"/>
              </a:spcAft>
              <a:buNone/>
            </a:pPr>
            <a:r>
              <a:t/>
            </a:r>
            <a:endParaRPr sz="1500">
              <a:latin typeface="Times New Roman"/>
              <a:ea typeface="Times New Roman"/>
              <a:cs typeface="Times New Roman"/>
              <a:sym typeface="Times New Roman"/>
            </a:endParaRPr>
          </a:p>
          <a:p>
            <a:pPr indent="-323850" lvl="0" marL="457200" marR="25400" rtl="0" algn="just">
              <a:lnSpc>
                <a:spcPct val="101000"/>
              </a:lnSpc>
              <a:spcBef>
                <a:spcPts val="500"/>
              </a:spcBef>
              <a:spcAft>
                <a:spcPts val="0"/>
              </a:spcAft>
              <a:buSzPts val="1500"/>
              <a:buFont typeface="Times New Roman"/>
              <a:buChar char="➢"/>
            </a:pPr>
            <a:r>
              <a:rPr b="1" lang="en" sz="1500">
                <a:latin typeface="Times New Roman"/>
                <a:ea typeface="Times New Roman"/>
                <a:cs typeface="Times New Roman"/>
                <a:sym typeface="Times New Roman"/>
              </a:rPr>
              <a:t>Fully Connected/Dense layer:</a:t>
            </a:r>
            <a:r>
              <a:rPr lang="en" sz="1500">
                <a:latin typeface="Times New Roman"/>
                <a:ea typeface="Times New Roman"/>
                <a:cs typeface="Times New Roman"/>
                <a:sym typeface="Times New Roman"/>
              </a:rPr>
              <a:t> These consist of multiple layers which are totally linked to each other. There are two dense layers in the proposed model, first with 256 neurons and the second with 1 neuron. Each neuron extracts features and makes a prediction for classification of images. </a:t>
            </a:r>
            <a:endParaRPr sz="1500">
              <a:latin typeface="Times New Roman"/>
              <a:ea typeface="Times New Roman"/>
              <a:cs typeface="Times New Roman"/>
              <a:sym typeface="Times New Roman"/>
            </a:endParaRPr>
          </a:p>
          <a:p>
            <a:pPr indent="0" lvl="0" marL="101600" marR="571500" rtl="0" algn="just">
              <a:lnSpc>
                <a:spcPct val="95454"/>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