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9"/>
    <p:sldId id="257" r:id="rId20"/>
    <p:sldId id="258" r:id="rId21"/>
    <p:sldId id="259" r:id="rId22"/>
    <p:sldId id="260" r:id="rId23"/>
    <p:sldId id="261" r:id="rId24"/>
    <p:sldId id="262" r:id="rId2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imes New Roman" charset="1" panose="02030502070405020303"/>
      <p:regular r:id="rId10"/>
    </p:embeddedFont>
    <p:embeddedFont>
      <p:font typeface="Times New Roman Bold" charset="1" panose="02030802070405020303"/>
      <p:regular r:id="rId11"/>
    </p:embeddedFont>
    <p:embeddedFont>
      <p:font typeface="Times New Roman Italics" charset="1" panose="02030502070405090303"/>
      <p:regular r:id="rId12"/>
    </p:embeddedFont>
    <p:embeddedFont>
      <p:font typeface="Times New Roman Bold Italics" charset="1" panose="02030802070405090303"/>
      <p:regular r:id="rId13"/>
    </p:embeddedFont>
    <p:embeddedFont>
      <p:font typeface="Times New Roman Medium" charset="1" panose="02030502070405020303"/>
      <p:regular r:id="rId14"/>
    </p:embeddedFont>
    <p:embeddedFont>
      <p:font typeface="Times New Roman Medium Italics" charset="1" panose="02030502070405090303"/>
      <p:regular r:id="rId15"/>
    </p:embeddedFont>
    <p:embeddedFont>
      <p:font typeface="Times New Roman Semi-Bold" charset="1" panose="02030702070405020303"/>
      <p:regular r:id="rId16"/>
    </p:embeddedFont>
    <p:embeddedFont>
      <p:font typeface="Times New Roman Semi-Bold Italics" charset="1" panose="02030702070405090303"/>
      <p:regular r:id="rId17"/>
    </p:embeddedFont>
    <p:embeddedFont>
      <p:font typeface="Times New Roman Ultra-Bold" charset="1" panose="02030902070405020303"/>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slides/slide1.xml" Type="http://schemas.openxmlformats.org/officeDocument/2006/relationships/slide"/><Relationship Id="rId2" Target="presProps.xml" Type="http://schemas.openxmlformats.org/officeDocument/2006/relationships/presProps"/><Relationship Id="rId20" Target="slides/slide2.xml" Type="http://schemas.openxmlformats.org/officeDocument/2006/relationships/slide"/><Relationship Id="rId21" Target="slides/slide3.xml" Type="http://schemas.openxmlformats.org/officeDocument/2006/relationships/slide"/><Relationship Id="rId22" Target="slides/slide4.xml" Type="http://schemas.openxmlformats.org/officeDocument/2006/relationships/slide"/><Relationship Id="rId23" Target="slides/slide5.xml" Type="http://schemas.openxmlformats.org/officeDocument/2006/relationships/slide"/><Relationship Id="rId24" Target="slides/slide6.xml" Type="http://schemas.openxmlformats.org/officeDocument/2006/relationships/slide"/><Relationship Id="rId25" Target="slides/slide7.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1372" y="0"/>
            <a:ext cx="18730743" cy="10287000"/>
          </a:xfrm>
          <a:custGeom>
            <a:avLst/>
            <a:gdLst/>
            <a:ahLst/>
            <a:cxnLst/>
            <a:rect r="r" b="b" t="t" l="l"/>
            <a:pathLst>
              <a:path h="10287000" w="18730743">
                <a:moveTo>
                  <a:pt x="0" y="0"/>
                </a:moveTo>
                <a:lnTo>
                  <a:pt x="18730744" y="0"/>
                </a:lnTo>
                <a:lnTo>
                  <a:pt x="18730744"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2663916" y="8208328"/>
            <a:ext cx="13472915" cy="1747519"/>
          </a:xfrm>
          <a:prstGeom prst="rect">
            <a:avLst/>
          </a:prstGeom>
        </p:spPr>
        <p:txBody>
          <a:bodyPr anchor="t" rtlCol="false" tIns="0" lIns="0" bIns="0" rIns="0">
            <a:spAutoFit/>
          </a:bodyPr>
          <a:lstStyle/>
          <a:p>
            <a:pPr algn="ctr">
              <a:lnSpc>
                <a:spcPts val="12880"/>
              </a:lnSpc>
            </a:pPr>
            <a:r>
              <a:rPr lang="en-US" sz="9200">
                <a:solidFill>
                  <a:srgbClr val="FFFFFF"/>
                </a:solidFill>
                <a:latin typeface="Times New Roman Bold"/>
              </a:rPr>
              <a:t>Heart Attack Classification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5471863" y="7899519"/>
            <a:ext cx="6492240" cy="0"/>
          </a:xfrm>
          <a:prstGeom prst="line">
            <a:avLst/>
          </a:prstGeom>
          <a:ln cap="flat" w="19050">
            <a:solidFill>
              <a:srgbClr val="000000"/>
            </a:solidFill>
            <a:prstDash val="solid"/>
            <a:headEnd type="none" len="sm" w="sm"/>
            <a:tailEnd type="none" len="sm" w="sm"/>
          </a:ln>
        </p:spPr>
      </p:sp>
      <p:sp>
        <p:nvSpPr>
          <p:cNvPr name="Freeform 3" id="3"/>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7211" t="0" r="-27211" b="-3183"/>
            </a:stretch>
          </a:blipFill>
        </p:spPr>
      </p:sp>
      <p:sp>
        <p:nvSpPr>
          <p:cNvPr name="TextBox 4" id="4"/>
          <p:cNvSpPr txBox="true"/>
          <p:nvPr/>
        </p:nvSpPr>
        <p:spPr>
          <a:xfrm rot="0">
            <a:off x="5625285" y="643520"/>
            <a:ext cx="6185396" cy="991870"/>
          </a:xfrm>
          <a:prstGeom prst="rect">
            <a:avLst/>
          </a:prstGeom>
        </p:spPr>
        <p:txBody>
          <a:bodyPr anchor="t" rtlCol="false" tIns="0" lIns="0" bIns="0" rIns="0">
            <a:spAutoFit/>
          </a:bodyPr>
          <a:lstStyle/>
          <a:p>
            <a:pPr algn="ctr">
              <a:lnSpc>
                <a:spcPts val="7279"/>
              </a:lnSpc>
            </a:pPr>
            <a:r>
              <a:rPr lang="en-US" sz="5199">
                <a:solidFill>
                  <a:srgbClr val="FFFFFF"/>
                </a:solidFill>
                <a:latin typeface="Times New Roman Bold"/>
              </a:rPr>
              <a:t>Team Member Details</a:t>
            </a:r>
          </a:p>
        </p:txBody>
      </p:sp>
      <p:sp>
        <p:nvSpPr>
          <p:cNvPr name="TextBox 5" id="5"/>
          <p:cNvSpPr txBox="true"/>
          <p:nvPr/>
        </p:nvSpPr>
        <p:spPr>
          <a:xfrm rot="0">
            <a:off x="2860418" y="3126897"/>
            <a:ext cx="4122718" cy="1247140"/>
          </a:xfrm>
          <a:prstGeom prst="rect">
            <a:avLst/>
          </a:prstGeom>
        </p:spPr>
        <p:txBody>
          <a:bodyPr anchor="t" rtlCol="false" tIns="0" lIns="0" bIns="0" rIns="0">
            <a:spAutoFit/>
          </a:bodyPr>
          <a:lstStyle/>
          <a:p>
            <a:pPr marL="734056" indent="-367028" lvl="1">
              <a:lnSpc>
                <a:spcPts val="4759"/>
              </a:lnSpc>
              <a:buFont typeface="Arial"/>
              <a:buChar char="•"/>
            </a:pPr>
            <a:r>
              <a:rPr lang="en-US" sz="3399">
                <a:solidFill>
                  <a:srgbClr val="FFFFFF"/>
                </a:solidFill>
                <a:latin typeface="Times New Roman"/>
              </a:rPr>
              <a:t>Divya Kona</a:t>
            </a:r>
          </a:p>
          <a:p>
            <a:pPr>
              <a:lnSpc>
                <a:spcPts val="4759"/>
              </a:lnSpc>
            </a:pPr>
            <a:r>
              <a:rPr lang="en-US" sz="3399">
                <a:solidFill>
                  <a:srgbClr val="FFFFFF"/>
                </a:solidFill>
                <a:latin typeface="Times New Roman"/>
              </a:rPr>
              <a:t>      1BG20IS017</a:t>
            </a:r>
          </a:p>
        </p:txBody>
      </p:sp>
      <p:sp>
        <p:nvSpPr>
          <p:cNvPr name="TextBox 6" id="6"/>
          <p:cNvSpPr txBox="true"/>
          <p:nvPr/>
        </p:nvSpPr>
        <p:spPr>
          <a:xfrm rot="0">
            <a:off x="9924686" y="3126898"/>
            <a:ext cx="4712891" cy="1247140"/>
          </a:xfrm>
          <a:prstGeom prst="rect">
            <a:avLst/>
          </a:prstGeom>
        </p:spPr>
        <p:txBody>
          <a:bodyPr anchor="t" rtlCol="false" tIns="0" lIns="0" bIns="0" rIns="0">
            <a:spAutoFit/>
          </a:bodyPr>
          <a:lstStyle/>
          <a:p>
            <a:pPr algn="ctr">
              <a:lnSpc>
                <a:spcPts val="4759"/>
              </a:lnSpc>
            </a:pPr>
            <a:r>
              <a:rPr lang="en-US" sz="3399">
                <a:solidFill>
                  <a:srgbClr val="FFFFFF"/>
                </a:solidFill>
                <a:latin typeface="Times New Roman"/>
              </a:rPr>
              <a:t>2. Prathama S Bharadwaj</a:t>
            </a:r>
          </a:p>
          <a:p>
            <a:pPr>
              <a:lnSpc>
                <a:spcPts val="4759"/>
              </a:lnSpc>
            </a:pPr>
            <a:r>
              <a:rPr lang="en-US" sz="3399">
                <a:solidFill>
                  <a:srgbClr val="FFFFFF"/>
                </a:solidFill>
                <a:latin typeface="Times New Roman"/>
              </a:rPr>
              <a:t>     </a:t>
            </a:r>
            <a:r>
              <a:rPr lang="en-US" sz="3399">
                <a:solidFill>
                  <a:srgbClr val="FFFFFF"/>
                </a:solidFill>
                <a:latin typeface="Times New Roman"/>
              </a:rPr>
              <a:t>1BG20IS036</a:t>
            </a:r>
          </a:p>
        </p:txBody>
      </p:sp>
      <p:sp>
        <p:nvSpPr>
          <p:cNvPr name="TextBox 7" id="7"/>
          <p:cNvSpPr txBox="true"/>
          <p:nvPr/>
        </p:nvSpPr>
        <p:spPr>
          <a:xfrm rot="0">
            <a:off x="9924686" y="5441770"/>
            <a:ext cx="4331196" cy="1247140"/>
          </a:xfrm>
          <a:prstGeom prst="rect">
            <a:avLst/>
          </a:prstGeom>
        </p:spPr>
        <p:txBody>
          <a:bodyPr anchor="t" rtlCol="false" tIns="0" lIns="0" bIns="0" rIns="0">
            <a:spAutoFit/>
          </a:bodyPr>
          <a:lstStyle/>
          <a:p>
            <a:pPr algn="ctr">
              <a:lnSpc>
                <a:spcPts val="4759"/>
              </a:lnSpc>
              <a:spcBef>
                <a:spcPct val="0"/>
              </a:spcBef>
            </a:pPr>
            <a:r>
              <a:rPr lang="en-US" sz="3399">
                <a:solidFill>
                  <a:srgbClr val="FFFFFF"/>
                </a:solidFill>
                <a:latin typeface="Times New Roman"/>
              </a:rPr>
              <a:t>4. Sanjana J Bharadwaj</a:t>
            </a:r>
          </a:p>
          <a:p>
            <a:pPr>
              <a:lnSpc>
                <a:spcPts val="4759"/>
              </a:lnSpc>
              <a:spcBef>
                <a:spcPct val="0"/>
              </a:spcBef>
            </a:pPr>
            <a:r>
              <a:rPr lang="en-US" sz="3399">
                <a:solidFill>
                  <a:srgbClr val="FFFFFF"/>
                </a:solidFill>
                <a:latin typeface="Times New Roman"/>
              </a:rPr>
              <a:t>     </a:t>
            </a:r>
            <a:r>
              <a:rPr lang="en-US" sz="3399">
                <a:solidFill>
                  <a:srgbClr val="FFFFFF"/>
                </a:solidFill>
                <a:latin typeface="Times New Roman"/>
              </a:rPr>
              <a:t>1BG20IS048</a:t>
            </a:r>
          </a:p>
        </p:txBody>
      </p:sp>
      <p:sp>
        <p:nvSpPr>
          <p:cNvPr name="TextBox 8" id="8"/>
          <p:cNvSpPr txBox="true"/>
          <p:nvPr/>
        </p:nvSpPr>
        <p:spPr>
          <a:xfrm rot="0">
            <a:off x="3116791" y="5441770"/>
            <a:ext cx="2941439" cy="1247140"/>
          </a:xfrm>
          <a:prstGeom prst="rect">
            <a:avLst/>
          </a:prstGeom>
        </p:spPr>
        <p:txBody>
          <a:bodyPr anchor="t" rtlCol="false" tIns="0" lIns="0" bIns="0" rIns="0">
            <a:spAutoFit/>
          </a:bodyPr>
          <a:lstStyle/>
          <a:p>
            <a:pPr algn="ctr">
              <a:lnSpc>
                <a:spcPts val="4759"/>
              </a:lnSpc>
              <a:spcBef>
                <a:spcPct val="0"/>
              </a:spcBef>
            </a:pPr>
            <a:r>
              <a:rPr lang="en-US" sz="3399">
                <a:solidFill>
                  <a:srgbClr val="FFFFFF"/>
                </a:solidFill>
                <a:latin typeface="Times New Roman"/>
              </a:rPr>
              <a:t>3. Sai Bindhu G</a:t>
            </a:r>
          </a:p>
          <a:p>
            <a:pPr algn="ctr">
              <a:lnSpc>
                <a:spcPts val="4759"/>
              </a:lnSpc>
              <a:spcBef>
                <a:spcPct val="0"/>
              </a:spcBef>
            </a:pPr>
            <a:r>
              <a:rPr lang="en-US" sz="3399">
                <a:solidFill>
                  <a:srgbClr val="FFFFFF"/>
                </a:solidFill>
                <a:latin typeface="Times New Roman"/>
              </a:rPr>
              <a:t>    1BG20IS045</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613237" cy="10110338"/>
          </a:xfrm>
          <a:custGeom>
            <a:avLst/>
            <a:gdLst/>
            <a:ahLst/>
            <a:cxnLst/>
            <a:rect r="r" b="b" t="t" l="l"/>
            <a:pathLst>
              <a:path h="10110338" w="18613237">
                <a:moveTo>
                  <a:pt x="0" y="0"/>
                </a:moveTo>
                <a:lnTo>
                  <a:pt x="18613237" y="0"/>
                </a:lnTo>
                <a:lnTo>
                  <a:pt x="18613237" y="10110338"/>
                </a:lnTo>
                <a:lnTo>
                  <a:pt x="0" y="10110338"/>
                </a:lnTo>
                <a:lnTo>
                  <a:pt x="0" y="0"/>
                </a:lnTo>
                <a:close/>
              </a:path>
            </a:pathLst>
          </a:custGeom>
          <a:blipFill>
            <a:blip r:embed="rId2"/>
            <a:stretch>
              <a:fillRect l="0" t="0" r="0" b="0"/>
            </a:stretch>
          </a:blipFill>
        </p:spPr>
      </p:sp>
      <p:sp>
        <p:nvSpPr>
          <p:cNvPr name="TextBox 3" id="3"/>
          <p:cNvSpPr txBox="true"/>
          <p:nvPr/>
        </p:nvSpPr>
        <p:spPr>
          <a:xfrm rot="0">
            <a:off x="676968" y="3158434"/>
            <a:ext cx="17259300" cy="3827257"/>
          </a:xfrm>
          <a:prstGeom prst="rect">
            <a:avLst/>
          </a:prstGeom>
        </p:spPr>
        <p:txBody>
          <a:bodyPr anchor="t" rtlCol="false" tIns="0" lIns="0" bIns="0" rIns="0">
            <a:spAutoFit/>
          </a:bodyPr>
          <a:lstStyle/>
          <a:p>
            <a:pPr algn="just">
              <a:lnSpc>
                <a:spcPts val="5020"/>
              </a:lnSpc>
              <a:spcBef>
                <a:spcPct val="0"/>
              </a:spcBef>
            </a:pPr>
            <a:r>
              <a:rPr lang="en-US" sz="3586">
                <a:solidFill>
                  <a:srgbClr val="FFFFFF"/>
                </a:solidFill>
                <a:latin typeface="Times New Roman"/>
              </a:rPr>
              <a:t>The project aims to develop a predictive model using machine learning to identify individuals at high risk of heart attacks. Utilizing historical health data, the model will analyze key risk factors such as age, cholesterol levels, blood pressure, and heart rate to predict heart attack likelihood. The goal is to assist healthcare providers in early detection and proactive management, ultimately reducing heart attack incidences and improving patient outcomes.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365821" cy="10243595"/>
          </a:xfrm>
          <a:custGeom>
            <a:avLst/>
            <a:gdLst/>
            <a:ahLst/>
            <a:cxnLst/>
            <a:rect r="r" b="b" t="t" l="l"/>
            <a:pathLst>
              <a:path h="10243595" w="18365821">
                <a:moveTo>
                  <a:pt x="0" y="0"/>
                </a:moveTo>
                <a:lnTo>
                  <a:pt x="18365821" y="0"/>
                </a:lnTo>
                <a:lnTo>
                  <a:pt x="18365821" y="10243595"/>
                </a:lnTo>
                <a:lnTo>
                  <a:pt x="0" y="10243595"/>
                </a:lnTo>
                <a:lnTo>
                  <a:pt x="0" y="0"/>
                </a:lnTo>
                <a:close/>
              </a:path>
            </a:pathLst>
          </a:custGeom>
          <a:blipFill>
            <a:blip r:embed="rId2"/>
            <a:stretch>
              <a:fillRect l="0" t="0" r="0" b="0"/>
            </a:stretch>
          </a:blipFill>
        </p:spPr>
      </p:sp>
      <p:sp>
        <p:nvSpPr>
          <p:cNvPr name="TextBox 3" id="3"/>
          <p:cNvSpPr txBox="true"/>
          <p:nvPr/>
        </p:nvSpPr>
        <p:spPr>
          <a:xfrm rot="0">
            <a:off x="640935" y="2145890"/>
            <a:ext cx="8541976" cy="3647440"/>
          </a:xfrm>
          <a:prstGeom prst="rect">
            <a:avLst/>
          </a:prstGeom>
        </p:spPr>
        <p:txBody>
          <a:bodyPr anchor="t" rtlCol="false" tIns="0" lIns="0" bIns="0" rIns="0">
            <a:spAutoFit/>
          </a:bodyPr>
          <a:lstStyle/>
          <a:p>
            <a:pPr algn="just" marL="734056" indent="-367028" lvl="1">
              <a:lnSpc>
                <a:spcPts val="4759"/>
              </a:lnSpc>
              <a:buFont typeface="Arial"/>
              <a:buChar char="•"/>
            </a:pPr>
            <a:r>
              <a:rPr lang="en-US" sz="3399">
                <a:solidFill>
                  <a:srgbClr val="FFFFFF"/>
                </a:solidFill>
                <a:latin typeface="Times New Roman"/>
              </a:rPr>
              <a:t>Saving Lives:. Heart attacks are a leading cause of death globally, and early detection through a predictive model could allow for timely interventions, leading to improved outcomes and increased chances of survival.</a:t>
            </a:r>
          </a:p>
        </p:txBody>
      </p:sp>
      <p:sp>
        <p:nvSpPr>
          <p:cNvPr name="TextBox 4" id="4"/>
          <p:cNvSpPr txBox="true"/>
          <p:nvPr/>
        </p:nvSpPr>
        <p:spPr>
          <a:xfrm rot="0">
            <a:off x="640935" y="6210935"/>
            <a:ext cx="8182598" cy="3047365"/>
          </a:xfrm>
          <a:prstGeom prst="rect">
            <a:avLst/>
          </a:prstGeom>
        </p:spPr>
        <p:txBody>
          <a:bodyPr anchor="t" rtlCol="false" tIns="0" lIns="0" bIns="0" rIns="0">
            <a:spAutoFit/>
          </a:bodyPr>
          <a:lstStyle/>
          <a:p>
            <a:pPr algn="just" marL="734056" indent="-367028" lvl="1">
              <a:lnSpc>
                <a:spcPts val="4759"/>
              </a:lnSpc>
              <a:buFont typeface="Arial"/>
              <a:buChar char="•"/>
            </a:pPr>
            <a:r>
              <a:rPr lang="en-US" sz="3399">
                <a:solidFill>
                  <a:srgbClr val="FFFFFF"/>
                </a:solidFill>
                <a:latin typeface="Times New Roman"/>
              </a:rPr>
              <a:t>Preventive Healthcare: By identifying individuals at high risk of heart attacks, the predictive model contributes to a shift from reactive to preventive healthcare.</a:t>
            </a:r>
          </a:p>
        </p:txBody>
      </p:sp>
      <p:sp>
        <p:nvSpPr>
          <p:cNvPr name="TextBox 5" id="5"/>
          <p:cNvSpPr txBox="true"/>
          <p:nvPr/>
        </p:nvSpPr>
        <p:spPr>
          <a:xfrm rot="0">
            <a:off x="9969737" y="2445928"/>
            <a:ext cx="7706170" cy="3047365"/>
          </a:xfrm>
          <a:prstGeom prst="rect">
            <a:avLst/>
          </a:prstGeom>
        </p:spPr>
        <p:txBody>
          <a:bodyPr anchor="t" rtlCol="false" tIns="0" lIns="0" bIns="0" rIns="0">
            <a:spAutoFit/>
          </a:bodyPr>
          <a:lstStyle/>
          <a:p>
            <a:pPr algn="just" marL="734056" indent="-367028" lvl="1">
              <a:lnSpc>
                <a:spcPts val="4759"/>
              </a:lnSpc>
              <a:buFont typeface="Arial"/>
              <a:buChar char="•"/>
            </a:pPr>
            <a:r>
              <a:rPr lang="en-US" sz="3399">
                <a:solidFill>
                  <a:srgbClr val="FFFFFF"/>
                </a:solidFill>
                <a:latin typeface="Times New Roman"/>
              </a:rPr>
              <a:t>Reducing Healthcare Burden:  Developing an effective predictive model can help alleviate the burden by reducing the number of emergency interventions and hospitalizations</a:t>
            </a:r>
          </a:p>
        </p:txBody>
      </p:sp>
      <p:sp>
        <p:nvSpPr>
          <p:cNvPr name="TextBox 6" id="6"/>
          <p:cNvSpPr txBox="true"/>
          <p:nvPr/>
        </p:nvSpPr>
        <p:spPr>
          <a:xfrm rot="0">
            <a:off x="9969737" y="6210935"/>
            <a:ext cx="7706170" cy="3047365"/>
          </a:xfrm>
          <a:prstGeom prst="rect">
            <a:avLst/>
          </a:prstGeom>
        </p:spPr>
        <p:txBody>
          <a:bodyPr anchor="t" rtlCol="false" tIns="0" lIns="0" bIns="0" rIns="0">
            <a:spAutoFit/>
          </a:bodyPr>
          <a:lstStyle/>
          <a:p>
            <a:pPr algn="just" marL="734056" indent="-367028" lvl="1">
              <a:lnSpc>
                <a:spcPts val="4759"/>
              </a:lnSpc>
              <a:buFont typeface="Arial"/>
              <a:buChar char="•"/>
            </a:pPr>
            <a:r>
              <a:rPr lang="en-US" sz="3399">
                <a:solidFill>
                  <a:srgbClr val="FFFFFF"/>
                </a:solidFill>
                <a:latin typeface="Times New Roman"/>
              </a:rPr>
              <a:t>Improving Quality of Life: Timely identification of individuals at risk enables targeted interventions that can improve the overall quality of life for patients.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9767"/>
            <a:ext cx="18288000" cy="10247465"/>
          </a:xfrm>
          <a:custGeom>
            <a:avLst/>
            <a:gdLst/>
            <a:ahLst/>
            <a:cxnLst/>
            <a:rect r="r" b="b" t="t" l="l"/>
            <a:pathLst>
              <a:path h="10247465" w="18288000">
                <a:moveTo>
                  <a:pt x="0" y="0"/>
                </a:moveTo>
                <a:lnTo>
                  <a:pt x="18288000" y="0"/>
                </a:lnTo>
                <a:lnTo>
                  <a:pt x="18288000" y="10247466"/>
                </a:lnTo>
                <a:lnTo>
                  <a:pt x="0" y="10247466"/>
                </a:lnTo>
                <a:lnTo>
                  <a:pt x="0" y="0"/>
                </a:lnTo>
                <a:close/>
              </a:path>
            </a:pathLst>
          </a:custGeom>
          <a:blipFill>
            <a:blip r:embed="rId2"/>
            <a:stretch>
              <a:fillRect l="0" t="0" r="0" b="0"/>
            </a:stretch>
          </a:blipFill>
        </p:spPr>
      </p:sp>
      <p:sp>
        <p:nvSpPr>
          <p:cNvPr name="TextBox 3" id="3"/>
          <p:cNvSpPr txBox="true"/>
          <p:nvPr/>
        </p:nvSpPr>
        <p:spPr>
          <a:xfrm rot="0">
            <a:off x="1273782" y="3819822"/>
            <a:ext cx="2475855" cy="1793875"/>
          </a:xfrm>
          <a:prstGeom prst="rect">
            <a:avLst/>
          </a:prstGeom>
        </p:spPr>
        <p:txBody>
          <a:bodyPr anchor="t" rtlCol="false" tIns="0" lIns="0" bIns="0" rIns="0">
            <a:spAutoFit/>
          </a:bodyPr>
          <a:lstStyle/>
          <a:p>
            <a:pPr>
              <a:lnSpc>
                <a:spcPts val="3500"/>
              </a:lnSpc>
              <a:spcBef>
                <a:spcPct val="0"/>
              </a:spcBef>
            </a:pPr>
            <a:r>
              <a:rPr lang="en-US" sz="2500">
                <a:solidFill>
                  <a:srgbClr val="FFFFFF"/>
                </a:solidFill>
                <a:latin typeface="Times New Roman"/>
              </a:rPr>
              <a:t>Prediction of Heart Diseases using Support Vector Machine</a:t>
            </a:r>
          </a:p>
        </p:txBody>
      </p:sp>
      <p:sp>
        <p:nvSpPr>
          <p:cNvPr name="TextBox 4" id="4"/>
          <p:cNvSpPr txBox="true"/>
          <p:nvPr/>
        </p:nvSpPr>
        <p:spPr>
          <a:xfrm rot="0">
            <a:off x="3772522" y="4367690"/>
            <a:ext cx="2616811" cy="469900"/>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Times New Roman"/>
              </a:rPr>
              <a:t>Yamala Sandhya</a:t>
            </a:r>
          </a:p>
        </p:txBody>
      </p:sp>
      <p:sp>
        <p:nvSpPr>
          <p:cNvPr name="TextBox 5" id="5"/>
          <p:cNvSpPr txBox="true"/>
          <p:nvPr/>
        </p:nvSpPr>
        <p:spPr>
          <a:xfrm rot="0">
            <a:off x="6877046" y="3829347"/>
            <a:ext cx="3347997" cy="1784350"/>
          </a:xfrm>
          <a:prstGeom prst="rect">
            <a:avLst/>
          </a:prstGeom>
        </p:spPr>
        <p:txBody>
          <a:bodyPr anchor="t" rtlCol="false" tIns="0" lIns="0" bIns="0" rIns="0">
            <a:spAutoFit/>
          </a:bodyPr>
          <a:lstStyle/>
          <a:p>
            <a:pPr>
              <a:lnSpc>
                <a:spcPts val="3499"/>
              </a:lnSpc>
              <a:spcBef>
                <a:spcPct val="0"/>
              </a:spcBef>
            </a:pPr>
            <a:r>
              <a:rPr lang="en-US" sz="2499">
                <a:solidFill>
                  <a:srgbClr val="FFFFFF"/>
                </a:solidFill>
                <a:latin typeface="Times New Roman"/>
              </a:rPr>
              <a:t>International Journal for Research in Applied Science &amp; Engineering Technology (IJRASET), </a:t>
            </a:r>
          </a:p>
        </p:txBody>
      </p:sp>
      <p:sp>
        <p:nvSpPr>
          <p:cNvPr name="TextBox 6" id="6"/>
          <p:cNvSpPr txBox="true"/>
          <p:nvPr/>
        </p:nvSpPr>
        <p:spPr>
          <a:xfrm rot="0">
            <a:off x="11133934" y="4486572"/>
            <a:ext cx="1977330" cy="469900"/>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Times New Roman"/>
              </a:rPr>
              <a:t>February 2020</a:t>
            </a:r>
          </a:p>
        </p:txBody>
      </p:sp>
      <p:sp>
        <p:nvSpPr>
          <p:cNvPr name="TextBox 7" id="7"/>
          <p:cNvSpPr txBox="true"/>
          <p:nvPr/>
        </p:nvSpPr>
        <p:spPr>
          <a:xfrm rot="0">
            <a:off x="13773808" y="3838872"/>
            <a:ext cx="3220827" cy="1963165"/>
          </a:xfrm>
          <a:prstGeom prst="rect">
            <a:avLst/>
          </a:prstGeom>
        </p:spPr>
        <p:txBody>
          <a:bodyPr anchor="t" rtlCol="false" tIns="0" lIns="0" bIns="0" rIns="0">
            <a:spAutoFit/>
          </a:bodyPr>
          <a:lstStyle/>
          <a:p>
            <a:pPr algn="just">
              <a:lnSpc>
                <a:spcPts val="3088"/>
              </a:lnSpc>
              <a:spcBef>
                <a:spcPct val="0"/>
              </a:spcBef>
            </a:pPr>
            <a:r>
              <a:rPr lang="en-US" sz="2206">
                <a:solidFill>
                  <a:srgbClr val="FFFFFF"/>
                </a:solidFill>
                <a:latin typeface="Times New Roman"/>
              </a:rPr>
              <a:t>S</a:t>
            </a:r>
            <a:r>
              <a:rPr lang="en-US" sz="2206">
                <a:solidFill>
                  <a:srgbClr val="FFFFFF"/>
                </a:solidFill>
                <a:latin typeface="Times New Roman"/>
              </a:rPr>
              <a:t>uccessfully used the SVM algorithm for the accurate and reliable prediction of heart diseases based on various factors</a:t>
            </a:r>
          </a:p>
        </p:txBody>
      </p:sp>
      <p:sp>
        <p:nvSpPr>
          <p:cNvPr name="TextBox 8" id="8"/>
          <p:cNvSpPr txBox="true"/>
          <p:nvPr/>
        </p:nvSpPr>
        <p:spPr>
          <a:xfrm rot="0">
            <a:off x="1041259" y="5741714"/>
            <a:ext cx="2464563" cy="1784350"/>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Times New Roman"/>
              </a:rPr>
              <a:t>Decision Tree Algorithms for Prediction of Heart Disease</a:t>
            </a:r>
          </a:p>
        </p:txBody>
      </p:sp>
      <p:sp>
        <p:nvSpPr>
          <p:cNvPr name="TextBox 9" id="9"/>
          <p:cNvSpPr txBox="true"/>
          <p:nvPr/>
        </p:nvSpPr>
        <p:spPr>
          <a:xfrm rot="0">
            <a:off x="3772522" y="6144937"/>
            <a:ext cx="2593926" cy="908050"/>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Times New Roman"/>
              </a:rPr>
              <a:t>Srabanti Maji and Srishti Arora</a:t>
            </a:r>
          </a:p>
        </p:txBody>
      </p:sp>
      <p:sp>
        <p:nvSpPr>
          <p:cNvPr name="TextBox 10" id="10"/>
          <p:cNvSpPr txBox="true"/>
          <p:nvPr/>
        </p:nvSpPr>
        <p:spPr>
          <a:xfrm rot="0">
            <a:off x="6877046" y="5741714"/>
            <a:ext cx="3347997" cy="1784350"/>
          </a:xfrm>
          <a:prstGeom prst="rect">
            <a:avLst/>
          </a:prstGeom>
        </p:spPr>
        <p:txBody>
          <a:bodyPr anchor="t" rtlCol="false" tIns="0" lIns="0" bIns="0" rIns="0">
            <a:spAutoFit/>
          </a:bodyPr>
          <a:lstStyle/>
          <a:p>
            <a:pPr>
              <a:lnSpc>
                <a:spcPts val="3499"/>
              </a:lnSpc>
              <a:spcBef>
                <a:spcPct val="0"/>
              </a:spcBef>
            </a:pPr>
            <a:r>
              <a:rPr lang="en-US" sz="2499">
                <a:solidFill>
                  <a:srgbClr val="FFFFFF"/>
                </a:solidFill>
                <a:latin typeface="Times New Roman"/>
              </a:rPr>
              <a:t> Information and Communication Technology for Competitive Strategies</a:t>
            </a:r>
          </a:p>
        </p:txBody>
      </p:sp>
      <p:sp>
        <p:nvSpPr>
          <p:cNvPr name="TextBox 11" id="11"/>
          <p:cNvSpPr txBox="true"/>
          <p:nvPr/>
        </p:nvSpPr>
        <p:spPr>
          <a:xfrm rot="0">
            <a:off x="10965064" y="6395762"/>
            <a:ext cx="2146201" cy="469900"/>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Times New Roman"/>
              </a:rPr>
              <a:t>November </a:t>
            </a:r>
            <a:r>
              <a:rPr lang="en-US" sz="2499">
                <a:solidFill>
                  <a:srgbClr val="FFFFFF"/>
                </a:solidFill>
                <a:latin typeface="Times New Roman"/>
              </a:rPr>
              <a:t>2019</a:t>
            </a:r>
          </a:p>
        </p:txBody>
      </p:sp>
      <p:sp>
        <p:nvSpPr>
          <p:cNvPr name="TextBox 12" id="12"/>
          <p:cNvSpPr txBox="true"/>
          <p:nvPr/>
        </p:nvSpPr>
        <p:spPr>
          <a:xfrm rot="0">
            <a:off x="13773808" y="5971763"/>
            <a:ext cx="3273207" cy="1554301"/>
          </a:xfrm>
          <a:prstGeom prst="rect">
            <a:avLst/>
          </a:prstGeom>
        </p:spPr>
        <p:txBody>
          <a:bodyPr anchor="t" rtlCol="false" tIns="0" lIns="0" bIns="0" rIns="0">
            <a:spAutoFit/>
          </a:bodyPr>
          <a:lstStyle/>
          <a:p>
            <a:pPr>
              <a:lnSpc>
                <a:spcPts val="3054"/>
              </a:lnSpc>
              <a:spcBef>
                <a:spcPct val="0"/>
              </a:spcBef>
            </a:pPr>
            <a:r>
              <a:rPr lang="en-US" sz="2182">
                <a:solidFill>
                  <a:srgbClr val="FFFFFF"/>
                </a:solidFill>
                <a:latin typeface="Times New Roman"/>
              </a:rPr>
              <a:t>I</a:t>
            </a:r>
            <a:r>
              <a:rPr lang="en-US" sz="2182">
                <a:solidFill>
                  <a:srgbClr val="FFFFFF"/>
                </a:solidFill>
                <a:latin typeface="Times New Roman"/>
              </a:rPr>
              <a:t>ntroduced hybrid decision tree and ANN  model, improved accuracy, sensitivity, and specificity.</a:t>
            </a:r>
          </a:p>
        </p:txBody>
      </p:sp>
      <p:sp>
        <p:nvSpPr>
          <p:cNvPr name="TextBox 13" id="13"/>
          <p:cNvSpPr txBox="true"/>
          <p:nvPr/>
        </p:nvSpPr>
        <p:spPr>
          <a:xfrm rot="0">
            <a:off x="1273782" y="7649889"/>
            <a:ext cx="2475855" cy="1784350"/>
          </a:xfrm>
          <a:prstGeom prst="rect">
            <a:avLst/>
          </a:prstGeom>
        </p:spPr>
        <p:txBody>
          <a:bodyPr anchor="t" rtlCol="false" tIns="0" lIns="0" bIns="0" rIns="0">
            <a:spAutoFit/>
          </a:bodyPr>
          <a:lstStyle/>
          <a:p>
            <a:pPr>
              <a:lnSpc>
                <a:spcPts val="3499"/>
              </a:lnSpc>
              <a:spcBef>
                <a:spcPct val="0"/>
              </a:spcBef>
            </a:pPr>
            <a:r>
              <a:rPr lang="en-US" sz="2499">
                <a:solidFill>
                  <a:srgbClr val="FFFFFF"/>
                </a:solidFill>
                <a:latin typeface="Times New Roman"/>
              </a:rPr>
              <a:t>Comparison of SVM, Naïve Bayes &amp; Logistic Regression</a:t>
            </a:r>
          </a:p>
        </p:txBody>
      </p:sp>
      <p:sp>
        <p:nvSpPr>
          <p:cNvPr name="TextBox 14" id="14"/>
          <p:cNvSpPr txBox="true"/>
          <p:nvPr/>
        </p:nvSpPr>
        <p:spPr>
          <a:xfrm rot="0">
            <a:off x="3929799" y="8307114"/>
            <a:ext cx="2459534" cy="469900"/>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Times New Roman"/>
              </a:rPr>
              <a:t>Parastoo Golpour</a:t>
            </a:r>
          </a:p>
        </p:txBody>
      </p:sp>
      <p:sp>
        <p:nvSpPr>
          <p:cNvPr name="TextBox 15" id="15"/>
          <p:cNvSpPr txBox="true"/>
          <p:nvPr/>
        </p:nvSpPr>
        <p:spPr>
          <a:xfrm rot="0">
            <a:off x="6708811" y="8056289"/>
            <a:ext cx="3684467" cy="1346200"/>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Times New Roman"/>
              </a:rPr>
              <a:t> International Journal of Environmental Research and Public Health</a:t>
            </a:r>
          </a:p>
        </p:txBody>
      </p:sp>
      <p:sp>
        <p:nvSpPr>
          <p:cNvPr name="TextBox 16" id="16"/>
          <p:cNvSpPr txBox="true"/>
          <p:nvPr/>
        </p:nvSpPr>
        <p:spPr>
          <a:xfrm rot="0">
            <a:off x="13773808" y="7687989"/>
            <a:ext cx="3220827" cy="1784350"/>
          </a:xfrm>
          <a:prstGeom prst="rect">
            <a:avLst/>
          </a:prstGeom>
        </p:spPr>
        <p:txBody>
          <a:bodyPr anchor="t" rtlCol="false" tIns="0" lIns="0" bIns="0" rIns="0">
            <a:spAutoFit/>
          </a:bodyPr>
          <a:lstStyle/>
          <a:p>
            <a:pPr>
              <a:lnSpc>
                <a:spcPts val="3499"/>
              </a:lnSpc>
              <a:spcBef>
                <a:spcPct val="0"/>
              </a:spcBef>
            </a:pPr>
            <a:r>
              <a:rPr lang="en-US" sz="2499">
                <a:solidFill>
                  <a:srgbClr val="FFFFFF"/>
                </a:solidFill>
                <a:latin typeface="Times New Roman"/>
              </a:rPr>
              <a:t>F</a:t>
            </a:r>
            <a:r>
              <a:rPr lang="en-US" sz="2499">
                <a:solidFill>
                  <a:srgbClr val="FFFFFF"/>
                </a:solidFill>
                <a:latin typeface="Times New Roman"/>
              </a:rPr>
              <a:t>ound that the SVM model, using fewer variables  was the most efficient </a:t>
            </a:r>
          </a:p>
        </p:txBody>
      </p:sp>
      <p:sp>
        <p:nvSpPr>
          <p:cNvPr name="TextBox 17" id="17"/>
          <p:cNvSpPr txBox="true"/>
          <p:nvPr/>
        </p:nvSpPr>
        <p:spPr>
          <a:xfrm rot="0">
            <a:off x="11214847" y="8345214"/>
            <a:ext cx="1815505" cy="469900"/>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Times New Roman"/>
              </a:rPr>
              <a:t>October 2017</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57530" y="0"/>
            <a:ext cx="18745530" cy="10287000"/>
          </a:xfrm>
          <a:custGeom>
            <a:avLst/>
            <a:gdLst/>
            <a:ahLst/>
            <a:cxnLst/>
            <a:rect r="r" b="b" t="t" l="l"/>
            <a:pathLst>
              <a:path h="10287000" w="18745530">
                <a:moveTo>
                  <a:pt x="0" y="0"/>
                </a:moveTo>
                <a:lnTo>
                  <a:pt x="18745530" y="0"/>
                </a:lnTo>
                <a:lnTo>
                  <a:pt x="1874553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2534896" y="2790836"/>
            <a:ext cx="14406761" cy="5795011"/>
          </a:xfrm>
          <a:prstGeom prst="rect">
            <a:avLst/>
          </a:prstGeom>
        </p:spPr>
        <p:txBody>
          <a:bodyPr anchor="t" rtlCol="false" tIns="0" lIns="0" bIns="0" rIns="0">
            <a:spAutoFit/>
          </a:bodyPr>
          <a:lstStyle/>
          <a:p>
            <a:pPr algn="just" marL="777235" indent="-388618" lvl="1">
              <a:lnSpc>
                <a:spcPts val="5039"/>
              </a:lnSpc>
              <a:buFont typeface="Arial"/>
              <a:buChar char="•"/>
            </a:pPr>
            <a:r>
              <a:rPr lang="en-US" sz="3599">
                <a:solidFill>
                  <a:srgbClr val="FFFFFF"/>
                </a:solidFill>
                <a:latin typeface="Times New Roman"/>
              </a:rPr>
              <a:t>Data Import and Understanding </a:t>
            </a:r>
          </a:p>
          <a:p>
            <a:pPr algn="just" marL="777235" indent="-388618" lvl="1">
              <a:lnSpc>
                <a:spcPts val="5039"/>
              </a:lnSpc>
              <a:buFont typeface="Arial"/>
              <a:buChar char="•"/>
            </a:pPr>
            <a:r>
              <a:rPr lang="en-US" sz="3599">
                <a:solidFill>
                  <a:srgbClr val="FFFFFF"/>
                </a:solidFill>
                <a:latin typeface="Times New Roman"/>
              </a:rPr>
              <a:t>Data Preparation</a:t>
            </a:r>
          </a:p>
          <a:p>
            <a:pPr algn="just" marL="777235" indent="-388618" lvl="1">
              <a:lnSpc>
                <a:spcPts val="5039"/>
              </a:lnSpc>
              <a:buFont typeface="Arial"/>
              <a:buChar char="•"/>
            </a:pPr>
            <a:r>
              <a:rPr lang="en-US" sz="3599">
                <a:solidFill>
                  <a:srgbClr val="FFFFFF"/>
                </a:solidFill>
                <a:latin typeface="Times New Roman"/>
              </a:rPr>
              <a:t>Exploratory Data Analysis (EDA)</a:t>
            </a:r>
          </a:p>
          <a:p>
            <a:pPr algn="just" marL="777235" indent="-388618" lvl="1">
              <a:lnSpc>
                <a:spcPts val="5039"/>
              </a:lnSpc>
              <a:buFont typeface="Arial"/>
              <a:buChar char="•"/>
            </a:pPr>
            <a:r>
              <a:rPr lang="en-US" sz="3599">
                <a:solidFill>
                  <a:srgbClr val="FFFFFF"/>
                </a:solidFill>
                <a:latin typeface="Times New Roman"/>
              </a:rPr>
              <a:t>Checking for Multicollinearity and Feature Selection</a:t>
            </a:r>
          </a:p>
          <a:p>
            <a:pPr algn="just" marL="777235" indent="-388618" lvl="1">
              <a:lnSpc>
                <a:spcPts val="5039"/>
              </a:lnSpc>
              <a:buFont typeface="Arial"/>
              <a:buChar char="•"/>
            </a:pPr>
            <a:r>
              <a:rPr lang="en-US" sz="3599">
                <a:solidFill>
                  <a:srgbClr val="FFFFFF"/>
                </a:solidFill>
                <a:latin typeface="Times New Roman"/>
              </a:rPr>
              <a:t>Train-Test Split</a:t>
            </a:r>
          </a:p>
          <a:p>
            <a:pPr algn="just" marL="777235" indent="-388618" lvl="1">
              <a:lnSpc>
                <a:spcPts val="5039"/>
              </a:lnSpc>
              <a:buFont typeface="Arial"/>
              <a:buChar char="•"/>
            </a:pPr>
            <a:r>
              <a:rPr lang="en-US" sz="3599">
                <a:solidFill>
                  <a:srgbClr val="FFFFFF"/>
                </a:solidFill>
                <a:latin typeface="Times New Roman"/>
              </a:rPr>
              <a:t>Hyperparameter Tuning:</a:t>
            </a:r>
          </a:p>
          <a:p>
            <a:pPr algn="just" marL="777235" indent="-388618" lvl="1">
              <a:lnSpc>
                <a:spcPts val="5039"/>
              </a:lnSpc>
              <a:buFont typeface="Arial"/>
              <a:buChar char="•"/>
            </a:pPr>
            <a:r>
              <a:rPr lang="en-US" sz="3599">
                <a:solidFill>
                  <a:srgbClr val="FFFFFF"/>
                </a:solidFill>
                <a:latin typeface="Times New Roman"/>
              </a:rPr>
              <a:t>Modeling - Building and evaluating different machine learning models</a:t>
            </a:r>
          </a:p>
          <a:p>
            <a:pPr algn="just" marL="777235" indent="-388618" lvl="1">
              <a:lnSpc>
                <a:spcPts val="5039"/>
              </a:lnSpc>
              <a:buFont typeface="Arial"/>
              <a:buChar char="•"/>
            </a:pPr>
            <a:r>
              <a:rPr lang="en-US" sz="3599">
                <a:solidFill>
                  <a:srgbClr val="FFFFFF"/>
                </a:solidFill>
                <a:latin typeface="Times New Roman"/>
              </a:rPr>
              <a:t>Evaluation</a:t>
            </a:r>
          </a:p>
          <a:p>
            <a:pPr algn="just">
              <a:lnSpc>
                <a:spcPts val="503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524691" cy="10157221"/>
          </a:xfrm>
          <a:custGeom>
            <a:avLst/>
            <a:gdLst/>
            <a:ahLst/>
            <a:cxnLst/>
            <a:rect r="r" b="b" t="t" l="l"/>
            <a:pathLst>
              <a:path h="10157221" w="18524691">
                <a:moveTo>
                  <a:pt x="0" y="0"/>
                </a:moveTo>
                <a:lnTo>
                  <a:pt x="18524691" y="0"/>
                </a:lnTo>
                <a:lnTo>
                  <a:pt x="18524691" y="10157221"/>
                </a:lnTo>
                <a:lnTo>
                  <a:pt x="0" y="10157221"/>
                </a:lnTo>
                <a:lnTo>
                  <a:pt x="0" y="0"/>
                </a:lnTo>
                <a:close/>
              </a:path>
            </a:pathLst>
          </a:custGeom>
          <a:blipFill>
            <a:blip r:embed="rId2"/>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DAF4RRNCxi0</dc:identifier>
  <dcterms:modified xsi:type="dcterms:W3CDTF">2011-08-01T06:04:30Z</dcterms:modified>
  <cp:revision>1</cp:revision>
  <dc:title>SIC</dc:title>
</cp:coreProperties>
</file>