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Lobster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EF95260-E92E-43F2-92B0-8B3AEE9BAD84}">
  <a:tblStyle styleId="{4EF95260-E92E-43F2-92B0-8B3AEE9BAD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bster-regular.fnt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error bars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Altec as VM, then Cummins as EM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Deere as VM has John Deere as EM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age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exp(0.19)=1.21-1= 21% increase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of r&amp;M in years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test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$ </a:t>
            </a:r>
            <a:r>
              <a:rPr lang="en"/>
              <a:t>4390 in 2013- </a:t>
            </a:r>
            <a:r>
              <a:rPr lang="en">
                <a:solidFill>
                  <a:schemeClr val="dk1"/>
                </a:solidFill>
              </a:rPr>
              <a:t>$</a:t>
            </a:r>
            <a:r>
              <a:rPr lang="en"/>
              <a:t> </a:t>
            </a:r>
            <a:r>
              <a:rPr lang="en"/>
              <a:t>5056 in 2017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Percnetage of vehicles of age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plot,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3200883-Cummins, Freightliner coorp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3001109-Caterpillar, Ford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$5.21 M above the average(Amt which can be saved)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have date for Equipment 3800184, has only 3 years data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 at top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13975" y="2262375"/>
            <a:ext cx="8520600" cy="9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" sz="4800">
                <a:latin typeface="Georgia"/>
                <a:ea typeface="Georgia"/>
                <a:cs typeface="Georgia"/>
                <a:sym typeface="Georgia"/>
              </a:rPr>
              <a:t>tility </a:t>
            </a:r>
            <a:r>
              <a:rPr lang="en" sz="4800">
                <a:latin typeface="Georgia"/>
                <a:ea typeface="Georgia"/>
                <a:cs typeface="Georgia"/>
                <a:sym typeface="Georgia"/>
              </a:rPr>
              <a:t>Equipment Analysis</a:t>
            </a:r>
            <a:endParaRPr sz="4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1675"/>
            <a:ext cx="36576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30500" y="144500"/>
            <a:ext cx="80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R&amp;M for 5 year old vehicles by Engine Mfg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100" y="877250"/>
            <a:ext cx="3627500" cy="40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30500" y="144500"/>
            <a:ext cx="80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R&amp;M for 10 year old vehicles by Engine Mfg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925" y="792000"/>
            <a:ext cx="3582824" cy="41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Removed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</a:t>
            </a:r>
            <a:r>
              <a:rPr lang="en"/>
              <a:t>: Highly correlated to Model year and year and was same for an equipment for all years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Equipment : Unique identifier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Tower serial: Unique identifier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Billing hours : Removed only for Prediction for 2018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Fuel : </a:t>
            </a:r>
            <a:r>
              <a:rPr lang="en"/>
              <a:t>Removed only for Prediction for 2018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LID : </a:t>
            </a:r>
            <a:r>
              <a:rPr lang="en"/>
              <a:t>Removed only for Prediction for 2018 as there is no defined method of finding LID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ENGINE_MODEL was highly correlated to Engine manufacturer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Vehicle manufacturer(Correlated with Engine manufacturer)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138375"/>
            <a:ext cx="85206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Graph for Aerials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698725" y="1812750"/>
            <a:ext cx="4133700" cy="29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Age and R&amp;M: 23%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Year and R&amp;M:  -23%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square of 44% on Training data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square of 32% on Test data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square is 31% without LID,Bill.Hrs and Fuel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square is 18% </a:t>
            </a:r>
            <a:r>
              <a:rPr lang="en" sz="1400"/>
              <a:t>without LID,Bill.Hrs and Fuel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75" y="883775"/>
            <a:ext cx="4510850" cy="39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18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Effect of Different Attributes on R&amp;M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31225"/>
            <a:ext cx="85206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Year : </a:t>
            </a:r>
            <a:r>
              <a:rPr lang="en"/>
              <a:t>0.21  (1 year increase is making an </a:t>
            </a:r>
            <a:r>
              <a:rPr lang="en"/>
              <a:t>increase</a:t>
            </a:r>
            <a:r>
              <a:rPr lang="en"/>
              <a:t> of 21% increase in R&amp;M costs)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year: -0.15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Bill Hours: </a:t>
            </a:r>
            <a:r>
              <a:rPr lang="en"/>
              <a:t>0.10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LID :  0.45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ENGINE_CONFIGURATIONV 8 CYL.  1.47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ENGINE_CONFIGURATION 6 CYL. (INLINE)    1.32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ENGINE_MANUFACTURERJOHN DEERE LTD   -1.22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Purchase.Price  -0.17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18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Effect</a:t>
            </a:r>
            <a:r>
              <a:rPr lang="en"/>
              <a:t> of</a:t>
            </a:r>
            <a:r>
              <a:rPr lang="en"/>
              <a:t> Location Attributes on R&amp;M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55425" y="754225"/>
            <a:ext cx="4910700" cy="3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Peabody Municipal Power Plant:  -3.96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Florida Public Utilities Northeast:-1.35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OUC Production: -0.73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Jones Onslow: -1.26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PSEGDistribution Firm Bid : -0.97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FirstEnergy JCPL Firm Bid:  -0.88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DTE  Unit Maintenance Work: -0.66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NIPSCO T&amp;M:-0.92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NIPSCO: -0.79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Ohio Cooperatives: -0.68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7" name="Shape 147"/>
          <p:cNvSpPr txBox="1"/>
          <p:nvPr/>
        </p:nvSpPr>
        <p:spPr>
          <a:xfrm>
            <a:off x="5065900" y="870225"/>
            <a:ext cx="3891000" cy="3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National Grid  New England:0.08</a:t>
            </a:r>
            <a:endParaRPr>
              <a:solidFill>
                <a:schemeClr val="dk2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City of Cuyahoga Falls: -1.22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Predictors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74100" y="1307675"/>
            <a:ext cx="6595800" cy="3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Year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Installed location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Engine manufacturer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Ownership code(Own,lease,Chng)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year	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hours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Tower type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Engine Configuration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Drive Train Type (4x4, 4x2)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Fuel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6362850" y="1405575"/>
            <a:ext cx="432300" cy="3192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R&amp;M costs </a:t>
            </a:r>
            <a:r>
              <a:rPr b="1" lang="en"/>
              <a:t>Predictions 2018</a:t>
            </a:r>
            <a:endParaRPr b="1"/>
          </a:p>
        </p:txBody>
      </p:sp>
      <p:sp>
        <p:nvSpPr>
          <p:cNvPr id="160" name="Shape 160"/>
          <p:cNvSpPr txBox="1"/>
          <p:nvPr/>
        </p:nvSpPr>
        <p:spPr>
          <a:xfrm>
            <a:off x="382350" y="1104900"/>
            <a:ext cx="8379300" cy="3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1" name="Shape 161"/>
          <p:cNvGraphicFramePr/>
          <p:nvPr/>
        </p:nvGraphicFramePr>
        <p:xfrm>
          <a:off x="819900" y="152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{4EF95260-E92E-43F2-92B0-8B3AEE9BAD84}</a:tableStyleId>
              </a:tblPr>
              <a:tblGrid>
                <a:gridCol w="1577075"/>
                <a:gridCol w="1797600"/>
                <a:gridCol w="1903650"/>
                <a:gridCol w="2225875"/>
              </a:tblGrid>
              <a:tr h="557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Equipment</a:t>
                      </a:r>
                      <a:endParaRPr b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2017 R&amp;M costs($)</a:t>
                      </a:r>
                      <a:endParaRPr b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Predicted 2018 R&amp;M costs($)</a:t>
                      </a:r>
                      <a:endParaRPr b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95% Confidence interval($)</a:t>
                      </a:r>
                      <a:endParaRPr b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573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3200883</a:t>
                      </a:r>
                      <a:endParaRPr b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 </a:t>
                      </a:r>
                      <a:r>
                        <a:rPr b="1" lang="en" sz="1800"/>
                        <a:t>36,745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 </a:t>
                      </a:r>
                      <a:r>
                        <a:rPr b="1" lang="en" sz="1800"/>
                        <a:t> </a:t>
                      </a:r>
                      <a:r>
                        <a:rPr b="1" lang="en" sz="1800"/>
                        <a:t>7,163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4,475-11,465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573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3001246</a:t>
                      </a:r>
                      <a:endParaRPr b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 </a:t>
                      </a:r>
                      <a:r>
                        <a:rPr b="1" lang="en" sz="1800"/>
                        <a:t>4,553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 </a:t>
                      </a:r>
                      <a:r>
                        <a:rPr b="1" lang="en" sz="1800"/>
                        <a:t>15,093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11,335-20,098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573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3001109</a:t>
                      </a:r>
                      <a:endParaRPr b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 </a:t>
                      </a:r>
                      <a:r>
                        <a:rPr b="1" lang="en" sz="1800"/>
                        <a:t>7,743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 </a:t>
                      </a:r>
                      <a:r>
                        <a:rPr b="1" lang="en" sz="1800"/>
                        <a:t>17,373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10,071-29,970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573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3800173</a:t>
                      </a:r>
                      <a:endParaRPr b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 </a:t>
                      </a:r>
                      <a:r>
                        <a:rPr b="1" lang="en" sz="1800"/>
                        <a:t>18,423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 </a:t>
                      </a:r>
                      <a:r>
                        <a:rPr b="1" lang="en" sz="1800"/>
                        <a:t>13,700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7,344-25,556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241650"/>
            <a:ext cx="85206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which will have high Predictive power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928925"/>
            <a:ext cx="8520600" cy="4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 Read Odometer readings/Miles(can be taken every month)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</a:t>
            </a:r>
            <a:r>
              <a:rPr b="1" lang="en"/>
              <a:t>Maintenance Table </a:t>
            </a:r>
            <a:r>
              <a:rPr lang="en"/>
              <a:t>with: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 order number, Date of start &amp; end(Downtime), WO reason(Repair or maintenance), WO Description(repair,maintenance), Labor Hours, Labor Costs, Odometer reading during WO, Job status code(Done/pending), location of repair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 manufacturer </a:t>
            </a:r>
            <a:r>
              <a:rPr lang="en"/>
              <a:t>, Body_model(had lot of missing values)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Likelihood of failure of an equipment: Highly, marginal, least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19000"/>
            <a:ext cx="85206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Possibilities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383425"/>
            <a:ext cx="8520600" cy="3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Have separate fields for Repair and maintenance.</a:t>
            </a:r>
            <a:endParaRPr b="1"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Have separate fields for Licence, Insurance, Tax and Depreciation.</a:t>
            </a:r>
            <a:endParaRPr b="1"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External repairs are added into the same “Other” GL account and are not mapped into unit numbers</a:t>
            </a:r>
            <a:endParaRPr b="1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Predicting resale values/residual values of active vehicles</a:t>
            </a:r>
            <a:endParaRPr b="1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Defining Business Metrics</a:t>
            </a:r>
            <a:r>
              <a:rPr lang="en"/>
              <a:t>(Total Ownership costs,Return on investment)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Telematics for real time data collection and failure prediction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Status code: Disposed(D), Active(A)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Warranty costs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Planned Maintenance to Predictive maintenance(Mean time before failure)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88225"/>
            <a:ext cx="85206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Problem: Average Aerial R&amp;M Costs are Increasing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00" y="697575"/>
            <a:ext cx="7271216" cy="424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972575" y="2013275"/>
            <a:ext cx="73593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Thank you!</a:t>
            </a:r>
            <a:endParaRPr b="1" sz="4800">
              <a:solidFill>
                <a:srgbClr val="38761D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82475"/>
            <a:ext cx="85206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variability in R&amp;M Costs($): </a:t>
            </a:r>
            <a:r>
              <a:rPr lang="en" sz="2400"/>
              <a:t>37% of the Aerials have R&amp;M costs above average(Can save 5.21 M</a:t>
            </a:r>
            <a:r>
              <a:rPr lang="en"/>
              <a:t>)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125" y="1295175"/>
            <a:ext cx="2308575" cy="38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325" y="1333500"/>
            <a:ext cx="3754957" cy="36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78200" y="13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Overview</a:t>
            </a:r>
            <a:endParaRPr b="1"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651800"/>
            <a:ext cx="8520600" cy="44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Years</a:t>
            </a:r>
            <a:r>
              <a:rPr lang="en" sz="1400"/>
              <a:t>: 2001-2017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Variables chosen</a:t>
            </a:r>
            <a:r>
              <a:rPr lang="en" sz="1400"/>
              <a:t>: Tower type, Trans type, Wheels driven by,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Vehicle manufacturer, Installed Location, Apportioned,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Engine Manufacturer, Engine model, Engine configuration, 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Ownership code, </a:t>
            </a:r>
            <a:r>
              <a:rPr lang="en" sz="1400"/>
              <a:t>Age, Year, </a:t>
            </a:r>
            <a:r>
              <a:rPr lang="en" sz="1400"/>
              <a:t>LID, Fuel,</a:t>
            </a:r>
            <a:r>
              <a:rPr lang="en" sz="1400"/>
              <a:t>Purchase Price,Billing hours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Total number of CAPs</a:t>
            </a:r>
            <a:r>
              <a:rPr lang="en" sz="1400"/>
              <a:t>: 1430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Missing percentage</a:t>
            </a:r>
            <a:r>
              <a:rPr lang="en" sz="1400"/>
              <a:t>: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23% in complete data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11% in Aerials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33% in chippers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23% in Pickups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200" y="676850"/>
            <a:ext cx="2560925" cy="43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02450" y="228400"/>
            <a:ext cx="862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AERIALS: </a:t>
            </a:r>
            <a:r>
              <a:rPr lang="en"/>
              <a:t>Missing Variable Values Replacement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202450" y="900100"/>
            <a:ext cx="8739300" cy="4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Deleted the rows with &gt; 50% missing</a:t>
            </a:r>
            <a:endParaRPr sz="1400" u="sng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Categorical</a:t>
            </a:r>
            <a:r>
              <a:rPr lang="en"/>
              <a:t>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Deleted the columns with &gt;10% missing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Replaced with Most frequent value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Numerical</a:t>
            </a:r>
            <a:r>
              <a:rPr lang="en"/>
              <a:t>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Deleted the columns with &gt;50% missing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Deleted the rows with R&amp;M costs =$0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Replaced with Median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875" y="739000"/>
            <a:ext cx="3405525" cy="43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5177988" y="4474187"/>
            <a:ext cx="965925" cy="1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5903812" y="4494287"/>
            <a:ext cx="984625" cy="1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511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225"/>
            <a:ext cx="7998999" cy="48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6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Age and R&amp;M Costs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650" y="640825"/>
            <a:ext cx="7031083" cy="442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975" y="1046925"/>
            <a:ext cx="7434401" cy="424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type="title"/>
          </p:nvPr>
        </p:nvSpPr>
        <p:spPr>
          <a:xfrm>
            <a:off x="311700" y="6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Average R&amp;M Costs By Engine Mfg ($)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00" y="1198925"/>
            <a:ext cx="3933075" cy="21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type="title"/>
          </p:nvPr>
        </p:nvSpPr>
        <p:spPr>
          <a:xfrm>
            <a:off x="311700" y="6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Average age By Engine Mfg (Years)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59975"/>
            <a:ext cx="3854933" cy="41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