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obster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8206D6-21EA-4452-B122-164D42F63329}">
  <a:tblStyle styleId="{368206D6-21EA-4452-B122-164D42F633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Costs at top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error bars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Altec as VM, then Cummins as 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Deere as VM has John Deere as 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exp(0.19)=1.21-1= 21% increase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 of r&amp;M in years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and test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4390 in 2013-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5056 in 2017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Percenetage of vehicles of 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plot,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3200883-Cummins, Freightliner coorp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3001109-Caterpillar, Ford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$5.21 M above the average(Amt which can be saved)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have date for Equipment 3800184, has only 3 years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3975" y="2262375"/>
            <a:ext cx="85206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Utility Equipment Analysis</a:t>
            </a:r>
            <a:endParaRPr b="0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71675"/>
            <a:ext cx="3657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00" y="1198925"/>
            <a:ext cx="3933075" cy="21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age By Engine Mfg (Years)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759975"/>
            <a:ext cx="3854933" cy="4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R&amp;M for 5 year old vehicles by Engine Mfg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100" y="877250"/>
            <a:ext cx="362750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R&amp;M for 10 year old vehicles by Engine Mfg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925" y="792000"/>
            <a:ext cx="3582824" cy="4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/>
              <a:t> removed for Model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Age: Highly correlated to Model year and year and was same for an equipment for all years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Equipment : Unique identifier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Tower serial: Unique identifier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Billing hours : Removed only for Prediction for 2018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Fuel : Removed only for Prediction for 2018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 : Removed only for Prediction for 2018 as there is no defined method of finding LID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ENGINE_MODEL was highly correlated to Engine manufacturer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 manufacturer(Correlated with Engine manufacturer)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38375"/>
            <a:ext cx="8520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"/>
              <a:t>&amp; Model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Aerials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698600" y="981688"/>
            <a:ext cx="4133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Model year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R&amp;M: </a:t>
            </a:r>
            <a:r>
              <a:rPr lang="en" sz="1400"/>
              <a:t>negative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of 44% on Training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of 32% on Test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is 31.8% without LID,Bill.Hrs and Fuel on training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is 18% without LID,Bill.Hrs and Fuel on test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" y="729975"/>
            <a:ext cx="4393925" cy="40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474" y="3169900"/>
            <a:ext cx="4616699" cy="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Different Attributes on R&amp;M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31225"/>
            <a:ext cx="85206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: 0.</a:t>
            </a:r>
            <a:r>
              <a:rPr lang="en"/>
              <a:t>21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year: </a:t>
            </a:r>
            <a:r>
              <a:rPr lang="en"/>
              <a:t>-0.15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Hours: 0.</a:t>
            </a:r>
            <a:r>
              <a:rPr lang="en"/>
              <a:t>10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 :  0.</a:t>
            </a:r>
            <a:r>
              <a:rPr lang="en"/>
              <a:t>44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ENGINE_CONFIGURATIONV 8 CYL.  </a:t>
            </a:r>
            <a:r>
              <a:rPr lang="en"/>
              <a:t>1.47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ENGINE_CONFIGURATION 6 CYL. (INLINE)    </a:t>
            </a:r>
            <a:r>
              <a:rPr lang="en"/>
              <a:t>1.32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ENGINE_MANUFACTURERJOHN DEERE LTD   -</a:t>
            </a:r>
            <a:r>
              <a:rPr lang="en"/>
              <a:t>1.22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Purchase.Price  -0.1</a:t>
            </a:r>
            <a:r>
              <a:rPr lang="en"/>
              <a:t>7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Ownership Lease -0.84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Wheels_By_Drive 4*4 0.24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Fuel 0.07 times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Location Attributes on R&amp;M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5425" y="754225"/>
            <a:ext cx="49107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Peabody Municipal Power Plant:  -3.96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Florida Public Utilities Northeast:-1.35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OUC Production: -0.73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Jones Onslow: -1.26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PSEGDistribution Firm Bid : -0.97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FirstEnergy JCPL Firm Bid:  -0.88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DTE  Unit Maintenance Work: -0.66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NIPSCO T&amp;M:-0.92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NIPSCO: -0.79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Ohio Cooperatives: -0.68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065900" y="870225"/>
            <a:ext cx="38910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National Grid New England:0.08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City of Cuyahoga Falls: -1.22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important Predictors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74100" y="1307675"/>
            <a:ext cx="65958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Installed location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manufacturer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Ownership code(Own,lease,Chng)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year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hours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Tower type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Configuration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 Train Type (4x4, 4x2)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362850" y="1405575"/>
            <a:ext cx="432300" cy="31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R&amp;M costs Predictions 2018 using </a:t>
            </a:r>
            <a:r>
              <a:rPr b="1" lang="en"/>
              <a:t>Multiple </a:t>
            </a: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82350" y="1104900"/>
            <a:ext cx="83793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Shape 168"/>
          <p:cNvGraphicFramePr/>
          <p:nvPr/>
        </p:nvGraphicFramePr>
        <p:xfrm>
          <a:off x="819900" y="15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{368206D6-21EA-4452-B122-164D42F63329}</a:tableStyleId>
              </a:tblPr>
              <a:tblGrid>
                <a:gridCol w="1577075"/>
                <a:gridCol w="1797600"/>
                <a:gridCol w="1903650"/>
                <a:gridCol w="2225875"/>
              </a:tblGrid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Equipment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2017 R&amp;M costs($)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Predicted 2018 R&amp;M costs($)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95% Confidence interval($)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3200883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36,745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 7,163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4,475-11,465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3001246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4,553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15,093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11,335-20,098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3001109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7,743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17,373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</a:rPr>
                        <a:t>10,071-29,970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55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3800173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18,423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 13,700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7,344-25,556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Jan 2001-Jan 2018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8961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71175" y="370625"/>
            <a:ext cx="8289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Best Time to sell off an Equipment?</a:t>
            </a:r>
            <a:endParaRPr sz="2400"/>
          </a:p>
        </p:txBody>
      </p:sp>
      <p:sp>
        <p:nvSpPr>
          <p:cNvPr id="61" name="Shape 61"/>
          <p:cNvSpPr txBox="1"/>
          <p:nvPr/>
        </p:nvSpPr>
        <p:spPr>
          <a:xfrm>
            <a:off x="316375" y="1247450"/>
            <a:ext cx="78192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Keep the vehicle till: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MC</a:t>
            </a:r>
            <a:r>
              <a:rPr b="1"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≤  E(ATC</a:t>
            </a:r>
            <a:r>
              <a:rPr b="1"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MC</a:t>
            </a:r>
            <a:r>
              <a:rPr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old </a:t>
            </a: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Marginal cost per unit of service for existing machine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ATC</a:t>
            </a:r>
            <a:r>
              <a:rPr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Average lifetime cost per unit of service expected from new machine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Buy a new one as soon as it equals each other.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Assumptions about Lifetime?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Assumptions about Service?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Data Integrity?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41650"/>
            <a:ext cx="8520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Challenges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012425"/>
            <a:ext cx="85206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Collection (combined columns, </a:t>
            </a:r>
            <a:r>
              <a:rPr lang="en"/>
              <a:t>Pay Card</a:t>
            </a:r>
            <a:r>
              <a:rPr lang="en"/>
              <a:t> transactions)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Integrity (Mileage, Engine manufacturer, kubota)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Missing values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spread all across (SAP, Equipment Team, wex, Telogis)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year increase, leads to an increase of 21% increase in R&amp;M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values of p-card transaction would not make a difference in the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Location, Engine configuration and wheels by drive does make a difference in R &amp; M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the R&amp;M costs of next year will act as an important deciding factor.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 filter down the Equipments which are expected to have a higher R&amp;M and analyze the Trajectory the Equipment follows.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9000"/>
            <a:ext cx="8520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Possibilities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039700"/>
            <a:ext cx="85206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Have separate fields for Repair and maintenance.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Have separate fields for Licence, Insurance, Tax and Depreciation.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lang="en"/>
              <a:t>R</a:t>
            </a: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epairs through Pay card are added into the same GL account and are not mapped to unit numbers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Predicting resale values/residual values of active vehicles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Telematics for real time data collection and failure prediction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Planned Maintenance to Predictive maintenance(Mean time before failure)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972575" y="2013275"/>
            <a:ext cx="7359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Thank you!</a:t>
            </a:r>
            <a:endParaRPr b="1" i="0" sz="4800" u="none" cap="none" strike="noStrike">
              <a:solidFill>
                <a:srgbClr val="38761D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882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Problem: Average Aerial R&amp;M Costs are Increasing</a:t>
            </a:r>
            <a:endParaRPr b="1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692475"/>
            <a:ext cx="6988775" cy="4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82475"/>
            <a:ext cx="8520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variability in R&amp;M Costs($):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37% of the Aerials have R&amp;M costs above average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25" y="1295175"/>
            <a:ext cx="2308575" cy="38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325" y="1333500"/>
            <a:ext cx="3754957" cy="3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78200" y="13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651800"/>
            <a:ext cx="8520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2001-2017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chosen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Tower type, Trans type, Wheels driven by,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 manufacturer, Installed Location, Apportioned,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Manufacturer, Engine model, Engine configuration,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Ownership code, Age, Year, LID, Fuel,Purchase Price,Billing hours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CAPs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1430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Missing percentage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23% in complete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11% in Aerials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33% in chippers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23% in Pickups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200" y="676850"/>
            <a:ext cx="2560925" cy="4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02450" y="228400"/>
            <a:ext cx="86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AERIALS: Missing Variable Values Replacement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02450" y="900100"/>
            <a:ext cx="87393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rows with &gt; 50% missing</a:t>
            </a:r>
            <a:endParaRPr b="0" i="0" sz="1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columns with &gt;10% missing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Replaced with Most frequent value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columns with &gt;50% missing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rows with R&amp;M costs =$0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Replaced with Median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875" y="739000"/>
            <a:ext cx="3405525" cy="4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7988" y="4474187"/>
            <a:ext cx="965925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903812" y="4494287"/>
            <a:ext cx="984625" cy="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511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225"/>
            <a:ext cx="7998999" cy="4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 and R&amp;M Costs(Aerials)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650" y="640825"/>
            <a:ext cx="7031083" cy="44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975" y="1046925"/>
            <a:ext cx="7434401" cy="42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R&amp;M Costs By Engine Mfg ($)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