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jpeg" ContentType="image/jpeg"/>
  <Override PartName="/ppt/media/image11.jpeg" ContentType="image/jpeg"/>
  <Override PartName="/ppt/media/image13.jpeg" ContentType="image/jpeg"/>
  <Override PartName="/ppt/media/image8.jpeg" ContentType="image/jpeg"/>
  <Override PartName="/ppt/media/image10.jpeg" ContentType="image/jpeg"/>
  <Override PartName="/ppt/media/image12.jpeg" ContentType="image/jpeg"/>
  <Override PartName="/ppt/media/image7.jpeg" ContentType="image/jpeg"/>
  <Override PartName="/ppt/media/image20.jpeg" ContentType="image/jpeg"/>
  <Override PartName="/ppt/media/image15.jpeg" ContentType="image/jpeg"/>
  <Override PartName="/ppt/media/image19.jpeg" ContentType="image/jpeg"/>
  <Override PartName="/ppt/media/image1.jpeg" ContentType="image/jpeg"/>
  <Override PartName="/ppt/media/image18.jpeg" ContentType="image/jpeg"/>
  <Override PartName="/ppt/media/image17.jpeg" ContentType="image/jpeg"/>
  <Override PartName="/ppt/media/image16.jpeg" ContentType="image/jpeg"/>
  <Override PartName="/ppt/media/image14.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4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5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6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7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7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7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1523880" y="1122480"/>
            <a:ext cx="9143280" cy="2386800"/>
          </a:xfrm>
          <a:prstGeom prst="rect">
            <a:avLst/>
          </a:prstGeom>
          <a:noFill/>
          <a:ln>
            <a:noFill/>
          </a:ln>
        </p:spPr>
        <p:style>
          <a:lnRef idx="0"/>
          <a:fillRef idx="0"/>
          <a:effectRef idx="0"/>
          <a:fontRef idx="minor"/>
        </p:style>
      </p:sp>
      <p:sp>
        <p:nvSpPr>
          <p:cNvPr id="77" name="CustomShape 2"/>
          <p:cNvSpPr/>
          <p:nvPr/>
        </p:nvSpPr>
        <p:spPr>
          <a:xfrm>
            <a:off x="1523880" y="3602160"/>
            <a:ext cx="9143280" cy="1654920"/>
          </a:xfrm>
          <a:prstGeom prst="rect">
            <a:avLst/>
          </a:prstGeom>
          <a:noFill/>
          <a:ln>
            <a:noFill/>
          </a:ln>
        </p:spPr>
        <p:style>
          <a:lnRef idx="0"/>
          <a:fillRef idx="0"/>
          <a:effectRef idx="0"/>
          <a:fontRef idx="minor"/>
        </p:style>
      </p:sp>
      <p:pic>
        <p:nvPicPr>
          <p:cNvPr id="78" name="Picture 8" descr=""/>
          <p:cNvPicPr/>
          <p:nvPr/>
        </p:nvPicPr>
        <p:blipFill>
          <a:blip r:embed="rId1"/>
          <a:stretch/>
        </p:blipFill>
        <p:spPr>
          <a:xfrm>
            <a:off x="0" y="0"/>
            <a:ext cx="12286440" cy="6857280"/>
          </a:xfrm>
          <a:prstGeom prst="rect">
            <a:avLst/>
          </a:prstGeom>
          <a:ln>
            <a:noFill/>
          </a:ln>
        </p:spPr>
      </p:pic>
      <p:sp>
        <p:nvSpPr>
          <p:cNvPr id="79" name="CustomShape 3"/>
          <p:cNvSpPr/>
          <p:nvPr/>
        </p:nvSpPr>
        <p:spPr>
          <a:xfrm>
            <a:off x="1195560" y="1953720"/>
            <a:ext cx="7933680" cy="14302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002060"/>
                </a:solidFill>
                <a:latin typeface="Calibri"/>
                <a:ea typeface="DejaVu Sans"/>
              </a:rPr>
              <a:t>LOAN</a:t>
            </a:r>
            <a:r>
              <a:rPr b="0" lang="en-GB" sz="1800" spc="-1" strike="noStrike">
                <a:solidFill>
                  <a:srgbClr val="000000"/>
                </a:solidFill>
                <a:latin typeface="Calibri"/>
                <a:ea typeface="DejaVu Sans"/>
              </a:rPr>
              <a:t> </a:t>
            </a:r>
            <a:r>
              <a:rPr b="1" lang="en-GB" sz="4400" spc="-1" strike="noStrike">
                <a:solidFill>
                  <a:srgbClr val="002060"/>
                </a:solidFill>
                <a:latin typeface="Calibri"/>
                <a:ea typeface="DejaVu Sans"/>
              </a:rPr>
              <a:t>ELIGIBILITY</a:t>
            </a:r>
            <a:r>
              <a:rPr b="0" lang="en-GB" sz="1800" spc="-1" strike="noStrike">
                <a:solidFill>
                  <a:srgbClr val="000000"/>
                </a:solidFill>
                <a:latin typeface="Calibri"/>
                <a:ea typeface="DejaVu Sans"/>
              </a:rPr>
              <a:t> </a:t>
            </a:r>
            <a:r>
              <a:rPr b="1" lang="en-GB" sz="4400" spc="-1" strike="noStrike">
                <a:solidFill>
                  <a:srgbClr val="002060"/>
                </a:solidFill>
                <a:latin typeface="Calibri"/>
                <a:ea typeface="DejaVu Sans"/>
              </a:rPr>
              <a:t>PREDICTION</a:t>
            </a:r>
            <a:endParaRPr b="0" lang="en-IN" sz="4400" spc="-1" strike="noStrike">
              <a:latin typeface="Arial"/>
            </a:endParaRPr>
          </a:p>
        </p:txBody>
      </p:sp>
      <p:sp>
        <p:nvSpPr>
          <p:cNvPr id="80" name="CustomShape 4"/>
          <p:cNvSpPr/>
          <p:nvPr/>
        </p:nvSpPr>
        <p:spPr>
          <a:xfrm flipV="1">
            <a:off x="3286080" y="-698760"/>
            <a:ext cx="7990920" cy="364320"/>
          </a:xfrm>
          <a:prstGeom prst="rect">
            <a:avLst/>
          </a:prstGeom>
          <a:noFill/>
          <a:ln>
            <a:noFill/>
          </a:ln>
        </p:spPr>
        <p:style>
          <a:lnRef idx="0"/>
          <a:fillRef idx="0"/>
          <a:effectRef idx="0"/>
          <a:fontRef idx="minor"/>
        </p:style>
      </p:sp>
      <p:sp>
        <p:nvSpPr>
          <p:cNvPr id="81" name="CustomShape 5"/>
          <p:cNvSpPr/>
          <p:nvPr/>
        </p:nvSpPr>
        <p:spPr>
          <a:xfrm>
            <a:off x="3528000" y="4494240"/>
            <a:ext cx="8279640" cy="191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400" spc="-1" strike="noStrike">
                <a:solidFill>
                  <a:srgbClr val="203864"/>
                </a:solidFill>
                <a:latin typeface="Calibri"/>
                <a:ea typeface="DejaVu Sans"/>
              </a:rPr>
              <a:t>M. Lakshmi Divya , S190185</a:t>
            </a:r>
            <a:endParaRPr b="0" lang="en-IN" sz="2400" spc="-1" strike="noStrike">
              <a:latin typeface="Arial"/>
            </a:endParaRPr>
          </a:p>
          <a:p>
            <a:pPr>
              <a:lnSpc>
                <a:spcPct val="100000"/>
              </a:lnSpc>
            </a:pPr>
            <a:r>
              <a:rPr b="1" lang="en-GB" sz="2400" spc="-1" strike="noStrike">
                <a:solidFill>
                  <a:srgbClr val="203864"/>
                </a:solidFill>
                <a:latin typeface="Calibri"/>
                <a:ea typeface="DejaVu Sans"/>
              </a:rPr>
              <a:t>S. Navya Sri , S190586</a:t>
            </a:r>
            <a:endParaRPr b="0" lang="en-IN" sz="2400" spc="-1" strike="noStrike">
              <a:latin typeface="Arial"/>
            </a:endParaRPr>
          </a:p>
          <a:p>
            <a:pPr>
              <a:lnSpc>
                <a:spcPct val="100000"/>
              </a:lnSpc>
            </a:pPr>
            <a:r>
              <a:rPr b="1" lang="en-GB" sz="2400" spc="-1" strike="noStrike">
                <a:solidFill>
                  <a:srgbClr val="203864"/>
                </a:solidFill>
                <a:latin typeface="Calibri"/>
                <a:ea typeface="DejaVu Sans"/>
              </a:rPr>
              <a:t>CSE-2E</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838080" y="365040"/>
            <a:ext cx="10514880" cy="1324800"/>
          </a:xfrm>
          <a:prstGeom prst="rect">
            <a:avLst/>
          </a:prstGeom>
          <a:noFill/>
          <a:ln>
            <a:noFill/>
          </a:ln>
        </p:spPr>
        <p:style>
          <a:lnRef idx="0"/>
          <a:fillRef idx="0"/>
          <a:effectRef idx="0"/>
          <a:fontRef idx="minor"/>
        </p:style>
      </p:sp>
      <p:pic>
        <p:nvPicPr>
          <p:cNvPr id="134" name="Picture 4" descr=""/>
          <p:cNvPicPr/>
          <p:nvPr/>
        </p:nvPicPr>
        <p:blipFill>
          <a:blip r:embed="rId1"/>
          <a:stretch/>
        </p:blipFill>
        <p:spPr>
          <a:xfrm>
            <a:off x="0" y="0"/>
            <a:ext cx="12191400" cy="6857280"/>
          </a:xfrm>
          <a:prstGeom prst="rect">
            <a:avLst/>
          </a:prstGeom>
          <a:ln>
            <a:noFill/>
          </a:ln>
        </p:spPr>
      </p:pic>
      <p:sp>
        <p:nvSpPr>
          <p:cNvPr id="135" name="CustomShape 2"/>
          <p:cNvSpPr/>
          <p:nvPr/>
        </p:nvSpPr>
        <p:spPr>
          <a:xfrm>
            <a:off x="5181480" y="2514600"/>
            <a:ext cx="1828080" cy="1828080"/>
          </a:xfrm>
          <a:prstGeom prst="rect">
            <a:avLst/>
          </a:prstGeom>
          <a:noFill/>
          <a:ln>
            <a:noFill/>
          </a:ln>
        </p:spPr>
        <p:style>
          <a:lnRef idx="0"/>
          <a:fillRef idx="0"/>
          <a:effectRef idx="0"/>
          <a:fontRef idx="minor"/>
        </p:style>
      </p:sp>
      <p:sp>
        <p:nvSpPr>
          <p:cNvPr id="136" name="CustomShape 3"/>
          <p:cNvSpPr/>
          <p:nvPr/>
        </p:nvSpPr>
        <p:spPr>
          <a:xfrm flipV="1" rot="10800000">
            <a:off x="839160" y="889920"/>
            <a:ext cx="10667160" cy="31374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800" spc="-1" strike="noStrike">
                <a:solidFill>
                  <a:srgbClr val="203864"/>
                </a:solidFill>
                <a:latin typeface="Calibri"/>
                <a:ea typeface="DejaVu Sans"/>
              </a:rPr>
              <a:t>3. Random forest Classifier:</a:t>
            </a:r>
            <a:endParaRPr b="0" lang="en-IN" sz="2800" spc="-1" strike="noStrike">
              <a:latin typeface="Arial"/>
            </a:endParaRPr>
          </a:p>
          <a:p>
            <a:pPr>
              <a:lnSpc>
                <a:spcPct val="100000"/>
              </a:lnSpc>
            </a:pPr>
            <a:endParaRPr b="0" lang="en-IN" sz="2800" spc="-1" strike="noStrike">
              <a:latin typeface="Arial"/>
            </a:endParaRPr>
          </a:p>
          <a:p>
            <a:pPr>
              <a:lnSpc>
                <a:spcPct val="100000"/>
              </a:lnSpc>
            </a:pPr>
            <a:r>
              <a:rPr b="0" lang="en-GB" sz="2400" spc="-1" strike="noStrike">
                <a:solidFill>
                  <a:srgbClr val="1f4e79"/>
                </a:solidFill>
                <a:latin typeface="Calibri"/>
                <a:ea typeface="DejaVu Sans"/>
              </a:rPr>
              <a:t>A random forest classifier is a group of decision trees that work together to make predictions. Each tree is trained on a different subset of the data, and each tree uses a different subset of features. This helps to prevent the trees from overfitting to the training data, and it also helps to improve the overall accuracy of the predictions.</a:t>
            </a:r>
            <a:endParaRPr b="0" lang="en-IN" sz="2400" spc="-1" strike="noStrike">
              <a:latin typeface="Arial"/>
            </a:endParaRPr>
          </a:p>
        </p:txBody>
      </p:sp>
      <p:sp>
        <p:nvSpPr>
          <p:cNvPr id="137" name="CustomShape 4"/>
          <p:cNvSpPr/>
          <p:nvPr/>
        </p:nvSpPr>
        <p:spPr>
          <a:xfrm>
            <a:off x="838080" y="4057560"/>
            <a:ext cx="94384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400" spc="-1" strike="noStrike">
                <a:solidFill>
                  <a:srgbClr val="1f4e79"/>
                </a:solidFill>
                <a:latin typeface="Calibri"/>
                <a:ea typeface="DejaVu Sans"/>
              </a:rPr>
              <a:t>Among the above machine learning algorithms Logistic regression and Support vector machine worked better than Random Forest Classifier.</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838080" y="365040"/>
            <a:ext cx="10514880" cy="1324800"/>
          </a:xfrm>
          <a:prstGeom prst="rect">
            <a:avLst/>
          </a:prstGeom>
          <a:noFill/>
          <a:ln>
            <a:noFill/>
          </a:ln>
        </p:spPr>
        <p:style>
          <a:lnRef idx="0"/>
          <a:fillRef idx="0"/>
          <a:effectRef idx="0"/>
          <a:fontRef idx="minor"/>
        </p:style>
      </p:sp>
      <p:pic>
        <p:nvPicPr>
          <p:cNvPr id="139" name="Picture 4" descr=""/>
          <p:cNvPicPr/>
          <p:nvPr/>
        </p:nvPicPr>
        <p:blipFill>
          <a:blip r:embed="rId1"/>
          <a:stretch/>
        </p:blipFill>
        <p:spPr>
          <a:xfrm>
            <a:off x="264240" y="-233640"/>
            <a:ext cx="12191400" cy="6857280"/>
          </a:xfrm>
          <a:prstGeom prst="rect">
            <a:avLst/>
          </a:prstGeom>
          <a:ln>
            <a:noFill/>
          </a:ln>
        </p:spPr>
      </p:pic>
      <p:sp>
        <p:nvSpPr>
          <p:cNvPr id="140" name="CustomShape 2"/>
          <p:cNvSpPr/>
          <p:nvPr/>
        </p:nvSpPr>
        <p:spPr>
          <a:xfrm>
            <a:off x="2160000" y="648000"/>
            <a:ext cx="9359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000" spc="-1" strike="noStrike">
                <a:solidFill>
                  <a:srgbClr val="002060"/>
                </a:solidFill>
                <a:latin typeface="Calibri"/>
                <a:ea typeface="DejaVu Sans"/>
              </a:rPr>
              <a:t>Accuracy of Various Models</a:t>
            </a:r>
            <a:endParaRPr b="0" lang="en-IN" sz="4000" spc="-1" strike="noStrike">
              <a:latin typeface="Arial"/>
            </a:endParaRPr>
          </a:p>
        </p:txBody>
      </p:sp>
      <p:sp>
        <p:nvSpPr>
          <p:cNvPr id="141" name="CustomShape 3"/>
          <p:cNvSpPr/>
          <p:nvPr/>
        </p:nvSpPr>
        <p:spPr>
          <a:xfrm>
            <a:off x="1241280" y="-1806120"/>
            <a:ext cx="56048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203864"/>
                </a:solidFill>
                <a:latin typeface="Calibri"/>
                <a:ea typeface="DejaVu Sans"/>
              </a:rPr>
              <a:t>Random Forest Classifier</a:t>
            </a:r>
            <a:endParaRPr b="0" lang="en-IN" sz="2800" spc="-1" strike="noStrike">
              <a:latin typeface="Arial"/>
            </a:endParaRPr>
          </a:p>
        </p:txBody>
      </p:sp>
      <p:graphicFrame>
        <p:nvGraphicFramePr>
          <p:cNvPr id="142" name="Table 4"/>
          <p:cNvGraphicFramePr/>
          <p:nvPr/>
        </p:nvGraphicFramePr>
        <p:xfrm>
          <a:off x="1324440" y="2055960"/>
          <a:ext cx="9542520" cy="4313160"/>
        </p:xfrm>
        <a:graphic>
          <a:graphicData uri="http://schemas.openxmlformats.org/drawingml/2006/table">
            <a:tbl>
              <a:tblPr/>
              <a:tblGrid>
                <a:gridCol w="4971240"/>
                <a:gridCol w="4571640"/>
              </a:tblGrid>
              <a:tr h="1078200">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c>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4472c4"/>
                    </a:solidFill>
                  </a:tcPr>
                </a:tc>
              </a:tr>
              <a:tr h="1078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r h="10782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8ebf4"/>
                    </a:solidFill>
                  </a:tcPr>
                </a:tc>
              </a:tr>
              <a:tr h="107892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fd5e9"/>
                    </a:solidFill>
                  </a:tcPr>
                </a:tc>
              </a:tr>
            </a:tbl>
          </a:graphicData>
        </a:graphic>
      </p:graphicFrame>
      <p:sp>
        <p:nvSpPr>
          <p:cNvPr id="143" name="CustomShape 5"/>
          <p:cNvSpPr/>
          <p:nvPr/>
        </p:nvSpPr>
        <p:spPr>
          <a:xfrm>
            <a:off x="2656440" y="2204280"/>
            <a:ext cx="238320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222a35"/>
                </a:solidFill>
                <a:latin typeface="Calibri"/>
                <a:ea typeface="DejaVu Sans"/>
              </a:rPr>
              <a:t>Model</a:t>
            </a:r>
            <a:endParaRPr b="0" lang="en-IN" sz="4400" spc="-1" strike="noStrike">
              <a:latin typeface="Arial"/>
            </a:endParaRPr>
          </a:p>
        </p:txBody>
      </p:sp>
      <p:sp>
        <p:nvSpPr>
          <p:cNvPr id="144" name="CustomShape 6"/>
          <p:cNvSpPr/>
          <p:nvPr/>
        </p:nvSpPr>
        <p:spPr>
          <a:xfrm>
            <a:off x="7236000" y="2100600"/>
            <a:ext cx="377964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222a35"/>
                </a:solidFill>
                <a:latin typeface="Calibri"/>
                <a:ea typeface="DejaVu Sans"/>
              </a:rPr>
              <a:t>Accuracy</a:t>
            </a:r>
            <a:endParaRPr b="0" lang="en-IN" sz="4400" spc="-1" strike="noStrike">
              <a:latin typeface="Arial"/>
            </a:endParaRPr>
          </a:p>
        </p:txBody>
      </p:sp>
      <p:sp>
        <p:nvSpPr>
          <p:cNvPr id="145" name="CustomShape 7"/>
          <p:cNvSpPr/>
          <p:nvPr/>
        </p:nvSpPr>
        <p:spPr>
          <a:xfrm>
            <a:off x="1872000" y="3360960"/>
            <a:ext cx="39596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203864"/>
                </a:solidFill>
                <a:latin typeface="Calibri"/>
                <a:ea typeface="DejaVu Sans"/>
              </a:rPr>
              <a:t>Logistic</a:t>
            </a:r>
            <a:r>
              <a:rPr b="0" lang="en-GB" sz="1800" spc="-1" strike="noStrike">
                <a:solidFill>
                  <a:srgbClr val="000000"/>
                </a:solidFill>
                <a:latin typeface="Calibri"/>
                <a:ea typeface="DejaVu Sans"/>
              </a:rPr>
              <a:t> </a:t>
            </a:r>
            <a:r>
              <a:rPr b="0" lang="en-GB" sz="2800" spc="-1" strike="noStrike">
                <a:solidFill>
                  <a:srgbClr val="203864"/>
                </a:solidFill>
                <a:latin typeface="Calibri"/>
                <a:ea typeface="DejaVu Sans"/>
              </a:rPr>
              <a:t>regression</a:t>
            </a:r>
            <a:r>
              <a:rPr b="0" lang="en-GB" sz="1800" spc="-1" strike="noStrike">
                <a:solidFill>
                  <a:srgbClr val="000000"/>
                </a:solidFill>
                <a:latin typeface="Calibri"/>
                <a:ea typeface="DejaVu Sans"/>
              </a:rPr>
              <a:t> </a:t>
            </a:r>
            <a:endParaRPr b="0" lang="en-IN" sz="1800" spc="-1" strike="noStrike">
              <a:latin typeface="Arial"/>
            </a:endParaRPr>
          </a:p>
        </p:txBody>
      </p:sp>
      <p:sp>
        <p:nvSpPr>
          <p:cNvPr id="146" name="CustomShape 8"/>
          <p:cNvSpPr/>
          <p:nvPr/>
        </p:nvSpPr>
        <p:spPr>
          <a:xfrm>
            <a:off x="1821600" y="5598720"/>
            <a:ext cx="560484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203864"/>
                </a:solidFill>
                <a:latin typeface="Calibri"/>
                <a:ea typeface="DejaVu Sans"/>
              </a:rPr>
              <a:t>Random Forest Classifier</a:t>
            </a:r>
            <a:endParaRPr b="0" lang="en-IN" sz="2800" spc="-1" strike="noStrike">
              <a:latin typeface="Arial"/>
            </a:endParaRPr>
          </a:p>
        </p:txBody>
      </p:sp>
      <p:sp>
        <p:nvSpPr>
          <p:cNvPr id="147" name="CustomShape 9"/>
          <p:cNvSpPr/>
          <p:nvPr/>
        </p:nvSpPr>
        <p:spPr>
          <a:xfrm>
            <a:off x="1821600" y="4516200"/>
            <a:ext cx="48664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203864"/>
                </a:solidFill>
                <a:latin typeface="Calibri"/>
                <a:ea typeface="DejaVu Sans"/>
              </a:rPr>
              <a:t>Support Vector Machine </a:t>
            </a:r>
            <a:endParaRPr b="0" lang="en-IN" sz="2800" spc="-1" strike="noStrike">
              <a:latin typeface="Arial"/>
            </a:endParaRPr>
          </a:p>
        </p:txBody>
      </p:sp>
      <p:sp>
        <p:nvSpPr>
          <p:cNvPr id="148" name="CustomShape 10"/>
          <p:cNvSpPr/>
          <p:nvPr/>
        </p:nvSpPr>
        <p:spPr>
          <a:xfrm>
            <a:off x="7929720" y="3413880"/>
            <a:ext cx="18280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1f4e79"/>
                </a:solidFill>
                <a:latin typeface="Calibri"/>
                <a:ea typeface="DejaVu Sans"/>
              </a:rPr>
              <a:t>0.83</a:t>
            </a:r>
            <a:endParaRPr b="0" lang="en-IN" sz="2800" spc="-1" strike="noStrike">
              <a:latin typeface="Arial"/>
            </a:endParaRPr>
          </a:p>
        </p:txBody>
      </p:sp>
      <p:sp>
        <p:nvSpPr>
          <p:cNvPr id="149" name="CustomShape 11"/>
          <p:cNvSpPr/>
          <p:nvPr/>
        </p:nvSpPr>
        <p:spPr>
          <a:xfrm>
            <a:off x="7929720" y="4561200"/>
            <a:ext cx="182808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1f4e79"/>
                </a:solidFill>
                <a:latin typeface="Calibri"/>
                <a:ea typeface="DejaVu Sans"/>
              </a:rPr>
              <a:t>0.82</a:t>
            </a:r>
            <a:endParaRPr b="0" lang="en-IN" sz="2800" spc="-1" strike="noStrike">
              <a:latin typeface="Arial"/>
            </a:endParaRPr>
          </a:p>
        </p:txBody>
      </p:sp>
      <p:sp>
        <p:nvSpPr>
          <p:cNvPr id="150" name="CustomShape 12"/>
          <p:cNvSpPr/>
          <p:nvPr/>
        </p:nvSpPr>
        <p:spPr>
          <a:xfrm>
            <a:off x="7930800" y="5535000"/>
            <a:ext cx="4878360" cy="5166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1f4e79"/>
                </a:solidFill>
                <a:latin typeface="Calibri"/>
                <a:ea typeface="DejaVu Sans"/>
              </a:rPr>
              <a:t>0.78</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838080" y="365040"/>
            <a:ext cx="10514880" cy="1324800"/>
          </a:xfrm>
          <a:prstGeom prst="rect">
            <a:avLst/>
          </a:prstGeom>
          <a:noFill/>
          <a:ln>
            <a:noFill/>
          </a:ln>
        </p:spPr>
        <p:style>
          <a:lnRef idx="0"/>
          <a:fillRef idx="0"/>
          <a:effectRef idx="0"/>
          <a:fontRef idx="minor"/>
        </p:style>
      </p:sp>
      <p:pic>
        <p:nvPicPr>
          <p:cNvPr id="152" name="Picture 4" descr=""/>
          <p:cNvPicPr/>
          <p:nvPr/>
        </p:nvPicPr>
        <p:blipFill>
          <a:blip r:embed="rId1"/>
          <a:stretch/>
        </p:blipFill>
        <p:spPr>
          <a:xfrm>
            <a:off x="0" y="0"/>
            <a:ext cx="12191400" cy="6857280"/>
          </a:xfrm>
          <a:prstGeom prst="rect">
            <a:avLst/>
          </a:prstGeom>
          <a:ln>
            <a:noFill/>
          </a:ln>
        </p:spPr>
      </p:pic>
      <p:pic>
        <p:nvPicPr>
          <p:cNvPr id="153" name="Picture 8" descr=""/>
          <p:cNvPicPr/>
          <p:nvPr/>
        </p:nvPicPr>
        <p:blipFill>
          <a:blip r:embed="rId2"/>
          <a:stretch/>
        </p:blipFill>
        <p:spPr>
          <a:xfrm>
            <a:off x="2674080" y="0"/>
            <a:ext cx="7195320" cy="1201680"/>
          </a:xfrm>
          <a:prstGeom prst="rect">
            <a:avLst/>
          </a:prstGeom>
          <a:ln>
            <a:noFill/>
          </a:ln>
        </p:spPr>
      </p:pic>
      <p:sp>
        <p:nvSpPr>
          <p:cNvPr id="154" name="CustomShape 2"/>
          <p:cNvSpPr/>
          <p:nvPr/>
        </p:nvSpPr>
        <p:spPr>
          <a:xfrm flipV="1" rot="10800000">
            <a:off x="3888360" y="162000"/>
            <a:ext cx="770364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800" spc="-1" strike="noStrike">
                <a:solidFill>
                  <a:srgbClr val="002060"/>
                </a:solidFill>
                <a:latin typeface="Calibri"/>
                <a:ea typeface="DejaVu Sans"/>
              </a:rPr>
              <a:t>Advantages</a:t>
            </a:r>
            <a:endParaRPr b="0" lang="en-IN" sz="4800" spc="-1" strike="noStrike">
              <a:latin typeface="Arial"/>
            </a:endParaRPr>
          </a:p>
        </p:txBody>
      </p:sp>
      <p:sp>
        <p:nvSpPr>
          <p:cNvPr id="155" name="CustomShape 3"/>
          <p:cNvSpPr/>
          <p:nvPr/>
        </p:nvSpPr>
        <p:spPr>
          <a:xfrm>
            <a:off x="0" y="576000"/>
            <a:ext cx="12191760" cy="55134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r>
              <a:rPr b="0" lang="en-GB" sz="2800" spc="-1" strike="noStrike">
                <a:solidFill>
                  <a:srgbClr val="203864"/>
                </a:solidFill>
                <a:latin typeface="Calibri"/>
                <a:ea typeface="DejaVu Sans"/>
              </a:rPr>
              <a:t>1.Increased accuracy: </a:t>
            </a:r>
            <a:r>
              <a:rPr b="0" lang="en-GB" sz="2600" spc="-1" strike="noStrike">
                <a:solidFill>
                  <a:srgbClr val="2e75b6"/>
                </a:solidFill>
                <a:latin typeface="Calibri"/>
                <a:ea typeface="DejaVu Sans"/>
              </a:rPr>
              <a:t>Machine learning models can be used to predict loan eligibility with a high accuracy. This is because they can take into account a much larger number of factors than human loan officers can.</a:t>
            </a:r>
            <a:endParaRPr b="0" lang="en-IN" sz="2600" spc="-1" strike="noStrike">
              <a:latin typeface="Arial"/>
            </a:endParaRPr>
          </a:p>
          <a:p>
            <a:pPr>
              <a:lnSpc>
                <a:spcPct val="100000"/>
              </a:lnSpc>
            </a:pPr>
            <a:r>
              <a:rPr b="0" lang="en-GB" sz="2800" spc="-1" strike="noStrike">
                <a:solidFill>
                  <a:srgbClr val="203864"/>
                </a:solidFill>
                <a:latin typeface="Calibri"/>
                <a:ea typeface="DejaVu Sans"/>
              </a:rPr>
              <a:t>2.Reduced fraud:  </a:t>
            </a:r>
            <a:r>
              <a:rPr b="0" lang="en-GB" sz="2600" spc="-1" strike="noStrike">
                <a:solidFill>
                  <a:srgbClr val="2e75b6"/>
                </a:solidFill>
                <a:latin typeface="Calibri"/>
                <a:ea typeface="DejaVu Sans"/>
              </a:rPr>
              <a:t>Machine learning models can be used to identify fraudulent loan applications. This can help to protect banks from financial losses.</a:t>
            </a:r>
            <a:endParaRPr b="0" lang="en-IN" sz="2600" spc="-1" strike="noStrike">
              <a:latin typeface="Arial"/>
            </a:endParaRPr>
          </a:p>
          <a:p>
            <a:pPr>
              <a:lnSpc>
                <a:spcPct val="100000"/>
              </a:lnSpc>
            </a:pPr>
            <a:r>
              <a:rPr b="0" lang="en-GB" sz="2800" spc="-1" strike="noStrike">
                <a:solidFill>
                  <a:srgbClr val="203864"/>
                </a:solidFill>
                <a:latin typeface="Calibri"/>
                <a:ea typeface="DejaVu Sans"/>
              </a:rPr>
              <a:t>3.Increased efficiency: </a:t>
            </a:r>
            <a:r>
              <a:rPr b="0" lang="en-GB" sz="2600" spc="-1" strike="noStrike">
                <a:solidFill>
                  <a:srgbClr val="2e75b6"/>
                </a:solidFill>
                <a:latin typeface="Calibri"/>
                <a:ea typeface="DejaVu Sans"/>
              </a:rPr>
              <a:t>Loan eligibility prediction projects can automate many of the tasks involved in the loan approval process. This can speed up the process and make it more efficient.</a:t>
            </a:r>
            <a:endParaRPr b="0" lang="en-IN" sz="2600" spc="-1" strike="noStrike">
              <a:latin typeface="Arial"/>
            </a:endParaRPr>
          </a:p>
          <a:p>
            <a:pPr>
              <a:lnSpc>
                <a:spcPct val="100000"/>
              </a:lnSpc>
            </a:pPr>
            <a:r>
              <a:rPr b="0" lang="en-GB" sz="2800" spc="-1" strike="noStrike">
                <a:solidFill>
                  <a:srgbClr val="203864"/>
                </a:solidFill>
                <a:latin typeface="Calibri"/>
                <a:ea typeface="DejaVu Sans"/>
              </a:rPr>
              <a:t>4.Better customer experience: </a:t>
            </a:r>
            <a:r>
              <a:rPr b="0" lang="en-GB" sz="2600" spc="-1" strike="noStrike">
                <a:solidFill>
                  <a:srgbClr val="2e75b6"/>
                </a:solidFill>
                <a:latin typeface="Calibri"/>
                <a:ea typeface="DejaVu Sans"/>
              </a:rPr>
              <a:t>Borrowers can get an accurate and timely prediction of their loan eligibility. This can help them to make better financial decisions and build trust with the bank.</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838080" y="365040"/>
            <a:ext cx="10514880" cy="1324800"/>
          </a:xfrm>
          <a:prstGeom prst="rect">
            <a:avLst/>
          </a:prstGeom>
          <a:noFill/>
          <a:ln>
            <a:noFill/>
          </a:ln>
        </p:spPr>
        <p:style>
          <a:lnRef idx="0"/>
          <a:fillRef idx="0"/>
          <a:effectRef idx="0"/>
          <a:fontRef idx="minor"/>
        </p:style>
      </p:sp>
      <p:pic>
        <p:nvPicPr>
          <p:cNvPr id="157" name="Picture 7" descr=""/>
          <p:cNvPicPr/>
          <p:nvPr/>
        </p:nvPicPr>
        <p:blipFill>
          <a:blip r:embed="rId1"/>
          <a:stretch/>
        </p:blipFill>
        <p:spPr>
          <a:xfrm>
            <a:off x="-107280" y="0"/>
            <a:ext cx="12298320" cy="6857280"/>
          </a:xfrm>
          <a:prstGeom prst="rect">
            <a:avLst/>
          </a:prstGeom>
          <a:ln>
            <a:noFill/>
          </a:ln>
        </p:spPr>
      </p:pic>
      <p:sp>
        <p:nvSpPr>
          <p:cNvPr id="158" name="CustomShape 2"/>
          <p:cNvSpPr/>
          <p:nvPr/>
        </p:nvSpPr>
        <p:spPr>
          <a:xfrm>
            <a:off x="5128200" y="2514600"/>
            <a:ext cx="1828080" cy="1828080"/>
          </a:xfrm>
          <a:prstGeom prst="rect">
            <a:avLst/>
          </a:prstGeom>
          <a:noFill/>
          <a:ln>
            <a:noFill/>
          </a:ln>
        </p:spPr>
        <p:style>
          <a:lnRef idx="0"/>
          <a:fillRef idx="0"/>
          <a:effectRef idx="0"/>
          <a:fontRef idx="minor"/>
        </p:style>
      </p:sp>
      <p:sp>
        <p:nvSpPr>
          <p:cNvPr id="159" name="CustomShape 3"/>
          <p:cNvSpPr/>
          <p:nvPr/>
        </p:nvSpPr>
        <p:spPr>
          <a:xfrm>
            <a:off x="960840" y="705240"/>
            <a:ext cx="10269720" cy="5329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800" spc="-1" strike="noStrike">
                <a:solidFill>
                  <a:srgbClr val="203864"/>
                </a:solidFill>
                <a:latin typeface="Calibri"/>
                <a:ea typeface="DejaVu Sans"/>
              </a:rPr>
              <a:t>1. Financial</a:t>
            </a:r>
            <a:r>
              <a:rPr b="0" lang="en-US" sz="2800" spc="-1" strike="noStrike">
                <a:solidFill>
                  <a:srgbClr val="203864"/>
                </a:solidFill>
                <a:latin typeface="Calibri"/>
                <a:ea typeface="DejaVu Sans"/>
              </a:rPr>
              <a:t> institutions</a:t>
            </a:r>
            <a:r>
              <a:rPr b="0" lang="en-US" sz="2600" spc="-1" strike="noStrike">
                <a:solidFill>
                  <a:srgbClr val="2e75b6"/>
                </a:solidFill>
                <a:latin typeface="Calibri"/>
                <a:ea typeface="DejaVu Sans"/>
              </a:rPr>
              <a:t>:</a:t>
            </a:r>
            <a:r>
              <a:rPr b="0" lang="en-GB" sz="2600" spc="-1" strike="noStrike">
                <a:solidFill>
                  <a:srgbClr val="2e75b6"/>
                </a:solidFill>
                <a:latin typeface="Calibri"/>
                <a:ea typeface="DejaVu Sans"/>
              </a:rPr>
              <a:t> Banks, Credit </a:t>
            </a:r>
            <a:r>
              <a:rPr b="0" lang="en-US" sz="2600" spc="-1" strike="noStrike">
                <a:solidFill>
                  <a:srgbClr val="2e75b6"/>
                </a:solidFill>
                <a:latin typeface="Calibri"/>
                <a:ea typeface="DejaVu Sans"/>
              </a:rPr>
              <a:t>unions and other financial institutions </a:t>
            </a:r>
            <a:r>
              <a:rPr b="0" lang="en-GB" sz="2600" spc="-1" strike="noStrike">
                <a:solidFill>
                  <a:srgbClr val="2e75b6"/>
                </a:solidFill>
                <a:latin typeface="Calibri"/>
                <a:ea typeface="DejaVu Sans"/>
              </a:rPr>
              <a:t>utilize</a:t>
            </a:r>
            <a:r>
              <a:rPr b="0" lang="en-US" sz="2600" spc="-1" strike="noStrike">
                <a:solidFill>
                  <a:srgbClr val="2e75b6"/>
                </a:solidFill>
                <a:latin typeface="Calibri"/>
                <a:ea typeface="DejaVu Sans"/>
              </a:rPr>
              <a:t> loan eligibility prediction models to automate their loan approval process. </a:t>
            </a:r>
            <a:endParaRPr b="0" lang="en-IN" sz="2600" spc="-1" strike="noStrike">
              <a:latin typeface="Arial"/>
            </a:endParaRPr>
          </a:p>
          <a:p>
            <a:pPr>
              <a:lnSpc>
                <a:spcPct val="100000"/>
              </a:lnSpc>
            </a:pPr>
            <a:r>
              <a:rPr b="0" lang="en-GB" sz="2800" spc="-1" strike="noStrike">
                <a:solidFill>
                  <a:srgbClr val="203864"/>
                </a:solidFill>
                <a:latin typeface="Calibri"/>
                <a:ea typeface="DejaVu Sans"/>
              </a:rPr>
              <a:t>2. </a:t>
            </a:r>
            <a:r>
              <a:rPr b="0" lang="en-US" sz="2800" spc="-1" strike="noStrike">
                <a:solidFill>
                  <a:srgbClr val="203864"/>
                </a:solidFill>
                <a:latin typeface="Calibri"/>
                <a:ea typeface="DejaVu Sans"/>
              </a:rPr>
              <a:t>Government agencies:</a:t>
            </a:r>
            <a:r>
              <a:rPr b="0" lang="en-GB" sz="2800" spc="-1" strike="noStrike">
                <a:solidFill>
                  <a:srgbClr val="203864"/>
                </a:solidFill>
                <a:latin typeface="Calibri"/>
                <a:ea typeface="DejaVu Sans"/>
              </a:rPr>
              <a:t> </a:t>
            </a:r>
            <a:r>
              <a:rPr b="0" lang="en-US" sz="2600" spc="-1" strike="noStrike">
                <a:solidFill>
                  <a:srgbClr val="2e75b6"/>
                </a:solidFill>
                <a:latin typeface="Calibri"/>
                <a:ea typeface="DejaVu Sans"/>
              </a:rPr>
              <a:t>They involved in loan programs, such as small business loans or student loans , and use loan </a:t>
            </a:r>
            <a:r>
              <a:rPr b="0" lang="en-GB" sz="2600" spc="-1" strike="noStrike">
                <a:solidFill>
                  <a:srgbClr val="2e75b6"/>
                </a:solidFill>
                <a:latin typeface="Calibri"/>
                <a:ea typeface="DejaVu Sans"/>
              </a:rPr>
              <a:t>eligibility</a:t>
            </a:r>
            <a:r>
              <a:rPr b="0" lang="en-US" sz="2600" spc="-1" strike="noStrike">
                <a:solidFill>
                  <a:srgbClr val="2e75b6"/>
                </a:solidFill>
                <a:latin typeface="Calibri"/>
                <a:ea typeface="DejaVu Sans"/>
              </a:rPr>
              <a:t> prediction mode</a:t>
            </a:r>
            <a:r>
              <a:rPr b="0" lang="en-GB" sz="2600" spc="-1" strike="noStrike">
                <a:solidFill>
                  <a:srgbClr val="2e75b6"/>
                </a:solidFill>
                <a:latin typeface="Calibri"/>
                <a:ea typeface="DejaVu Sans"/>
              </a:rPr>
              <a:t>l</a:t>
            </a:r>
            <a:r>
              <a:rPr b="0" lang="en-US" sz="2600" spc="-1" strike="noStrike">
                <a:solidFill>
                  <a:srgbClr val="2e75b6"/>
                </a:solidFill>
                <a:latin typeface="Calibri"/>
                <a:ea typeface="DejaVu Sans"/>
              </a:rPr>
              <a:t>s to determine applicants eligibility for providing financial assistance.</a:t>
            </a:r>
            <a:r>
              <a:rPr b="0" lang="en-GB" sz="2600" spc="-1" strike="noStrike">
                <a:solidFill>
                  <a:srgbClr val="2e75b6"/>
                </a:solidFill>
                <a:latin typeface="Calibri"/>
                <a:ea typeface="DejaVu Sans"/>
              </a:rPr>
              <a:t> </a:t>
            </a:r>
            <a:endParaRPr b="0" lang="en-IN" sz="2600" spc="-1" strike="noStrike">
              <a:latin typeface="Arial"/>
            </a:endParaRPr>
          </a:p>
          <a:p>
            <a:pPr>
              <a:lnSpc>
                <a:spcPct val="100000"/>
              </a:lnSpc>
            </a:pPr>
            <a:r>
              <a:rPr b="0" lang="en-GB" sz="2800" spc="-1" strike="noStrike">
                <a:solidFill>
                  <a:srgbClr val="203864"/>
                </a:solidFill>
                <a:latin typeface="Calibri"/>
                <a:ea typeface="DejaVu Sans"/>
              </a:rPr>
              <a:t>3. </a:t>
            </a:r>
            <a:r>
              <a:rPr b="0" lang="en-US" sz="2800" spc="-1" strike="noStrike">
                <a:solidFill>
                  <a:srgbClr val="203864"/>
                </a:solidFill>
                <a:latin typeface="Calibri"/>
                <a:ea typeface="DejaVu Sans"/>
              </a:rPr>
              <a:t>Insurance </a:t>
            </a:r>
            <a:r>
              <a:rPr b="0" lang="en-GB" sz="2800" spc="-1" strike="noStrike">
                <a:solidFill>
                  <a:srgbClr val="203864"/>
                </a:solidFill>
                <a:latin typeface="Calibri"/>
                <a:ea typeface="DejaVu Sans"/>
              </a:rPr>
              <a:t>companies:</a:t>
            </a:r>
            <a:r>
              <a:rPr b="0" lang="en-GB" sz="2600" spc="-1" strike="noStrike">
                <a:solidFill>
                  <a:srgbClr val="2e75b6"/>
                </a:solidFill>
                <a:latin typeface="Calibri"/>
                <a:ea typeface="DejaVu Sans"/>
              </a:rPr>
              <a:t> </a:t>
            </a:r>
            <a:r>
              <a:rPr b="0" lang="en-US" sz="2600" spc="-1" strike="noStrike">
                <a:solidFill>
                  <a:srgbClr val="2e75b6"/>
                </a:solidFill>
                <a:latin typeface="Calibri"/>
                <a:ea typeface="DejaVu Sans"/>
              </a:rPr>
              <a:t>They use loan eligibility prediction mode</a:t>
            </a:r>
            <a:r>
              <a:rPr b="0" lang="en-GB" sz="2600" spc="-1" strike="noStrike">
                <a:solidFill>
                  <a:srgbClr val="2e75b6"/>
                </a:solidFill>
                <a:latin typeface="Calibri"/>
                <a:ea typeface="DejaVu Sans"/>
              </a:rPr>
              <a:t>l</a:t>
            </a:r>
            <a:r>
              <a:rPr b="0" lang="en-US" sz="2600" spc="-1" strike="noStrike">
                <a:solidFill>
                  <a:srgbClr val="2e75b6"/>
                </a:solidFill>
                <a:latin typeface="Calibri"/>
                <a:ea typeface="DejaVu Sans"/>
              </a:rPr>
              <a:t> to get an applicants financial stability when determining premiums for certain policies. By considering the applicants loan eligibility, insures get an idea about their financial responsibility and make more accurate risk assessments</a:t>
            </a:r>
            <a:r>
              <a:rPr b="0" lang="en-US" sz="1600" spc="-1" strike="noStrike">
                <a:solidFill>
                  <a:srgbClr val="2e75b6"/>
                </a:solidFill>
                <a:latin typeface="Calibri"/>
                <a:ea typeface="DejaVu Sans"/>
              </a:rPr>
              <a:t>.</a:t>
            </a:r>
            <a:endParaRPr b="0" lang="en-IN" sz="1600" spc="-1" strike="noStrike">
              <a:latin typeface="Arial"/>
            </a:endParaRPr>
          </a:p>
        </p:txBody>
      </p:sp>
      <p:sp>
        <p:nvSpPr>
          <p:cNvPr id="160" name="CustomShape 4"/>
          <p:cNvSpPr/>
          <p:nvPr/>
        </p:nvSpPr>
        <p:spPr>
          <a:xfrm flipV="1" rot="10800000">
            <a:off x="4485960" y="-118080"/>
            <a:ext cx="514620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002060"/>
                </a:solidFill>
                <a:latin typeface="Calibri"/>
                <a:ea typeface="DejaVu Sans"/>
              </a:rPr>
              <a:t>Applications</a:t>
            </a:r>
            <a:r>
              <a:rPr b="1" lang="en-GB" sz="4000" spc="-1" strike="noStrike">
                <a:solidFill>
                  <a:srgbClr val="002060"/>
                </a:solidFill>
                <a:latin typeface="Calibri"/>
                <a:ea typeface="DejaVu Sans"/>
              </a:rPr>
              <a:t> </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838080" y="365040"/>
            <a:ext cx="10514880" cy="1324800"/>
          </a:xfrm>
          <a:prstGeom prst="rect">
            <a:avLst/>
          </a:prstGeom>
          <a:noFill/>
          <a:ln>
            <a:noFill/>
          </a:ln>
        </p:spPr>
        <p:style>
          <a:lnRef idx="0"/>
          <a:fillRef idx="0"/>
          <a:effectRef idx="0"/>
          <a:fontRef idx="minor"/>
        </p:style>
      </p:sp>
      <p:pic>
        <p:nvPicPr>
          <p:cNvPr id="162" name="Picture 4" descr=""/>
          <p:cNvPicPr/>
          <p:nvPr/>
        </p:nvPicPr>
        <p:blipFill>
          <a:blip r:embed="rId1"/>
          <a:stretch/>
        </p:blipFill>
        <p:spPr>
          <a:xfrm>
            <a:off x="360" y="0"/>
            <a:ext cx="12191400" cy="6857280"/>
          </a:xfrm>
          <a:prstGeom prst="rect">
            <a:avLst/>
          </a:prstGeom>
          <a:ln>
            <a:noFill/>
          </a:ln>
        </p:spPr>
      </p:pic>
      <p:sp>
        <p:nvSpPr>
          <p:cNvPr id="163" name="CustomShape 2"/>
          <p:cNvSpPr/>
          <p:nvPr/>
        </p:nvSpPr>
        <p:spPr>
          <a:xfrm flipV="1" rot="10800000">
            <a:off x="1182600" y="719280"/>
            <a:ext cx="10193400" cy="6457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2200" spc="-1" strike="noStrike">
                <a:solidFill>
                  <a:srgbClr val="2e75b6"/>
                </a:solidFill>
                <a:latin typeface="Calibri"/>
                <a:ea typeface="DejaVu Sans"/>
              </a:rPr>
              <a:t>The loan eligibility prediction project helps lenders to decide whether to approve or reject a loan application. By analysing the past loan data and considering factors like Applicant Income, Self employed etc., a model is created to make prediction about loan eligibility.  In this project, we used Logistic Regression, SVM and Random Forest Classifier algorithms and among them, SVM and logistic regression classifiers are given the best accuracy .</a:t>
            </a:r>
            <a:endParaRPr b="0" lang="en-IN" sz="2200" spc="-1" strike="noStrike">
              <a:latin typeface="Arial"/>
            </a:endParaRPr>
          </a:p>
          <a:p>
            <a:pPr>
              <a:lnSpc>
                <a:spcPct val="100000"/>
              </a:lnSpc>
            </a:pPr>
            <a:r>
              <a:rPr b="0" lang="en-GB" sz="2200" spc="-1" strike="noStrike">
                <a:solidFill>
                  <a:srgbClr val="2e75b6"/>
                </a:solidFill>
                <a:latin typeface="Calibri"/>
                <a:ea typeface="DejaVu Sans"/>
              </a:rPr>
              <a:t>    </a:t>
            </a:r>
            <a:r>
              <a:rPr b="0" lang="en-GB" sz="2200" spc="-1" strike="noStrike">
                <a:solidFill>
                  <a:srgbClr val="2e75b6"/>
                </a:solidFill>
                <a:latin typeface="Calibri"/>
                <a:ea typeface="DejaVu Sans"/>
              </a:rPr>
              <a:t>After analysing the data, the following conclusions were done,</a:t>
            </a:r>
            <a:endParaRPr b="0" lang="en-IN" sz="2200" spc="-1" strike="noStrike">
              <a:latin typeface="Arial"/>
            </a:endParaRPr>
          </a:p>
          <a:p>
            <a:pPr>
              <a:lnSpc>
                <a:spcPct val="100000"/>
              </a:lnSpc>
            </a:pPr>
            <a:r>
              <a:rPr b="0" lang="en-GB" sz="2200" spc="-1" strike="noStrike">
                <a:solidFill>
                  <a:srgbClr val="2e75b6"/>
                </a:solidFill>
                <a:latin typeface="Calibri"/>
                <a:ea typeface="DejaVu Sans"/>
              </a:rPr>
              <a:t>Most of the applicants with high income, requests for a smaller loan and for them loans are likely to be approved, because they are more likely to repay their debts. Those applicants with the lowest credit-history scores will be derived a loan since they have a higher risk of default on the loan.  Other factors like gender and Martial status do not appear to be considered by the cooperation.</a:t>
            </a:r>
            <a:endParaRPr b="0" lang="en-IN" sz="2200" spc="-1" strike="noStrike">
              <a:latin typeface="Arial"/>
            </a:endParaRPr>
          </a:p>
          <a:p>
            <a:pPr>
              <a:lnSpc>
                <a:spcPct val="100000"/>
              </a:lnSpc>
            </a:pPr>
            <a:r>
              <a:rPr b="0" lang="en-GB" sz="2200" spc="-1" strike="noStrike">
                <a:solidFill>
                  <a:srgbClr val="2e75b6"/>
                </a:solidFill>
                <a:latin typeface="Calibri"/>
                <a:ea typeface="DejaVu Sans"/>
              </a:rPr>
              <a:t>   </a:t>
            </a:r>
            <a:r>
              <a:rPr b="0" lang="en-GB" sz="2200" spc="-1" strike="noStrike">
                <a:solidFill>
                  <a:srgbClr val="2e75b6"/>
                </a:solidFill>
                <a:latin typeface="Calibri"/>
                <a:ea typeface="DejaVu Sans"/>
              </a:rPr>
              <a:t>So, by using loan eligibility prediction models, lenders can make loan decisions more efficiently, minimize the risk of defaulters, improves overall efficiency and effectiveness of loan approval process. </a:t>
            </a:r>
            <a:endParaRPr b="0" lang="en-IN" sz="2200" spc="-1" strike="noStrike">
              <a:latin typeface="Arial"/>
            </a:endParaRPr>
          </a:p>
          <a:p>
            <a:pPr>
              <a:lnSpc>
                <a:spcPct val="100000"/>
              </a:lnSpc>
            </a:pPr>
            <a:endParaRPr b="0" lang="en-IN" sz="2200" spc="-1" strike="noStrike">
              <a:latin typeface="Arial"/>
            </a:endParaRPr>
          </a:p>
          <a:p>
            <a:pPr>
              <a:lnSpc>
                <a:spcPct val="100000"/>
              </a:lnSpc>
            </a:pPr>
            <a:endParaRPr b="0" lang="en-IN" sz="2200" spc="-1" strike="noStrike">
              <a:latin typeface="Arial"/>
            </a:endParaRPr>
          </a:p>
        </p:txBody>
      </p:sp>
      <p:pic>
        <p:nvPicPr>
          <p:cNvPr id="164" name="Picture 6" descr=""/>
          <p:cNvPicPr/>
          <p:nvPr/>
        </p:nvPicPr>
        <p:blipFill>
          <a:blip r:embed="rId2"/>
          <a:stretch/>
        </p:blipFill>
        <p:spPr>
          <a:xfrm flipH="1" rot="10800000">
            <a:off x="2860200" y="0"/>
            <a:ext cx="6113520" cy="855360"/>
          </a:xfrm>
          <a:prstGeom prst="rect">
            <a:avLst/>
          </a:prstGeom>
          <a:ln>
            <a:noFill/>
          </a:ln>
        </p:spPr>
      </p:pic>
      <p:sp>
        <p:nvSpPr>
          <p:cNvPr id="165" name="CustomShape 3"/>
          <p:cNvSpPr/>
          <p:nvPr/>
        </p:nvSpPr>
        <p:spPr>
          <a:xfrm>
            <a:off x="4359600" y="0"/>
            <a:ext cx="4136040" cy="820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800" spc="-1" strike="noStrike">
                <a:solidFill>
                  <a:srgbClr val="002060"/>
                </a:solidFill>
                <a:latin typeface="Calibri"/>
                <a:ea typeface="DejaVu Sans"/>
              </a:rPr>
              <a:t>Conclusion</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838080" y="365040"/>
            <a:ext cx="10514880" cy="1324800"/>
          </a:xfrm>
          <a:prstGeom prst="rect">
            <a:avLst/>
          </a:prstGeom>
          <a:noFill/>
          <a:ln>
            <a:noFill/>
          </a:ln>
        </p:spPr>
        <p:style>
          <a:lnRef idx="0"/>
          <a:fillRef idx="0"/>
          <a:effectRef idx="0"/>
          <a:fontRef idx="minor"/>
        </p:style>
      </p:sp>
      <p:pic>
        <p:nvPicPr>
          <p:cNvPr id="167" name="Picture 6" descr=""/>
          <p:cNvPicPr/>
          <p:nvPr/>
        </p:nvPicPr>
        <p:blipFill>
          <a:blip r:embed="rId1"/>
          <a:stretch/>
        </p:blipFill>
        <p:spPr>
          <a:xfrm>
            <a:off x="0" y="0"/>
            <a:ext cx="12191400" cy="6857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838080" y="365040"/>
            <a:ext cx="10514880" cy="1324800"/>
          </a:xfrm>
          <a:prstGeom prst="rect">
            <a:avLst/>
          </a:prstGeom>
          <a:noFill/>
          <a:ln>
            <a:noFill/>
          </a:ln>
        </p:spPr>
        <p:style>
          <a:lnRef idx="0"/>
          <a:fillRef idx="0"/>
          <a:effectRef idx="0"/>
          <a:fontRef idx="minor"/>
        </p:style>
      </p:sp>
      <p:pic>
        <p:nvPicPr>
          <p:cNvPr id="83" name="Picture 6" descr=""/>
          <p:cNvPicPr/>
          <p:nvPr/>
        </p:nvPicPr>
        <p:blipFill>
          <a:blip r:embed="rId1"/>
          <a:stretch/>
        </p:blipFill>
        <p:spPr>
          <a:xfrm>
            <a:off x="-119160" y="0"/>
            <a:ext cx="12488760" cy="6832080"/>
          </a:xfrm>
          <a:prstGeom prst="rect">
            <a:avLst/>
          </a:prstGeom>
          <a:ln>
            <a:noFill/>
          </a:ln>
        </p:spPr>
      </p:pic>
      <p:sp>
        <p:nvSpPr>
          <p:cNvPr id="84" name="CustomShape 2"/>
          <p:cNvSpPr/>
          <p:nvPr/>
        </p:nvSpPr>
        <p:spPr>
          <a:xfrm>
            <a:off x="7992000" y="2855880"/>
            <a:ext cx="437760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002060"/>
                </a:solidFill>
                <a:latin typeface="Calibri"/>
                <a:ea typeface="DejaVu Sans"/>
              </a:rPr>
              <a:t>CONTENTS</a:t>
            </a:r>
            <a:endParaRPr b="0" lang="en-IN" sz="4400" spc="-1" strike="noStrike">
              <a:latin typeface="Arial"/>
            </a:endParaRPr>
          </a:p>
        </p:txBody>
      </p:sp>
      <p:sp>
        <p:nvSpPr>
          <p:cNvPr id="85" name="CustomShape 3"/>
          <p:cNvSpPr/>
          <p:nvPr/>
        </p:nvSpPr>
        <p:spPr>
          <a:xfrm flipV="1" rot="10800000">
            <a:off x="2381400" y="223560"/>
            <a:ext cx="4242600" cy="600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3200" spc="-1" strike="noStrike">
                <a:solidFill>
                  <a:srgbClr val="203864"/>
                </a:solidFill>
                <a:latin typeface="Calibri"/>
                <a:ea typeface="DejaVu Sans"/>
              </a:rPr>
              <a:t>Introduction</a:t>
            </a:r>
            <a:r>
              <a:rPr b="0" lang="en-GB" sz="1800" spc="-1" strike="noStrike">
                <a:solidFill>
                  <a:srgbClr val="000000"/>
                </a:solidFill>
                <a:latin typeface="Calibri"/>
                <a:ea typeface="DejaVu Sans"/>
              </a:rPr>
              <a:t> </a:t>
            </a:r>
            <a:endParaRPr b="0" lang="en-IN" sz="1800" spc="-1" strike="noStrike">
              <a:latin typeface="Arial"/>
            </a:endParaRPr>
          </a:p>
          <a:p>
            <a:pPr>
              <a:lnSpc>
                <a:spcPct val="100000"/>
              </a:lnSpc>
            </a:pPr>
            <a:r>
              <a:rPr b="1" lang="en-GB" sz="3200" spc="-1" strike="noStrike">
                <a:solidFill>
                  <a:srgbClr val="203864"/>
                </a:solidFill>
                <a:latin typeface="Calibri"/>
                <a:ea typeface="DejaVu Sans"/>
              </a:rPr>
              <a:t>Project</a:t>
            </a:r>
            <a:r>
              <a:rPr b="1" lang="en-GB" sz="3600" spc="-1" strike="noStrike">
                <a:solidFill>
                  <a:srgbClr val="203864"/>
                </a:solidFill>
                <a:latin typeface="Calibri"/>
                <a:ea typeface="DejaVu Sans"/>
              </a:rPr>
              <a:t> </a:t>
            </a:r>
            <a:r>
              <a:rPr b="1" lang="en-GB" sz="3200" spc="-1" strike="noStrike">
                <a:solidFill>
                  <a:srgbClr val="203864"/>
                </a:solidFill>
                <a:latin typeface="Calibri"/>
                <a:ea typeface="DejaVu Sans"/>
              </a:rPr>
              <a:t>Objective</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Problem Statement and</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Problem Solution</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Proposed Work</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Models</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Accuracy vs Models</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Advantages</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Applications</a:t>
            </a:r>
            <a:endParaRPr b="0" lang="en-IN" sz="3200" spc="-1" strike="noStrike">
              <a:latin typeface="Arial"/>
            </a:endParaRPr>
          </a:p>
          <a:p>
            <a:pPr>
              <a:lnSpc>
                <a:spcPct val="100000"/>
              </a:lnSpc>
            </a:pPr>
            <a:r>
              <a:rPr b="1" lang="en-GB" sz="3200" spc="-1" strike="noStrike">
                <a:solidFill>
                  <a:srgbClr val="203864"/>
                </a:solidFill>
                <a:latin typeface="Calibri"/>
                <a:ea typeface="DejaVu Sans"/>
              </a:rPr>
              <a:t>Conclusion</a:t>
            </a:r>
            <a:endParaRPr b="0" lang="en-IN" sz="3200" spc="-1" strike="noStrike">
              <a:latin typeface="Arial"/>
            </a:endParaRPr>
          </a:p>
        </p:txBody>
      </p:sp>
      <p:sp>
        <p:nvSpPr>
          <p:cNvPr id="86" name="CustomShape 4"/>
          <p:cNvSpPr/>
          <p:nvPr/>
        </p:nvSpPr>
        <p:spPr>
          <a:xfrm>
            <a:off x="1502280" y="33336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87" name="CustomShape 5"/>
          <p:cNvSpPr/>
          <p:nvPr/>
        </p:nvSpPr>
        <p:spPr>
          <a:xfrm>
            <a:off x="1479960" y="540288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88" name="CustomShape 6"/>
          <p:cNvSpPr/>
          <p:nvPr/>
        </p:nvSpPr>
        <p:spPr>
          <a:xfrm>
            <a:off x="1512000" y="489600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89" name="CustomShape 7"/>
          <p:cNvSpPr/>
          <p:nvPr/>
        </p:nvSpPr>
        <p:spPr>
          <a:xfrm>
            <a:off x="1479960" y="583488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90" name="CustomShape 8"/>
          <p:cNvSpPr/>
          <p:nvPr/>
        </p:nvSpPr>
        <p:spPr>
          <a:xfrm>
            <a:off x="1502280" y="95544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91" name="CustomShape 9"/>
          <p:cNvSpPr/>
          <p:nvPr/>
        </p:nvSpPr>
        <p:spPr>
          <a:xfrm flipV="1">
            <a:off x="1466280" y="1511640"/>
            <a:ext cx="752040" cy="144000"/>
          </a:xfrm>
          <a:prstGeom prst="rightArrow">
            <a:avLst>
              <a:gd name="adj1" fmla="val 50000"/>
              <a:gd name="adj2" fmla="val 197455"/>
            </a:avLst>
          </a:prstGeom>
          <a:ln/>
        </p:spPr>
        <p:style>
          <a:lnRef idx="2">
            <a:schemeClr val="accent1">
              <a:shade val="15000"/>
            </a:schemeClr>
          </a:lnRef>
          <a:fillRef idx="1">
            <a:schemeClr val="accent1"/>
          </a:fillRef>
          <a:effectRef idx="0">
            <a:schemeClr val="accent1"/>
          </a:effectRef>
          <a:fontRef idx="minor"/>
        </p:style>
      </p:sp>
      <p:sp>
        <p:nvSpPr>
          <p:cNvPr id="92" name="CustomShape 10"/>
          <p:cNvSpPr/>
          <p:nvPr/>
        </p:nvSpPr>
        <p:spPr>
          <a:xfrm>
            <a:off x="1584000" y="288288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93" name="CustomShape 11"/>
          <p:cNvSpPr/>
          <p:nvPr/>
        </p:nvSpPr>
        <p:spPr>
          <a:xfrm>
            <a:off x="1479960" y="396000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
        <p:nvSpPr>
          <p:cNvPr id="94" name="CustomShape 12"/>
          <p:cNvSpPr/>
          <p:nvPr/>
        </p:nvSpPr>
        <p:spPr>
          <a:xfrm>
            <a:off x="1584000" y="3456000"/>
            <a:ext cx="752040" cy="141120"/>
          </a:xfrm>
          <a:prstGeom prst="rightArrow">
            <a:avLst>
              <a:gd name="adj1" fmla="val 50000"/>
              <a:gd name="adj2" fmla="val 174082"/>
            </a:avLst>
          </a:prstGeom>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838080" y="365040"/>
            <a:ext cx="10514880" cy="1324800"/>
          </a:xfrm>
          <a:prstGeom prst="rect">
            <a:avLst/>
          </a:prstGeom>
          <a:noFill/>
          <a:ln>
            <a:noFill/>
          </a:ln>
        </p:spPr>
        <p:style>
          <a:lnRef idx="0"/>
          <a:fillRef idx="0"/>
          <a:effectRef idx="0"/>
          <a:fontRef idx="minor"/>
        </p:style>
      </p:sp>
      <p:pic>
        <p:nvPicPr>
          <p:cNvPr id="96" name="Picture 4" descr=""/>
          <p:cNvPicPr/>
          <p:nvPr/>
        </p:nvPicPr>
        <p:blipFill>
          <a:blip r:embed="rId1"/>
          <a:stretch/>
        </p:blipFill>
        <p:spPr>
          <a:xfrm>
            <a:off x="41760" y="-87120"/>
            <a:ext cx="12310200" cy="6857280"/>
          </a:xfrm>
          <a:prstGeom prst="rect">
            <a:avLst/>
          </a:prstGeom>
          <a:ln>
            <a:noFill/>
          </a:ln>
        </p:spPr>
      </p:pic>
      <p:sp>
        <p:nvSpPr>
          <p:cNvPr id="97" name="CustomShape 2"/>
          <p:cNvSpPr/>
          <p:nvPr/>
        </p:nvSpPr>
        <p:spPr>
          <a:xfrm>
            <a:off x="41760" y="1095480"/>
            <a:ext cx="12030480" cy="5674680"/>
          </a:xfrm>
          <a:prstGeom prst="frame">
            <a:avLst>
              <a:gd name="adj1" fmla="val 1301"/>
            </a:avLst>
          </a:prstGeom>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p:style>
      </p:sp>
      <p:sp>
        <p:nvSpPr>
          <p:cNvPr id="98" name="CustomShape 3"/>
          <p:cNvSpPr/>
          <p:nvPr/>
        </p:nvSpPr>
        <p:spPr>
          <a:xfrm>
            <a:off x="3687480" y="61560"/>
            <a:ext cx="6104160" cy="802080"/>
          </a:xfrm>
          <a:prstGeom prst="rect">
            <a:avLst/>
          </a:prstGeom>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p:style>
      </p:sp>
      <p:sp>
        <p:nvSpPr>
          <p:cNvPr id="99" name="CustomShape 4"/>
          <p:cNvSpPr/>
          <p:nvPr/>
        </p:nvSpPr>
        <p:spPr>
          <a:xfrm>
            <a:off x="4133880" y="87480"/>
            <a:ext cx="5657760" cy="8208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800" spc="-1" strike="noStrike">
                <a:solidFill>
                  <a:srgbClr val="002060"/>
                </a:solidFill>
                <a:latin typeface="Calibri"/>
                <a:ea typeface="DejaVu Sans"/>
              </a:rPr>
              <a:t>INTRODUCTION</a:t>
            </a:r>
            <a:r>
              <a:rPr b="0" lang="en-GB" sz="2800" spc="-1" strike="noStrike">
                <a:solidFill>
                  <a:srgbClr val="000000"/>
                </a:solidFill>
                <a:latin typeface="Calibri"/>
                <a:ea typeface="DejaVu Sans"/>
              </a:rPr>
              <a:t> </a:t>
            </a:r>
            <a:endParaRPr b="0" lang="en-IN" sz="2800" spc="-1" strike="noStrike">
              <a:latin typeface="Arial"/>
            </a:endParaRPr>
          </a:p>
        </p:txBody>
      </p:sp>
      <p:sp>
        <p:nvSpPr>
          <p:cNvPr id="100" name="CustomShape 5"/>
          <p:cNvSpPr/>
          <p:nvPr/>
        </p:nvSpPr>
        <p:spPr>
          <a:xfrm>
            <a:off x="432000" y="1095480"/>
            <a:ext cx="11322000" cy="545184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203864"/>
              </a:buClr>
              <a:buFont typeface="Arial"/>
              <a:buChar char="•"/>
            </a:pPr>
            <a:r>
              <a:rPr b="0" lang="en-GB" sz="3200" spc="-1" strike="noStrike">
                <a:solidFill>
                  <a:srgbClr val="203864"/>
                </a:solidFill>
                <a:latin typeface="Calibri"/>
                <a:ea typeface="DejaVu Sans"/>
              </a:rPr>
              <a:t>Loans are currently the most important need in the world as the needs of the people are increasing everyday. In banks the main profit comes directly from the loans interest.</a:t>
            </a:r>
            <a:endParaRPr b="0" lang="en-IN" sz="3200" spc="-1" strike="noStrike">
              <a:latin typeface="Arial"/>
            </a:endParaRPr>
          </a:p>
          <a:p>
            <a:pPr marL="457200" indent="-456480">
              <a:lnSpc>
                <a:spcPct val="100000"/>
              </a:lnSpc>
              <a:buClr>
                <a:srgbClr val="203864"/>
              </a:buClr>
              <a:buFont typeface="Arial"/>
              <a:buChar char="•"/>
            </a:pPr>
            <a:r>
              <a:rPr b="0" lang="en-GB" sz="3200" spc="-1" strike="noStrike">
                <a:solidFill>
                  <a:srgbClr val="203864"/>
                </a:solidFill>
                <a:latin typeface="Calibri"/>
                <a:ea typeface="DejaVu Sans"/>
              </a:rPr>
              <a:t>Bank approves applicant’s loan after verifying the applicant eligibility, which is difficult and time consuming process but, still there is no assurance if the applicant will repay the loan.</a:t>
            </a:r>
            <a:endParaRPr b="0" lang="en-IN" sz="3200" spc="-1" strike="noStrike">
              <a:latin typeface="Arial"/>
            </a:endParaRPr>
          </a:p>
          <a:p>
            <a:pPr marL="457200" indent="-456480">
              <a:lnSpc>
                <a:spcPct val="100000"/>
              </a:lnSpc>
              <a:buClr>
                <a:srgbClr val="203864"/>
              </a:buClr>
              <a:buFont typeface="Arial"/>
              <a:buChar char="•"/>
            </a:pPr>
            <a:r>
              <a:rPr b="0" lang="en-GB" sz="3200" spc="-1" strike="noStrike">
                <a:solidFill>
                  <a:srgbClr val="203864"/>
                </a:solidFill>
                <a:latin typeface="Calibri"/>
                <a:ea typeface="DejaVu Sans"/>
              </a:rPr>
              <a:t>Therefore, we are developing a loan eligibility prediction system using machine learning to determine, if the applicant is eligible for loan or not.</a:t>
            </a: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838080" y="365040"/>
            <a:ext cx="10514880" cy="1324800"/>
          </a:xfrm>
          <a:prstGeom prst="rect">
            <a:avLst/>
          </a:prstGeom>
          <a:noFill/>
          <a:ln>
            <a:noFill/>
          </a:ln>
        </p:spPr>
        <p:style>
          <a:lnRef idx="0"/>
          <a:fillRef idx="0"/>
          <a:effectRef idx="0"/>
          <a:fontRef idx="minor"/>
        </p:style>
      </p:sp>
      <p:pic>
        <p:nvPicPr>
          <p:cNvPr id="102" name="Picture 4" descr=""/>
          <p:cNvPicPr/>
          <p:nvPr/>
        </p:nvPicPr>
        <p:blipFill>
          <a:blip r:embed="rId1"/>
          <a:stretch/>
        </p:blipFill>
        <p:spPr>
          <a:xfrm>
            <a:off x="0" y="0"/>
            <a:ext cx="12191400" cy="6857280"/>
          </a:xfrm>
          <a:prstGeom prst="rect">
            <a:avLst/>
          </a:prstGeom>
          <a:ln>
            <a:noFill/>
          </a:ln>
        </p:spPr>
      </p:pic>
      <p:pic>
        <p:nvPicPr>
          <p:cNvPr id="103" name="Picture 6" descr=""/>
          <p:cNvPicPr/>
          <p:nvPr/>
        </p:nvPicPr>
        <p:blipFill>
          <a:blip r:embed="rId2"/>
          <a:stretch/>
        </p:blipFill>
        <p:spPr>
          <a:xfrm>
            <a:off x="2523960" y="0"/>
            <a:ext cx="9762480" cy="6857280"/>
          </a:xfrm>
          <a:prstGeom prst="rect">
            <a:avLst/>
          </a:prstGeom>
          <a:ln>
            <a:noFill/>
          </a:ln>
        </p:spPr>
      </p:pic>
      <p:pic>
        <p:nvPicPr>
          <p:cNvPr id="104" name="Picture 8" descr=""/>
          <p:cNvPicPr/>
          <p:nvPr/>
        </p:nvPicPr>
        <p:blipFill>
          <a:blip r:embed="rId3"/>
          <a:stretch/>
        </p:blipFill>
        <p:spPr>
          <a:xfrm>
            <a:off x="0" y="0"/>
            <a:ext cx="7195320" cy="1201680"/>
          </a:xfrm>
          <a:prstGeom prst="rect">
            <a:avLst/>
          </a:prstGeom>
          <a:ln>
            <a:noFill/>
          </a:ln>
        </p:spPr>
      </p:pic>
      <p:sp>
        <p:nvSpPr>
          <p:cNvPr id="105" name="CustomShape 2"/>
          <p:cNvSpPr/>
          <p:nvPr/>
        </p:nvSpPr>
        <p:spPr>
          <a:xfrm flipV="1" rot="10800000">
            <a:off x="1341360" y="217080"/>
            <a:ext cx="585468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002060"/>
                </a:solidFill>
                <a:latin typeface="Calibri"/>
                <a:ea typeface="DejaVu Sans"/>
              </a:rPr>
              <a:t>Project</a:t>
            </a:r>
            <a:r>
              <a:rPr b="1" lang="en-GB" sz="3200" spc="-1" strike="noStrike">
                <a:solidFill>
                  <a:srgbClr val="002060"/>
                </a:solidFill>
                <a:latin typeface="Calibri"/>
                <a:ea typeface="DejaVu Sans"/>
              </a:rPr>
              <a:t> </a:t>
            </a:r>
            <a:r>
              <a:rPr b="1" lang="en-GB" sz="4400" spc="-1" strike="noStrike">
                <a:solidFill>
                  <a:srgbClr val="002060"/>
                </a:solidFill>
                <a:latin typeface="Calibri"/>
                <a:ea typeface="DejaVu Sans"/>
              </a:rPr>
              <a:t>Objective</a:t>
            </a:r>
            <a:endParaRPr b="0" lang="en-IN" sz="4400" spc="-1" strike="noStrike">
              <a:latin typeface="Arial"/>
            </a:endParaRPr>
          </a:p>
        </p:txBody>
      </p:sp>
      <p:sp>
        <p:nvSpPr>
          <p:cNvPr id="106" name="CustomShape 3"/>
          <p:cNvSpPr/>
          <p:nvPr/>
        </p:nvSpPr>
        <p:spPr>
          <a:xfrm>
            <a:off x="5229360" y="2514600"/>
            <a:ext cx="1828080" cy="1828080"/>
          </a:xfrm>
          <a:prstGeom prst="rect">
            <a:avLst/>
          </a:prstGeom>
          <a:noFill/>
          <a:ln>
            <a:noFill/>
          </a:ln>
        </p:spPr>
        <p:style>
          <a:lnRef idx="0"/>
          <a:fillRef idx="0"/>
          <a:effectRef idx="0"/>
          <a:fontRef idx="minor"/>
        </p:style>
      </p:sp>
      <p:sp>
        <p:nvSpPr>
          <p:cNvPr id="107" name="CustomShape 4"/>
          <p:cNvSpPr/>
          <p:nvPr/>
        </p:nvSpPr>
        <p:spPr>
          <a:xfrm>
            <a:off x="3381480" y="1839240"/>
            <a:ext cx="8190720" cy="4629960"/>
          </a:xfrm>
          <a:prstGeom prst="rect">
            <a:avLst/>
          </a:prstGeom>
          <a:noFill/>
          <a:ln>
            <a:noFill/>
          </a:ln>
        </p:spPr>
        <p:style>
          <a:lnRef idx="0"/>
          <a:fillRef idx="0"/>
          <a:effectRef idx="0"/>
          <a:fontRef idx="minor"/>
        </p:style>
        <p:txBody>
          <a:bodyPr lIns="90000" rIns="90000" tIns="45000" bIns="45000">
            <a:spAutoFit/>
          </a:bodyPr>
          <a:p>
            <a:pPr marL="457200" indent="-456480">
              <a:lnSpc>
                <a:spcPct val="100000"/>
              </a:lnSpc>
              <a:buClr>
                <a:srgbClr val="2f5597"/>
              </a:buClr>
              <a:buFont typeface="Arial"/>
              <a:buChar char="•"/>
            </a:pPr>
            <a:r>
              <a:rPr b="0" lang="en-US" sz="2800" spc="-1" strike="noStrike">
                <a:solidFill>
                  <a:srgbClr val="2f5597"/>
                </a:solidFill>
                <a:latin typeface="Calibri"/>
                <a:ea typeface="DejaVu Sans"/>
              </a:rPr>
              <a:t>To develop a machine learning model that can accurately predict whether an applicant will be approved for a loan</a:t>
            </a:r>
            <a:r>
              <a:rPr b="0" lang="en-GB" sz="2800" spc="-1" strike="noStrike">
                <a:solidFill>
                  <a:srgbClr val="2f5597"/>
                </a:solidFill>
                <a:latin typeface="Calibri"/>
                <a:ea typeface="DejaVu Sans"/>
              </a:rPr>
              <a:t> or not</a:t>
            </a:r>
            <a:r>
              <a:rPr b="0" lang="en-US" sz="2800" spc="-1" strike="noStrike">
                <a:solidFill>
                  <a:srgbClr val="2f5597"/>
                </a:solidFill>
                <a:latin typeface="Calibri"/>
                <a:ea typeface="DejaVu Sans"/>
              </a:rPr>
              <a:t>. </a:t>
            </a:r>
            <a:endParaRPr b="0" lang="en-IN" sz="2800" spc="-1" strike="noStrike">
              <a:latin typeface="Arial"/>
            </a:endParaRPr>
          </a:p>
          <a:p>
            <a:pPr marL="457200" indent="-456480">
              <a:lnSpc>
                <a:spcPct val="100000"/>
              </a:lnSpc>
              <a:buClr>
                <a:srgbClr val="2f5597"/>
              </a:buClr>
              <a:buFont typeface="Arial"/>
              <a:buChar char="•"/>
            </a:pPr>
            <a:r>
              <a:rPr b="0" lang="en-US" sz="2800" spc="-1" strike="noStrike">
                <a:solidFill>
                  <a:srgbClr val="2f5597"/>
                </a:solidFill>
                <a:latin typeface="Calibri"/>
                <a:ea typeface="DejaVu Sans"/>
              </a:rPr>
              <a:t>To identify the factors that are most important in determining a loan applicant’s eligibility. </a:t>
            </a:r>
            <a:endParaRPr b="0" lang="en-IN" sz="2800" spc="-1" strike="noStrike">
              <a:latin typeface="Arial"/>
            </a:endParaRPr>
          </a:p>
          <a:p>
            <a:pPr marL="457200" indent="-456480">
              <a:lnSpc>
                <a:spcPct val="100000"/>
              </a:lnSpc>
              <a:buClr>
                <a:srgbClr val="2f5597"/>
              </a:buClr>
              <a:buFont typeface="Arial"/>
              <a:buChar char="•"/>
            </a:pPr>
            <a:r>
              <a:rPr b="0" lang="en-US" sz="2800" spc="-1" strike="noStrike">
                <a:solidFill>
                  <a:srgbClr val="2f5597"/>
                </a:solidFill>
                <a:latin typeface="Calibri"/>
                <a:ea typeface="DejaVu Sans"/>
              </a:rPr>
              <a:t>To automate the loan approval process, making it more efficient and accurate. </a:t>
            </a:r>
            <a:endParaRPr b="0" lang="en-IN" sz="2800" spc="-1" strike="noStrike">
              <a:latin typeface="Arial"/>
            </a:endParaRPr>
          </a:p>
          <a:p>
            <a:pPr marL="457200" indent="-456480">
              <a:lnSpc>
                <a:spcPct val="100000"/>
              </a:lnSpc>
              <a:buClr>
                <a:srgbClr val="2f5597"/>
              </a:buClr>
              <a:buFont typeface="Arial"/>
              <a:buChar char="•"/>
            </a:pPr>
            <a:r>
              <a:rPr b="0" lang="en-US" sz="2800" spc="-1" strike="noStrike">
                <a:solidFill>
                  <a:srgbClr val="2f5597"/>
                </a:solidFill>
                <a:latin typeface="Calibri"/>
                <a:ea typeface="DejaVu Sans"/>
              </a:rPr>
              <a:t>To reduce the risk of loan defaults</a:t>
            </a:r>
            <a:r>
              <a:rPr b="0" lang="en-US" sz="1800" spc="-1" strike="noStrike">
                <a:solidFill>
                  <a:srgbClr val="000000"/>
                </a:solidFill>
                <a:latin typeface="Calibri"/>
                <a:ea typeface="DejaVu Sans"/>
              </a:rPr>
              <a:t>.</a:t>
            </a:r>
            <a:endParaRPr b="0" lang="en-IN" sz="1800" spc="-1" strike="noStrike">
              <a:latin typeface="Arial"/>
            </a:endParaRPr>
          </a:p>
          <a:p>
            <a:pPr>
              <a:lnSpc>
                <a:spcPct val="10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838080" y="365040"/>
            <a:ext cx="10514880" cy="1324800"/>
          </a:xfrm>
          <a:prstGeom prst="rect">
            <a:avLst/>
          </a:prstGeom>
          <a:noFill/>
          <a:ln>
            <a:noFill/>
          </a:ln>
        </p:spPr>
        <p:style>
          <a:lnRef idx="0"/>
          <a:fillRef idx="0"/>
          <a:effectRef idx="0"/>
          <a:fontRef idx="minor"/>
        </p:style>
      </p:sp>
      <p:pic>
        <p:nvPicPr>
          <p:cNvPr id="109" name="Picture 6" descr=""/>
          <p:cNvPicPr/>
          <p:nvPr/>
        </p:nvPicPr>
        <p:blipFill>
          <a:blip r:embed="rId1"/>
          <a:stretch/>
        </p:blipFill>
        <p:spPr>
          <a:xfrm rot="16200000">
            <a:off x="2595600" y="-2737080"/>
            <a:ext cx="6857280" cy="12334320"/>
          </a:xfrm>
          <a:prstGeom prst="rect">
            <a:avLst/>
          </a:prstGeom>
          <a:ln>
            <a:noFill/>
          </a:ln>
        </p:spPr>
      </p:pic>
      <p:sp>
        <p:nvSpPr>
          <p:cNvPr id="110" name="CustomShape 2"/>
          <p:cNvSpPr/>
          <p:nvPr/>
        </p:nvSpPr>
        <p:spPr>
          <a:xfrm>
            <a:off x="5110200" y="2514600"/>
            <a:ext cx="1828080" cy="1828080"/>
          </a:xfrm>
          <a:prstGeom prst="rect">
            <a:avLst/>
          </a:prstGeom>
          <a:noFill/>
          <a:ln>
            <a:noFill/>
          </a:ln>
        </p:spPr>
        <p:style>
          <a:lnRef idx="0"/>
          <a:fillRef idx="0"/>
          <a:effectRef idx="0"/>
          <a:fontRef idx="minor"/>
        </p:style>
      </p:sp>
      <p:sp>
        <p:nvSpPr>
          <p:cNvPr id="111" name="CustomShape 3"/>
          <p:cNvSpPr/>
          <p:nvPr/>
        </p:nvSpPr>
        <p:spPr>
          <a:xfrm flipV="1" rot="10800000">
            <a:off x="432360" y="-144000"/>
            <a:ext cx="146156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3600" spc="-1" strike="noStrike">
                <a:solidFill>
                  <a:srgbClr val="002060"/>
                </a:solidFill>
                <a:latin typeface="Calibri"/>
                <a:ea typeface="DejaVu Sans"/>
              </a:rPr>
              <a:t>Problem Statement and Problem Solution </a:t>
            </a:r>
            <a:endParaRPr b="0" lang="en-IN" sz="3600" spc="-1" strike="noStrike">
              <a:latin typeface="Arial"/>
            </a:endParaRPr>
          </a:p>
        </p:txBody>
      </p:sp>
      <p:sp>
        <p:nvSpPr>
          <p:cNvPr id="112" name="CustomShape 4"/>
          <p:cNvSpPr/>
          <p:nvPr/>
        </p:nvSpPr>
        <p:spPr>
          <a:xfrm flipV="1" rot="10800000">
            <a:off x="864360" y="1007640"/>
            <a:ext cx="10332720" cy="47228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3200" spc="-1" strike="noStrike">
                <a:solidFill>
                  <a:srgbClr val="1f4e79"/>
                </a:solidFill>
                <a:latin typeface="Calibri"/>
                <a:ea typeface="DejaVu Sans"/>
              </a:rPr>
              <a:t>Problem</a:t>
            </a:r>
            <a:r>
              <a:rPr b="1" lang="en-GB" sz="3200" spc="-1" strike="noStrike">
                <a:solidFill>
                  <a:srgbClr val="203864"/>
                </a:solidFill>
                <a:latin typeface="Calibri"/>
                <a:ea typeface="DejaVu Sans"/>
              </a:rPr>
              <a:t> </a:t>
            </a:r>
            <a:r>
              <a:rPr b="1" lang="en-GB" sz="3200" spc="-1" strike="noStrike">
                <a:solidFill>
                  <a:srgbClr val="1f4e79"/>
                </a:solidFill>
                <a:latin typeface="Calibri"/>
                <a:ea typeface="DejaVu Sans"/>
              </a:rPr>
              <a:t>Statement</a:t>
            </a:r>
            <a:r>
              <a:rPr b="1" lang="en-GB" sz="3200" spc="-1" strike="noStrike">
                <a:solidFill>
                  <a:srgbClr val="203864"/>
                </a:solidFill>
                <a:latin typeface="Calibri"/>
                <a:ea typeface="DejaVu Sans"/>
              </a:rPr>
              <a:t> :</a:t>
            </a:r>
            <a:endParaRPr b="0" lang="en-IN" sz="3200" spc="-1" strike="noStrike">
              <a:latin typeface="Arial"/>
            </a:endParaRPr>
          </a:p>
          <a:p>
            <a:pPr marL="514440" indent="-513720">
              <a:lnSpc>
                <a:spcPct val="100000"/>
              </a:lnSpc>
              <a:buClr>
                <a:srgbClr val="2e75b6"/>
              </a:buClr>
              <a:buFont typeface="Calibri Light"/>
              <a:buAutoNum type="arabicPeriod"/>
            </a:pPr>
            <a:r>
              <a:rPr b="0" lang="en-GB" sz="2400" spc="-1" strike="noStrike">
                <a:solidFill>
                  <a:srgbClr val="2e75b6"/>
                </a:solidFill>
                <a:latin typeface="Calibri"/>
                <a:ea typeface="DejaVu Sans"/>
              </a:rPr>
              <a:t>Time consumption process of verification and validation.</a:t>
            </a:r>
            <a:endParaRPr b="0" lang="en-IN" sz="2400" spc="-1" strike="noStrike">
              <a:latin typeface="Arial"/>
            </a:endParaRPr>
          </a:p>
          <a:p>
            <a:pPr marL="514440" indent="-513720">
              <a:lnSpc>
                <a:spcPct val="100000"/>
              </a:lnSpc>
              <a:buClr>
                <a:srgbClr val="2e75b6"/>
              </a:buClr>
              <a:buFont typeface="Calibri Light"/>
              <a:buAutoNum type="arabicPeriod"/>
            </a:pPr>
            <a:r>
              <a:rPr b="0" lang="en-GB" sz="2400" spc="-1" strike="noStrike">
                <a:solidFill>
                  <a:srgbClr val="2e75b6"/>
                </a:solidFill>
                <a:latin typeface="Calibri"/>
                <a:ea typeface="DejaVu Sans"/>
              </a:rPr>
              <a:t>Human errors can be introduced during the validation process.</a:t>
            </a:r>
            <a:endParaRPr b="0" lang="en-IN" sz="2400" spc="-1" strike="noStrike">
              <a:latin typeface="Arial"/>
            </a:endParaRPr>
          </a:p>
          <a:p>
            <a:pPr marL="514440" indent="-513720">
              <a:lnSpc>
                <a:spcPct val="100000"/>
              </a:lnSpc>
              <a:buClr>
                <a:srgbClr val="2e75b6"/>
              </a:buClr>
              <a:buFont typeface="Calibri Light"/>
              <a:buAutoNum type="arabicPeriod"/>
            </a:pPr>
            <a:r>
              <a:rPr b="0" lang="en-GB" sz="2400" spc="-1" strike="noStrike">
                <a:solidFill>
                  <a:srgbClr val="2e75b6"/>
                </a:solidFill>
                <a:latin typeface="Calibri"/>
                <a:ea typeface="DejaVu Sans"/>
              </a:rPr>
              <a:t>No cross referencing previous loan records.</a:t>
            </a:r>
            <a:endParaRPr b="0" lang="en-IN" sz="2400" spc="-1" strike="noStrike">
              <a:latin typeface="Arial"/>
            </a:endParaRPr>
          </a:p>
          <a:p>
            <a:pPr marL="514440" indent="-513720">
              <a:lnSpc>
                <a:spcPct val="100000"/>
              </a:lnSpc>
              <a:buClr>
                <a:srgbClr val="2e75b6"/>
              </a:buClr>
              <a:buFont typeface="Calibri Light"/>
              <a:buAutoNum type="arabicPeriod"/>
            </a:pPr>
            <a:r>
              <a:rPr b="0" lang="en-GB" sz="2400" spc="-1" strike="noStrike">
                <a:solidFill>
                  <a:srgbClr val="2e75b6"/>
                </a:solidFill>
                <a:latin typeface="Calibri"/>
                <a:ea typeface="DejaVu Sans"/>
              </a:rPr>
              <a:t>Lot of human resources required.</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GB" sz="3200" spc="-1" strike="noStrike">
                <a:solidFill>
                  <a:srgbClr val="203864"/>
                </a:solidFill>
                <a:latin typeface="Calibri"/>
                <a:ea typeface="DejaVu Sans"/>
              </a:rPr>
              <a:t> </a:t>
            </a:r>
            <a:r>
              <a:rPr b="1" lang="en-GB" sz="3200" spc="-1" strike="noStrike">
                <a:solidFill>
                  <a:srgbClr val="203864"/>
                </a:solidFill>
                <a:latin typeface="Calibri"/>
                <a:ea typeface="DejaVu Sans"/>
              </a:rPr>
              <a:t>Problem Solution:</a:t>
            </a:r>
            <a:endParaRPr b="0" lang="en-IN" sz="3200" spc="-1" strike="noStrike">
              <a:latin typeface="Arial"/>
            </a:endParaRPr>
          </a:p>
          <a:p>
            <a:pPr marL="743040" indent="-742320">
              <a:lnSpc>
                <a:spcPct val="100000"/>
              </a:lnSpc>
              <a:buClr>
                <a:srgbClr val="2e75b6"/>
              </a:buClr>
              <a:buFont typeface="Calibri Light"/>
              <a:buAutoNum type="arabicPeriod"/>
            </a:pPr>
            <a:r>
              <a:rPr b="0" lang="en-GB" sz="2400" spc="-1" strike="noStrike">
                <a:solidFill>
                  <a:srgbClr val="2e75b6"/>
                </a:solidFill>
                <a:latin typeface="Calibri"/>
                <a:ea typeface="DejaVu Sans"/>
              </a:rPr>
              <a:t>Our machine learning model calculates all the parameters given and predicts whether the applicant is eligible for loan or not in very less time.</a:t>
            </a:r>
            <a:endParaRPr b="0" lang="en-IN" sz="2400" spc="-1" strike="noStrike">
              <a:latin typeface="Arial"/>
            </a:endParaRPr>
          </a:p>
          <a:p>
            <a:pPr marL="743040" indent="-742320">
              <a:lnSpc>
                <a:spcPct val="100000"/>
              </a:lnSpc>
              <a:buClr>
                <a:srgbClr val="2e75b6"/>
              </a:buClr>
              <a:buFont typeface="Calibri Light"/>
              <a:buAutoNum type="arabicPeriod"/>
            </a:pPr>
            <a:r>
              <a:rPr b="0" lang="en-GB" sz="2400" spc="-1" strike="noStrike">
                <a:solidFill>
                  <a:srgbClr val="2e75b6"/>
                </a:solidFill>
                <a:latin typeface="Calibri"/>
                <a:ea typeface="DejaVu Sans"/>
              </a:rPr>
              <a:t>Tine required for verification and validation reduces significantly.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838080" y="365040"/>
            <a:ext cx="10514880" cy="1324800"/>
          </a:xfrm>
          <a:prstGeom prst="rect">
            <a:avLst/>
          </a:prstGeom>
          <a:noFill/>
          <a:ln>
            <a:noFill/>
          </a:ln>
        </p:spPr>
        <p:style>
          <a:lnRef idx="0"/>
          <a:fillRef idx="0"/>
          <a:effectRef idx="0"/>
          <a:fontRef idx="minor"/>
        </p:style>
      </p:sp>
      <p:pic>
        <p:nvPicPr>
          <p:cNvPr id="114" name="Picture 3" descr=""/>
          <p:cNvPicPr/>
          <p:nvPr/>
        </p:nvPicPr>
        <p:blipFill>
          <a:blip r:embed="rId1"/>
          <a:stretch/>
        </p:blipFill>
        <p:spPr>
          <a:xfrm>
            <a:off x="-83520" y="0"/>
            <a:ext cx="12274560" cy="6857280"/>
          </a:xfrm>
          <a:prstGeom prst="rect">
            <a:avLst/>
          </a:prstGeom>
          <a:ln>
            <a:noFill/>
          </a:ln>
        </p:spPr>
      </p:pic>
      <p:sp>
        <p:nvSpPr>
          <p:cNvPr id="115" name="CustomShape 2"/>
          <p:cNvSpPr/>
          <p:nvPr/>
        </p:nvSpPr>
        <p:spPr>
          <a:xfrm>
            <a:off x="461520" y="1210320"/>
            <a:ext cx="11666160" cy="5360040"/>
          </a:xfrm>
          <a:prstGeom prst="rect">
            <a:avLst/>
          </a:prstGeom>
          <a:noFill/>
          <a:ln>
            <a:noFill/>
          </a:ln>
        </p:spPr>
        <p:style>
          <a:lnRef idx="0"/>
          <a:fillRef idx="0"/>
          <a:effectRef idx="0"/>
          <a:fontRef idx="minor"/>
        </p:style>
        <p:txBody>
          <a:bodyPr lIns="90000" rIns="90000" tIns="45000" bIns="45000">
            <a:spAutoFit/>
          </a:bodyPr>
          <a:p>
            <a:pPr marL="514440" indent="-513720">
              <a:lnSpc>
                <a:spcPct val="100000"/>
              </a:lnSpc>
              <a:buClr>
                <a:srgbClr val="203864"/>
              </a:buClr>
              <a:buFont typeface="StarSymbol"/>
              <a:buAutoNum type="arabicPeriod"/>
            </a:pPr>
            <a:r>
              <a:rPr b="0" lang="en-US" sz="2800" spc="-1" strike="noStrike">
                <a:solidFill>
                  <a:srgbClr val="203864"/>
                </a:solidFill>
                <a:latin typeface="Calibri"/>
                <a:ea typeface="DejaVu Sans"/>
              </a:rPr>
              <a:t>Understanding the problem: </a:t>
            </a:r>
            <a:r>
              <a:rPr b="0" lang="en-US" sz="2600" spc="-1" strike="noStrike">
                <a:solidFill>
                  <a:srgbClr val="2e75b6"/>
                </a:solidFill>
                <a:latin typeface="Calibri"/>
                <a:ea typeface="DejaVu Sans"/>
              </a:rPr>
              <a:t>The objective of the project is t</a:t>
            </a:r>
            <a:r>
              <a:rPr b="0" lang="en-GB" sz="2600" spc="-1" strike="noStrike">
                <a:solidFill>
                  <a:srgbClr val="2e75b6"/>
                </a:solidFill>
                <a:latin typeface="Calibri"/>
                <a:ea typeface="DejaVu Sans"/>
              </a:rPr>
              <a:t>o build</a:t>
            </a:r>
            <a:r>
              <a:rPr b="0" lang="en-US" sz="2600" spc="-1" strike="noStrike">
                <a:solidFill>
                  <a:srgbClr val="2e75b6"/>
                </a:solidFill>
                <a:latin typeface="Calibri"/>
                <a:ea typeface="DejaVu Sans"/>
              </a:rPr>
              <a:t> a machine learning model that can predict the loan eligibility based on the historical data.</a:t>
            </a:r>
            <a:endParaRPr b="0" lang="en-IN" sz="2600" spc="-1" strike="noStrike">
              <a:latin typeface="Arial"/>
            </a:endParaRPr>
          </a:p>
          <a:p>
            <a:pPr marL="514440" indent="-513720">
              <a:lnSpc>
                <a:spcPct val="100000"/>
              </a:lnSpc>
              <a:buClr>
                <a:srgbClr val="203864"/>
              </a:buClr>
              <a:buFont typeface="StarSymbol"/>
              <a:buAutoNum type="arabicPeriod"/>
            </a:pPr>
            <a:r>
              <a:rPr b="0" lang="en-US" sz="2800" spc="-1" strike="noStrike">
                <a:solidFill>
                  <a:srgbClr val="203864"/>
                </a:solidFill>
                <a:latin typeface="Calibri"/>
                <a:ea typeface="DejaVu Sans"/>
              </a:rPr>
              <a:t>Data collection: </a:t>
            </a:r>
            <a:r>
              <a:rPr b="0" lang="en-US" sz="2600" spc="-1" strike="noStrike">
                <a:solidFill>
                  <a:srgbClr val="2e75b6"/>
                </a:solidFill>
                <a:latin typeface="Calibri"/>
                <a:ea typeface="DejaVu Sans"/>
              </a:rPr>
              <a:t>Data is gathered </a:t>
            </a:r>
            <a:r>
              <a:rPr b="0" lang="en-GB" sz="2600" spc="-1" strike="noStrike">
                <a:solidFill>
                  <a:srgbClr val="2e75b6"/>
                </a:solidFill>
                <a:latin typeface="Calibri"/>
                <a:ea typeface="DejaVu Sans"/>
              </a:rPr>
              <a:t>from the</a:t>
            </a:r>
            <a:r>
              <a:rPr b="0" lang="en-US" sz="2600" spc="-1" strike="noStrike">
                <a:solidFill>
                  <a:srgbClr val="2e75b6"/>
                </a:solidFill>
                <a:latin typeface="Calibri"/>
                <a:ea typeface="DejaVu Sans"/>
              </a:rPr>
              <a:t> past loan applications. The dataset includes variety of features such as Gender, Martial status, Applicant </a:t>
            </a:r>
            <a:r>
              <a:rPr b="0" lang="en-GB" sz="2600" spc="-1" strike="noStrike">
                <a:solidFill>
                  <a:srgbClr val="2e75b6"/>
                </a:solidFill>
                <a:latin typeface="Calibri"/>
                <a:ea typeface="DejaVu Sans"/>
              </a:rPr>
              <a:t>income,</a:t>
            </a:r>
            <a:r>
              <a:rPr b="0" lang="en-US" sz="2600" spc="-1" strike="noStrike">
                <a:solidFill>
                  <a:srgbClr val="2e75b6"/>
                </a:solidFill>
                <a:latin typeface="Calibri"/>
                <a:ea typeface="DejaVu Sans"/>
              </a:rPr>
              <a:t> Loan amount  and loan status etc.</a:t>
            </a:r>
            <a:endParaRPr b="0" lang="en-IN" sz="2600" spc="-1" strike="noStrike">
              <a:latin typeface="Arial"/>
            </a:endParaRPr>
          </a:p>
          <a:p>
            <a:pPr marL="514440" indent="-513720">
              <a:lnSpc>
                <a:spcPct val="100000"/>
              </a:lnSpc>
              <a:buClr>
                <a:srgbClr val="203864"/>
              </a:buClr>
              <a:buFont typeface="StarSymbol"/>
              <a:buAutoNum type="arabicPeriod"/>
            </a:pPr>
            <a:r>
              <a:rPr b="0" lang="en-US" sz="2800" spc="-1" strike="noStrike">
                <a:solidFill>
                  <a:srgbClr val="203864"/>
                </a:solidFill>
                <a:latin typeface="Calibri"/>
                <a:ea typeface="DejaVu Sans"/>
              </a:rPr>
              <a:t>Data pre-processing</a:t>
            </a:r>
            <a:r>
              <a:rPr b="0" lang="en-GB" sz="2800" spc="-1" strike="noStrike">
                <a:solidFill>
                  <a:srgbClr val="203864"/>
                </a:solidFill>
                <a:latin typeface="Calibri"/>
                <a:ea typeface="DejaVu Sans"/>
              </a:rPr>
              <a:t>: </a:t>
            </a:r>
            <a:r>
              <a:rPr b="0" lang="en-GB" sz="2600" spc="-1" strike="noStrike">
                <a:solidFill>
                  <a:srgbClr val="2e75b6"/>
                </a:solidFill>
                <a:latin typeface="Calibri"/>
                <a:ea typeface="DejaVu Sans"/>
              </a:rPr>
              <a:t>The dataset</a:t>
            </a:r>
            <a:r>
              <a:rPr b="0" lang="en-US" sz="2600" spc="-1" strike="noStrike">
                <a:solidFill>
                  <a:srgbClr val="2e75b6"/>
                </a:solidFill>
                <a:latin typeface="Calibri"/>
                <a:ea typeface="DejaVu Sans"/>
              </a:rPr>
              <a:t> is cleaned up by handling missing values </a:t>
            </a:r>
            <a:r>
              <a:rPr b="0" lang="en-GB" sz="2600" spc="-1" strike="noStrike">
                <a:solidFill>
                  <a:srgbClr val="2e75b6"/>
                </a:solidFill>
                <a:latin typeface="Calibri"/>
                <a:ea typeface="DejaVu Sans"/>
              </a:rPr>
              <a:t>and </a:t>
            </a:r>
            <a:r>
              <a:rPr b="0" lang="en-US" sz="2600" spc="-1" strike="noStrike">
                <a:solidFill>
                  <a:srgbClr val="2e75b6"/>
                </a:solidFill>
                <a:latin typeface="Calibri"/>
                <a:ea typeface="DejaVu Sans"/>
              </a:rPr>
              <a:t>removing duplicates.</a:t>
            </a:r>
            <a:endParaRPr b="0" lang="en-IN" sz="2600" spc="-1" strike="noStrike">
              <a:latin typeface="Arial"/>
            </a:endParaRPr>
          </a:p>
          <a:p>
            <a:pPr marL="514440" indent="-513720">
              <a:lnSpc>
                <a:spcPct val="100000"/>
              </a:lnSpc>
              <a:buClr>
                <a:srgbClr val="203864"/>
              </a:buClr>
              <a:buFont typeface="StarSymbol"/>
              <a:buAutoNum type="arabicPeriod"/>
            </a:pPr>
            <a:r>
              <a:rPr b="0" lang="en-GB" sz="2800" spc="-1" strike="noStrike">
                <a:solidFill>
                  <a:srgbClr val="203864"/>
                </a:solidFill>
                <a:latin typeface="Calibri"/>
                <a:ea typeface="DejaVu Sans"/>
              </a:rPr>
              <a:t>Data</a:t>
            </a:r>
            <a:r>
              <a:rPr b="0" lang="en-GB" sz="2800" spc="-1" strike="noStrike">
                <a:solidFill>
                  <a:srgbClr val="2e75b6"/>
                </a:solidFill>
                <a:latin typeface="Calibri"/>
                <a:ea typeface="DejaVu Sans"/>
              </a:rPr>
              <a:t> </a:t>
            </a:r>
            <a:r>
              <a:rPr b="0" lang="en-GB" sz="2800" spc="-1" strike="noStrike">
                <a:solidFill>
                  <a:srgbClr val="203864"/>
                </a:solidFill>
                <a:latin typeface="Calibri"/>
                <a:ea typeface="DejaVu Sans"/>
              </a:rPr>
              <a:t>analysis:</a:t>
            </a:r>
            <a:r>
              <a:rPr b="0" lang="en-GB" sz="2800" spc="-1" strike="noStrike">
                <a:solidFill>
                  <a:srgbClr val="2e75b6"/>
                </a:solidFill>
                <a:latin typeface="Calibri"/>
                <a:ea typeface="DejaVu Sans"/>
              </a:rPr>
              <a:t> </a:t>
            </a:r>
            <a:r>
              <a:rPr b="0" lang="en-GB" sz="2600" spc="-1" strike="noStrike">
                <a:solidFill>
                  <a:srgbClr val="2e75b6"/>
                </a:solidFill>
                <a:latin typeface="Calibri"/>
                <a:ea typeface="DejaVu Sans"/>
              </a:rPr>
              <a:t>The data is analysed to find patterns and relationship between variables and understanding the distribution of loan approval and rejection. This helps in deciding the factors that are important in determining loan eligibility.</a:t>
            </a:r>
            <a:endParaRPr b="0" lang="en-IN" sz="2600" spc="-1" strike="noStrike">
              <a:latin typeface="Arial"/>
            </a:endParaRPr>
          </a:p>
        </p:txBody>
      </p:sp>
      <p:pic>
        <p:nvPicPr>
          <p:cNvPr id="116" name="Picture 7" descr=""/>
          <p:cNvPicPr/>
          <p:nvPr/>
        </p:nvPicPr>
        <p:blipFill>
          <a:blip r:embed="rId2"/>
          <a:stretch/>
        </p:blipFill>
        <p:spPr>
          <a:xfrm>
            <a:off x="1990440" y="-15840"/>
            <a:ext cx="8127360" cy="999360"/>
          </a:xfrm>
          <a:prstGeom prst="rect">
            <a:avLst/>
          </a:prstGeom>
          <a:ln>
            <a:noFill/>
          </a:ln>
        </p:spPr>
      </p:pic>
      <p:sp>
        <p:nvSpPr>
          <p:cNvPr id="117" name="CustomShape 3"/>
          <p:cNvSpPr/>
          <p:nvPr/>
        </p:nvSpPr>
        <p:spPr>
          <a:xfrm>
            <a:off x="-15840" y="1027800"/>
            <a:ext cx="12143520" cy="5749920"/>
          </a:xfrm>
          <a:prstGeom prst="frame">
            <a:avLst>
              <a:gd name="adj1" fmla="val 800"/>
            </a:avLst>
          </a:prstGeom>
          <a:solidFill>
            <a:schemeClr val="accent5">
              <a:lumMod val="75000"/>
            </a:schemeClr>
          </a:solidFill>
          <a:ln/>
        </p:spPr>
        <p:style>
          <a:lnRef idx="2">
            <a:schemeClr val="accent1">
              <a:shade val="15000"/>
            </a:schemeClr>
          </a:lnRef>
          <a:fillRef idx="1">
            <a:schemeClr val="accent1"/>
          </a:fillRef>
          <a:effectRef idx="0">
            <a:schemeClr val="accent1"/>
          </a:effectRef>
          <a:fontRef idx="minor"/>
        </p:style>
      </p:sp>
      <p:sp>
        <p:nvSpPr>
          <p:cNvPr id="118" name="CustomShape 4"/>
          <p:cNvSpPr/>
          <p:nvPr/>
        </p:nvSpPr>
        <p:spPr>
          <a:xfrm flipV="1" rot="10800000">
            <a:off x="3168360" y="0"/>
            <a:ext cx="5687640" cy="7603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400" spc="-1" strike="noStrike">
                <a:solidFill>
                  <a:srgbClr val="002060"/>
                </a:solidFill>
                <a:latin typeface="Calibri"/>
                <a:ea typeface="DejaVu Sans"/>
              </a:rPr>
              <a:t>Proposed Work</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838080" y="365040"/>
            <a:ext cx="10514880" cy="1324800"/>
          </a:xfrm>
          <a:prstGeom prst="rect">
            <a:avLst/>
          </a:prstGeom>
          <a:noFill/>
          <a:ln>
            <a:noFill/>
          </a:ln>
        </p:spPr>
        <p:style>
          <a:lnRef idx="0"/>
          <a:fillRef idx="0"/>
          <a:effectRef idx="0"/>
          <a:fontRef idx="minor"/>
        </p:style>
      </p:sp>
      <p:pic>
        <p:nvPicPr>
          <p:cNvPr id="120" name="Picture 6" descr=""/>
          <p:cNvPicPr/>
          <p:nvPr/>
        </p:nvPicPr>
        <p:blipFill>
          <a:blip r:embed="rId1"/>
          <a:stretch/>
        </p:blipFill>
        <p:spPr>
          <a:xfrm>
            <a:off x="0" y="0"/>
            <a:ext cx="12191400" cy="6857280"/>
          </a:xfrm>
          <a:prstGeom prst="rect">
            <a:avLst/>
          </a:prstGeom>
          <a:ln>
            <a:noFill/>
          </a:ln>
        </p:spPr>
      </p:pic>
      <p:sp>
        <p:nvSpPr>
          <p:cNvPr id="121" name="CustomShape 2"/>
          <p:cNvSpPr/>
          <p:nvPr/>
        </p:nvSpPr>
        <p:spPr>
          <a:xfrm>
            <a:off x="5181480" y="2514600"/>
            <a:ext cx="1828080" cy="1828080"/>
          </a:xfrm>
          <a:prstGeom prst="rect">
            <a:avLst/>
          </a:prstGeom>
          <a:noFill/>
          <a:ln>
            <a:noFill/>
          </a:ln>
        </p:spPr>
        <p:style>
          <a:lnRef idx="0"/>
          <a:fillRef idx="0"/>
          <a:effectRef idx="0"/>
          <a:fontRef idx="minor"/>
        </p:style>
      </p:sp>
      <p:sp>
        <p:nvSpPr>
          <p:cNvPr id="122" name="CustomShape 3"/>
          <p:cNvSpPr/>
          <p:nvPr/>
        </p:nvSpPr>
        <p:spPr>
          <a:xfrm flipV="1" rot="10800000">
            <a:off x="360360" y="648000"/>
            <a:ext cx="11341080" cy="5878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3200" spc="-1" strike="noStrike">
                <a:solidFill>
                  <a:srgbClr val="203864"/>
                </a:solidFill>
                <a:latin typeface="Calibri"/>
                <a:ea typeface="DejaVu Sans"/>
              </a:rPr>
              <a:t>5. Choosing the right factors(feature selection): </a:t>
            </a:r>
            <a:r>
              <a:rPr b="0" lang="en-GB" sz="2800" spc="-1" strike="noStrike">
                <a:solidFill>
                  <a:srgbClr val="2e75b6"/>
                </a:solidFill>
                <a:latin typeface="Calibri"/>
                <a:ea typeface="DejaVu Sans"/>
              </a:rPr>
              <a:t>The</a:t>
            </a:r>
            <a:r>
              <a:rPr b="0" lang="en-GB" sz="2800" spc="-1" strike="noStrike">
                <a:solidFill>
                  <a:srgbClr val="203864"/>
                </a:solidFill>
                <a:latin typeface="Calibri"/>
                <a:ea typeface="DejaVu Sans"/>
              </a:rPr>
              <a:t> </a:t>
            </a:r>
            <a:r>
              <a:rPr b="0" lang="en-GB" sz="2800" spc="-1" strike="noStrike">
                <a:solidFill>
                  <a:srgbClr val="2e75b6"/>
                </a:solidFill>
                <a:latin typeface="Calibri"/>
                <a:ea typeface="DejaVu Sans"/>
              </a:rPr>
              <a:t>relevant</a:t>
            </a:r>
            <a:r>
              <a:rPr b="0" lang="en-GB" sz="2800" spc="-1" strike="noStrike">
                <a:solidFill>
                  <a:srgbClr val="203864"/>
                </a:solidFill>
                <a:latin typeface="Calibri"/>
                <a:ea typeface="DejaVu Sans"/>
              </a:rPr>
              <a:t> </a:t>
            </a:r>
            <a:r>
              <a:rPr b="0" lang="en-GB" sz="2800" spc="-1" strike="noStrike">
                <a:solidFill>
                  <a:srgbClr val="2e75b6"/>
                </a:solidFill>
                <a:latin typeface="Calibri"/>
                <a:ea typeface="DejaVu Sans"/>
              </a:rPr>
              <a:t>features</a:t>
            </a:r>
            <a:r>
              <a:rPr b="0" lang="en-GB" sz="2800" spc="-1" strike="noStrike">
                <a:solidFill>
                  <a:srgbClr val="203864"/>
                </a:solidFill>
                <a:latin typeface="Calibri"/>
                <a:ea typeface="DejaVu Sans"/>
              </a:rPr>
              <a:t> </a:t>
            </a:r>
            <a:r>
              <a:rPr b="0" lang="en-GB" sz="2800" spc="-1" strike="noStrike">
                <a:solidFill>
                  <a:srgbClr val="2e75b6"/>
                </a:solidFill>
                <a:latin typeface="Calibri"/>
                <a:ea typeface="DejaVu Sans"/>
              </a:rPr>
              <a:t>that </a:t>
            </a:r>
            <a:r>
              <a:rPr b="0" lang="en-US" sz="2800" spc="-1" strike="noStrike">
                <a:solidFill>
                  <a:srgbClr val="2e75b6"/>
                </a:solidFill>
                <a:latin typeface="Calibri"/>
                <a:ea typeface="DejaVu Sans"/>
              </a:rPr>
              <a:t>effect on loan eligibility such as Credit history, Applicate income </a:t>
            </a:r>
            <a:r>
              <a:rPr b="0" lang="en-GB" sz="2800" spc="-1" strike="noStrike">
                <a:solidFill>
                  <a:srgbClr val="2e75b6"/>
                </a:solidFill>
                <a:latin typeface="Calibri"/>
                <a:ea typeface="DejaVu Sans"/>
              </a:rPr>
              <a:t>etc.</a:t>
            </a:r>
            <a:r>
              <a:rPr b="0" lang="en-US" sz="2800" spc="-1" strike="noStrike">
                <a:solidFill>
                  <a:srgbClr val="2e75b6"/>
                </a:solidFill>
                <a:latin typeface="Calibri"/>
                <a:ea typeface="DejaVu Sans"/>
              </a:rPr>
              <a:t> are identified.</a:t>
            </a:r>
            <a:endParaRPr b="0" lang="en-IN" sz="2800" spc="-1" strike="noStrike">
              <a:latin typeface="Arial"/>
            </a:endParaRPr>
          </a:p>
          <a:p>
            <a:pPr>
              <a:lnSpc>
                <a:spcPct val="100000"/>
              </a:lnSpc>
            </a:pPr>
            <a:r>
              <a:rPr b="0" lang="en-GB" sz="3200" spc="-1" strike="noStrike">
                <a:solidFill>
                  <a:srgbClr val="203864"/>
                </a:solidFill>
                <a:latin typeface="Calibri"/>
                <a:ea typeface="DejaVu Sans"/>
              </a:rPr>
              <a:t>6.Data splitting</a:t>
            </a:r>
            <a:r>
              <a:rPr b="0" lang="en-GB" sz="3200" spc="-1" strike="noStrike">
                <a:solidFill>
                  <a:srgbClr val="2e75b6"/>
                </a:solidFill>
                <a:latin typeface="Calibri"/>
                <a:ea typeface="DejaVu Sans"/>
              </a:rPr>
              <a:t> </a:t>
            </a:r>
            <a:r>
              <a:rPr b="0" lang="en-GB" sz="3200" spc="-1" strike="noStrike">
                <a:solidFill>
                  <a:srgbClr val="203864"/>
                </a:solidFill>
                <a:latin typeface="Calibri"/>
                <a:ea typeface="DejaVu Sans"/>
              </a:rPr>
              <a:t>:</a:t>
            </a:r>
            <a:r>
              <a:rPr b="0" lang="en-GB" sz="2800" spc="-1" strike="noStrike">
                <a:solidFill>
                  <a:srgbClr val="2e75b6"/>
                </a:solidFill>
                <a:latin typeface="Calibri"/>
                <a:ea typeface="DejaVu Sans"/>
              </a:rPr>
              <a:t>The data is divided into training and testing sets.</a:t>
            </a:r>
            <a:endParaRPr b="0" lang="en-IN" sz="2800" spc="-1" strike="noStrike">
              <a:latin typeface="Arial"/>
            </a:endParaRPr>
          </a:p>
          <a:p>
            <a:pPr>
              <a:lnSpc>
                <a:spcPct val="100000"/>
              </a:lnSpc>
            </a:pPr>
            <a:r>
              <a:rPr b="0" lang="en-GB" sz="3200" spc="-1" strike="noStrike">
                <a:solidFill>
                  <a:srgbClr val="203864"/>
                </a:solidFill>
                <a:latin typeface="Calibri"/>
                <a:ea typeface="DejaVu Sans"/>
              </a:rPr>
              <a:t>7.Model selection:</a:t>
            </a:r>
            <a:r>
              <a:rPr b="0" lang="en-GB" sz="3200" spc="-1" strike="noStrike">
                <a:solidFill>
                  <a:srgbClr val="2e75b6"/>
                </a:solidFill>
                <a:latin typeface="Calibri"/>
                <a:ea typeface="DejaVu Sans"/>
              </a:rPr>
              <a:t> </a:t>
            </a:r>
            <a:r>
              <a:rPr b="0" lang="en-GB" sz="2800" spc="-1" strike="noStrike">
                <a:solidFill>
                  <a:srgbClr val="2e75b6"/>
                </a:solidFill>
                <a:latin typeface="Calibri"/>
                <a:ea typeface="DejaVu Sans"/>
              </a:rPr>
              <a:t>A suitable machine learning algorithm, like Logistic regression, Support vector machines or Random forest learning is chosen. The choice depends on factors such as dataset size, complexity and performance requirements.</a:t>
            </a:r>
            <a:endParaRPr b="0" lang="en-IN" sz="2800" spc="-1" strike="noStrike">
              <a:latin typeface="Arial"/>
            </a:endParaRPr>
          </a:p>
          <a:p>
            <a:pPr>
              <a:lnSpc>
                <a:spcPct val="100000"/>
              </a:lnSpc>
            </a:pPr>
            <a:r>
              <a:rPr b="0" lang="en-GB" sz="3200" spc="-1" strike="noStrike">
                <a:solidFill>
                  <a:srgbClr val="203864"/>
                </a:solidFill>
                <a:latin typeface="Calibri"/>
                <a:ea typeface="DejaVu Sans"/>
              </a:rPr>
              <a:t>8.Model</a:t>
            </a:r>
            <a:r>
              <a:rPr b="0" lang="en-GB" sz="3200" spc="-1" strike="noStrike">
                <a:solidFill>
                  <a:srgbClr val="2e75b6"/>
                </a:solidFill>
                <a:latin typeface="Calibri"/>
                <a:ea typeface="DejaVu Sans"/>
              </a:rPr>
              <a:t> </a:t>
            </a:r>
            <a:r>
              <a:rPr b="0" lang="en-GB" sz="3200" spc="-1" strike="noStrike">
                <a:solidFill>
                  <a:srgbClr val="203864"/>
                </a:solidFill>
                <a:latin typeface="Calibri"/>
                <a:ea typeface="DejaVu Sans"/>
              </a:rPr>
              <a:t>training:</a:t>
            </a:r>
            <a:r>
              <a:rPr b="0" lang="en-GB" sz="2800" spc="-1" strike="noStrike">
                <a:solidFill>
                  <a:srgbClr val="203864"/>
                </a:solidFill>
                <a:latin typeface="Calibri"/>
                <a:ea typeface="DejaVu Sans"/>
              </a:rPr>
              <a:t> </a:t>
            </a:r>
            <a:r>
              <a:rPr b="0" lang="en-GB" sz="2800" spc="-1" strike="noStrike">
                <a:solidFill>
                  <a:srgbClr val="2e75b6"/>
                </a:solidFill>
                <a:latin typeface="Calibri"/>
                <a:ea typeface="DejaVu Sans"/>
              </a:rPr>
              <a:t>Train the selected model using training data, where it learns to recognize patterns and relationships in the data to make predictions about loan eligibility.</a:t>
            </a:r>
            <a:endParaRPr b="0" lang="en-IN" sz="2800" spc="-1" strike="noStrike">
              <a:latin typeface="Arial"/>
            </a:endParaRPr>
          </a:p>
          <a:p>
            <a:pPr>
              <a:lnSpc>
                <a:spcPct val="100000"/>
              </a:lnSpc>
            </a:pPr>
            <a:endParaRPr b="0" lang="en-IN" sz="2800" spc="-1" strike="noStrike">
              <a:latin typeface="Arial"/>
            </a:endParaRPr>
          </a:p>
        </p:txBody>
      </p:sp>
      <p:sp>
        <p:nvSpPr>
          <p:cNvPr id="123" name="CustomShape 4"/>
          <p:cNvSpPr/>
          <p:nvPr/>
        </p:nvSpPr>
        <p:spPr>
          <a:xfrm>
            <a:off x="172800" y="131040"/>
            <a:ext cx="11846160" cy="6595200"/>
          </a:xfrm>
          <a:prstGeom prst="frame">
            <a:avLst>
              <a:gd name="adj1" fmla="val 2366"/>
            </a:avLst>
          </a:prstGeom>
          <a:solidFill>
            <a:schemeClr val="accent5">
              <a:lumMod val="75000"/>
            </a:schemeClr>
          </a:solidFill>
          <a:ln/>
        </p:spPr>
        <p:style>
          <a:lnRef idx="2">
            <a:schemeClr val="accent1">
              <a:shade val="15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838080" y="365040"/>
            <a:ext cx="10514880" cy="1324800"/>
          </a:xfrm>
          <a:prstGeom prst="rect">
            <a:avLst/>
          </a:prstGeom>
          <a:noFill/>
          <a:ln>
            <a:noFill/>
          </a:ln>
        </p:spPr>
        <p:style>
          <a:lnRef idx="0"/>
          <a:fillRef idx="0"/>
          <a:effectRef idx="0"/>
          <a:fontRef idx="minor"/>
        </p:style>
      </p:sp>
      <p:pic>
        <p:nvPicPr>
          <p:cNvPr id="125" name="Picture 6" descr=""/>
          <p:cNvPicPr/>
          <p:nvPr/>
        </p:nvPicPr>
        <p:blipFill>
          <a:blip r:embed="rId1"/>
          <a:stretch/>
        </p:blipFill>
        <p:spPr>
          <a:xfrm>
            <a:off x="0" y="0"/>
            <a:ext cx="12274560" cy="6857280"/>
          </a:xfrm>
          <a:prstGeom prst="rect">
            <a:avLst/>
          </a:prstGeom>
          <a:ln>
            <a:noFill/>
          </a:ln>
        </p:spPr>
      </p:pic>
      <p:sp>
        <p:nvSpPr>
          <p:cNvPr id="126" name="CustomShape 2"/>
          <p:cNvSpPr/>
          <p:nvPr/>
        </p:nvSpPr>
        <p:spPr>
          <a:xfrm>
            <a:off x="172800" y="131040"/>
            <a:ext cx="11846160" cy="6595200"/>
          </a:xfrm>
          <a:prstGeom prst="frame">
            <a:avLst>
              <a:gd name="adj1" fmla="val 2366"/>
            </a:avLst>
          </a:prstGeom>
          <a:solidFill>
            <a:schemeClr val="accent5">
              <a:lumMod val="75000"/>
            </a:schemeClr>
          </a:solidFill>
          <a:ln/>
        </p:spPr>
        <p:style>
          <a:lnRef idx="2">
            <a:schemeClr val="accent1">
              <a:shade val="15000"/>
            </a:schemeClr>
          </a:lnRef>
          <a:fillRef idx="1">
            <a:schemeClr val="accent1"/>
          </a:fillRef>
          <a:effectRef idx="0">
            <a:schemeClr val="accent1"/>
          </a:effectRef>
          <a:fontRef idx="minor"/>
        </p:style>
      </p:sp>
      <p:sp>
        <p:nvSpPr>
          <p:cNvPr id="127" name="CustomShape 3"/>
          <p:cNvSpPr/>
          <p:nvPr/>
        </p:nvSpPr>
        <p:spPr>
          <a:xfrm>
            <a:off x="648000" y="365040"/>
            <a:ext cx="10654560" cy="624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GB" sz="3200" spc="-1" strike="noStrike">
                <a:solidFill>
                  <a:srgbClr val="203864"/>
                </a:solidFill>
                <a:latin typeface="Calibri"/>
                <a:ea typeface="DejaVu Sans"/>
              </a:rPr>
              <a:t>9.Model Evaluation:</a:t>
            </a:r>
            <a:r>
              <a:rPr b="0" lang="en-GB" sz="2800" spc="-1" strike="noStrike">
                <a:solidFill>
                  <a:srgbClr val="203864"/>
                </a:solidFill>
                <a:latin typeface="Calibri"/>
                <a:ea typeface="DejaVu Sans"/>
              </a:rPr>
              <a:t> </a:t>
            </a:r>
            <a:r>
              <a:rPr b="0" lang="en-GB" sz="2800" spc="-1" strike="noStrike">
                <a:solidFill>
                  <a:srgbClr val="2e75b6"/>
                </a:solidFill>
                <a:latin typeface="Calibri"/>
                <a:ea typeface="DejaVu Sans"/>
              </a:rPr>
              <a:t>Evaluate the trained model's performance using the test data to see how well it predicts loan eligibility. Different measures like Accuracy, precision, recall etc. are used to assess it's effectiveness.</a:t>
            </a:r>
            <a:endParaRPr b="0" lang="en-IN" sz="2800" spc="-1" strike="noStrike">
              <a:latin typeface="Arial"/>
            </a:endParaRPr>
          </a:p>
          <a:p>
            <a:pPr>
              <a:lnSpc>
                <a:spcPct val="100000"/>
              </a:lnSpc>
            </a:pPr>
            <a:r>
              <a:rPr b="0" lang="en-GB" sz="3200" spc="-1" strike="noStrike">
                <a:solidFill>
                  <a:srgbClr val="203864"/>
                </a:solidFill>
                <a:latin typeface="Calibri"/>
                <a:ea typeface="DejaVu Sans"/>
              </a:rPr>
              <a:t>10.Model</a:t>
            </a:r>
            <a:r>
              <a:rPr b="0" lang="en-US" sz="3200" spc="-1" strike="noStrike">
                <a:solidFill>
                  <a:srgbClr val="203864"/>
                </a:solidFill>
                <a:latin typeface="Calibri"/>
                <a:ea typeface="DejaVu Sans"/>
              </a:rPr>
              <a:t> deployment: </a:t>
            </a:r>
            <a:r>
              <a:rPr b="0" lang="en-US" sz="2800" spc="-1" strike="noStrike">
                <a:solidFill>
                  <a:srgbClr val="2e75b6"/>
                </a:solidFill>
                <a:latin typeface="Calibri"/>
                <a:ea typeface="DejaVu Sans"/>
              </a:rPr>
              <a:t>If the model performs well it is put into action and used to make predictions on new, unseen loan applications. Lenders can input an applicant's details, and the model will decide if the loan should be approved or not.</a:t>
            </a:r>
            <a:endParaRPr b="0" lang="en-IN" sz="2800" spc="-1" strike="noStrike">
              <a:latin typeface="Arial"/>
            </a:endParaRPr>
          </a:p>
          <a:p>
            <a:pPr>
              <a:lnSpc>
                <a:spcPct val="100000"/>
              </a:lnSpc>
            </a:pPr>
            <a:r>
              <a:rPr b="0" lang="en-US" sz="3200" spc="-1" strike="noStrike">
                <a:solidFill>
                  <a:srgbClr val="2f5597"/>
                </a:solidFill>
                <a:latin typeface="Calibri"/>
                <a:ea typeface="DejaVu Sans"/>
              </a:rPr>
              <a:t>11.Monitoring and Maintenance:</a:t>
            </a:r>
            <a:r>
              <a:rPr b="0" lang="en-GB" sz="2800" spc="-1" strike="noStrike">
                <a:solidFill>
                  <a:srgbClr val="2e75b6"/>
                </a:solidFill>
                <a:latin typeface="Calibri"/>
                <a:ea typeface="DejaVu Sans"/>
              </a:rPr>
              <a:t> The</a:t>
            </a:r>
            <a:r>
              <a:rPr b="0" lang="en-US" sz="2800" spc="-1" strike="noStrike">
                <a:solidFill>
                  <a:srgbClr val="2e75b6"/>
                </a:solidFill>
                <a:latin typeface="Calibri"/>
                <a:ea typeface="DejaVu Sans"/>
              </a:rPr>
              <a:t>model performance is regularly to checked to ensure it continuous to make accurate predicts if needed , updates are made to keep the model reliable with desired outcomes.</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838080" y="365040"/>
            <a:ext cx="10514880" cy="1324800"/>
          </a:xfrm>
          <a:prstGeom prst="rect">
            <a:avLst/>
          </a:prstGeom>
          <a:noFill/>
          <a:ln>
            <a:noFill/>
          </a:ln>
        </p:spPr>
        <p:style>
          <a:lnRef idx="0"/>
          <a:fillRef idx="0"/>
          <a:effectRef idx="0"/>
          <a:fontRef idx="minor"/>
        </p:style>
      </p:sp>
      <p:pic>
        <p:nvPicPr>
          <p:cNvPr id="129" name="Picture 4" descr=""/>
          <p:cNvPicPr/>
          <p:nvPr/>
        </p:nvPicPr>
        <p:blipFill>
          <a:blip r:embed="rId1"/>
          <a:stretch/>
        </p:blipFill>
        <p:spPr>
          <a:xfrm>
            <a:off x="0" y="360"/>
            <a:ext cx="12191400" cy="6857280"/>
          </a:xfrm>
          <a:prstGeom prst="rect">
            <a:avLst/>
          </a:prstGeom>
          <a:ln>
            <a:noFill/>
          </a:ln>
        </p:spPr>
      </p:pic>
      <p:sp>
        <p:nvSpPr>
          <p:cNvPr id="130" name="CustomShape 2"/>
          <p:cNvSpPr/>
          <p:nvPr/>
        </p:nvSpPr>
        <p:spPr>
          <a:xfrm>
            <a:off x="5181480" y="2514600"/>
            <a:ext cx="1828080" cy="63864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31" name="CustomShape 3"/>
          <p:cNvSpPr/>
          <p:nvPr/>
        </p:nvSpPr>
        <p:spPr>
          <a:xfrm>
            <a:off x="416520" y="1220040"/>
            <a:ext cx="11247120" cy="53319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2800" spc="-1" strike="noStrike">
                <a:solidFill>
                  <a:srgbClr val="002060"/>
                </a:solidFill>
                <a:latin typeface="Calibri"/>
                <a:ea typeface="DejaVu Sans"/>
              </a:rPr>
              <a:t>1. Support</a:t>
            </a:r>
            <a:r>
              <a:rPr b="1" lang="en-US" sz="2800" spc="-1" strike="noStrike">
                <a:solidFill>
                  <a:srgbClr val="002060"/>
                </a:solidFill>
                <a:latin typeface="Calibri"/>
                <a:ea typeface="DejaVu Sans"/>
              </a:rPr>
              <a:t> Vector Machine:</a:t>
            </a:r>
            <a:endParaRPr b="0" lang="en-IN" sz="2800" spc="-1" strike="noStrike">
              <a:latin typeface="Arial"/>
            </a:endParaRPr>
          </a:p>
          <a:p>
            <a:pPr>
              <a:lnSpc>
                <a:spcPct val="100000"/>
              </a:lnSpc>
            </a:pPr>
            <a:r>
              <a:rPr b="0" lang="en-US" sz="2400" spc="-1" strike="noStrike">
                <a:solidFill>
                  <a:srgbClr val="1f4e79"/>
                </a:solidFill>
                <a:latin typeface="Calibri"/>
                <a:ea typeface="DejaVu Sans"/>
              </a:rPr>
              <a:t>It is a supervised machine learning algorithm. In this approach, each data item is plotted</a:t>
            </a:r>
            <a:r>
              <a:rPr b="0" lang="en-GB" sz="2400" spc="-1" strike="noStrike">
                <a:solidFill>
                  <a:srgbClr val="1f4e79"/>
                </a:solidFill>
                <a:latin typeface="Calibri"/>
                <a:ea typeface="DejaVu Sans"/>
              </a:rPr>
              <a:t> </a:t>
            </a:r>
            <a:r>
              <a:rPr b="0" lang="en-US" sz="2400" spc="-1" strike="noStrike">
                <a:solidFill>
                  <a:srgbClr val="1f4e79"/>
                </a:solidFill>
                <a:latin typeface="Calibri"/>
                <a:ea typeface="DejaVu Sans"/>
              </a:rPr>
              <a:t>in a n-dimensional space, when n represents the number of features with each feature represented in a corresponding coordinates. It generates a hyperplane to separate classes even</a:t>
            </a:r>
            <a:r>
              <a:rPr b="0" lang="en-GB" sz="2400" spc="-1" strike="noStrike">
                <a:solidFill>
                  <a:srgbClr val="1f4e79"/>
                </a:solidFill>
                <a:latin typeface="Calibri"/>
                <a:ea typeface="DejaVu Sans"/>
              </a:rPr>
              <a:t> </a:t>
            </a:r>
            <a:r>
              <a:rPr b="0" lang="en-US" sz="2400" spc="-1" strike="noStrike">
                <a:solidFill>
                  <a:srgbClr val="1f4e79"/>
                </a:solidFill>
                <a:latin typeface="Calibri"/>
                <a:ea typeface="DejaVu Sans"/>
              </a:rPr>
              <a:t>in high dimensional space based on their features, so that we can easily put the new data</a:t>
            </a:r>
            <a:r>
              <a:rPr b="0" lang="en-GB" sz="2400" spc="-1" strike="noStrike">
                <a:solidFill>
                  <a:srgbClr val="1f4e79"/>
                </a:solidFill>
                <a:latin typeface="Calibri"/>
                <a:ea typeface="DejaVu Sans"/>
              </a:rPr>
              <a:t> </a:t>
            </a:r>
            <a:r>
              <a:rPr b="0" lang="en-US" sz="2400" spc="-1" strike="noStrike">
                <a:solidFill>
                  <a:srgbClr val="1f4e79"/>
                </a:solidFill>
                <a:latin typeface="Calibri"/>
                <a:ea typeface="DejaVu Sans"/>
              </a:rPr>
              <a:t>point in correct category in future.</a:t>
            </a:r>
            <a:endParaRPr b="0" lang="en-IN" sz="2400" spc="-1" strike="noStrike">
              <a:latin typeface="Arial"/>
            </a:endParaRPr>
          </a:p>
          <a:p>
            <a:pPr>
              <a:lnSpc>
                <a:spcPct val="100000"/>
              </a:lnSpc>
            </a:pPr>
            <a:endParaRPr b="0" lang="en-IN" sz="2400" spc="-1" strike="noStrike">
              <a:latin typeface="Arial"/>
            </a:endParaRPr>
          </a:p>
          <a:p>
            <a:pPr>
              <a:lnSpc>
                <a:spcPct val="100000"/>
              </a:lnSpc>
            </a:pPr>
            <a:r>
              <a:rPr b="1" lang="en-GB" sz="2800" spc="-1" strike="noStrike">
                <a:solidFill>
                  <a:srgbClr val="203864"/>
                </a:solidFill>
                <a:latin typeface="Calibri"/>
                <a:ea typeface="DejaVu Sans"/>
              </a:rPr>
              <a:t>2. </a:t>
            </a:r>
            <a:r>
              <a:rPr b="1" lang="en-US" sz="2800" spc="-1" strike="noStrike">
                <a:solidFill>
                  <a:srgbClr val="203864"/>
                </a:solidFill>
                <a:latin typeface="Calibri"/>
                <a:ea typeface="DejaVu Sans"/>
              </a:rPr>
              <a:t>Logistic Regression:</a:t>
            </a:r>
            <a:endParaRPr b="0" lang="en-IN" sz="2800" spc="-1" strike="noStrike">
              <a:latin typeface="Arial"/>
            </a:endParaRPr>
          </a:p>
          <a:p>
            <a:pPr>
              <a:lnSpc>
                <a:spcPct val="100000"/>
              </a:lnSpc>
            </a:pPr>
            <a:r>
              <a:rPr b="0" lang="en-US" sz="2400" spc="-1" strike="noStrike">
                <a:solidFill>
                  <a:srgbClr val="1f4e79"/>
                </a:solidFill>
                <a:latin typeface="Calibri"/>
                <a:ea typeface="DejaVu Sans"/>
              </a:rPr>
              <a:t>It is supervised machine learning algorithm mainly used for classification problems. It is</a:t>
            </a:r>
            <a:r>
              <a:rPr b="0" lang="en-GB" sz="2400" spc="-1" strike="noStrike">
                <a:solidFill>
                  <a:srgbClr val="1f4e79"/>
                </a:solidFill>
                <a:latin typeface="Calibri"/>
                <a:ea typeface="DejaVu Sans"/>
              </a:rPr>
              <a:t> </a:t>
            </a:r>
            <a:r>
              <a:rPr b="0" lang="en-US" sz="2400" spc="-1" strike="noStrike">
                <a:solidFill>
                  <a:srgbClr val="1f4e79"/>
                </a:solidFill>
                <a:latin typeface="Calibri"/>
                <a:ea typeface="DejaVu Sans"/>
              </a:rPr>
              <a:t>used to predict a binary outcome(0/1, Yes/No) for given a set of independent variables.</a:t>
            </a:r>
            <a:r>
              <a:rPr b="0" lang="en-GB" sz="2400" spc="-1" strike="noStrike">
                <a:solidFill>
                  <a:srgbClr val="1f4e79"/>
                </a:solidFill>
                <a:latin typeface="Calibri"/>
                <a:ea typeface="DejaVu Sans"/>
              </a:rPr>
              <a:t> </a:t>
            </a:r>
            <a:r>
              <a:rPr b="0" lang="en-US" sz="2400" spc="-1" strike="noStrike">
                <a:solidFill>
                  <a:srgbClr val="1f4e79"/>
                </a:solidFill>
                <a:latin typeface="Calibri"/>
                <a:ea typeface="DejaVu Sans"/>
              </a:rPr>
              <a:t>As, here we want to classify between the people who have taken the loan or not, we have</a:t>
            </a:r>
            <a:r>
              <a:rPr b="0" lang="en-GB" sz="2400" spc="-1" strike="noStrike">
                <a:solidFill>
                  <a:srgbClr val="1f4e79"/>
                </a:solidFill>
                <a:latin typeface="Calibri"/>
                <a:ea typeface="DejaVu Sans"/>
              </a:rPr>
              <a:t> used logistic regression.</a:t>
            </a:r>
            <a:endParaRPr b="0" lang="en-IN" sz="2400" spc="-1" strike="noStrike">
              <a:latin typeface="Arial"/>
            </a:endParaRPr>
          </a:p>
        </p:txBody>
      </p:sp>
      <p:sp>
        <p:nvSpPr>
          <p:cNvPr id="132" name="CustomShape 4"/>
          <p:cNvSpPr/>
          <p:nvPr/>
        </p:nvSpPr>
        <p:spPr>
          <a:xfrm flipV="1" rot="10800000">
            <a:off x="4670640" y="196560"/>
            <a:ext cx="3759120" cy="8211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GB" sz="4800" spc="-1" strike="noStrike">
                <a:solidFill>
                  <a:srgbClr val="002060"/>
                </a:solidFill>
                <a:latin typeface="Calibri"/>
                <a:ea typeface="DejaVu Sans"/>
              </a:rPr>
              <a:t>Models</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2023-07-10T02:56:23Z</dcterms:created>
  <dc:creator>Guest User</dc:creator>
  <dc:description/>
  <dc:language>en-IN</dc:language>
  <cp:lastModifiedBy/>
  <dcterms:modified xsi:type="dcterms:W3CDTF">2023-07-28T20:58:24Z</dcterms:modified>
  <cp:revision>31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15</vt:i4>
  </property>
</Properties>
</file>