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18288000" cy="10287000"/>
  <p:notesSz cx="6858000" cy="9144000"/>
  <p:embeddedFontLst>
    <p:embeddedFont>
      <p:font typeface="League Spartan" charset="1" panose="00000800000000000000"/>
      <p:regular r:id="rId31"/>
    </p:embeddedFont>
    <p:embeddedFont>
      <p:font typeface="TT Rounds Condensed Bold" charset="1" panose="02000806030000020003"/>
      <p:regular r:id="rId32"/>
    </p:embeddedFont>
    <p:embeddedFont>
      <p:font typeface="Arial" charset="1" panose="020B0502020202020204"/>
      <p:regular r:id="rId33"/>
    </p:embeddedFont>
    <p:embeddedFont>
      <p:font typeface="Canva Sans" charset="1" panose="020B0503030501040103"/>
      <p:regular r:id="rId34"/>
    </p:embeddedFont>
    <p:embeddedFont>
      <p:font typeface="Tomorrow" charset="1" panose="00000000000000000000"/>
      <p:regular r:id="rId35"/>
    </p:embeddedFont>
    <p:embeddedFont>
      <p:font typeface="Canva Sans Bold" charset="1" panose="020B0803030501040103"/>
      <p:regular r:id="rId36"/>
    </p:embeddedFont>
    <p:embeddedFont>
      <p:font typeface="Playfair Display" charset="1" panose="00000000000000000000"/>
      <p:regular r:id="rId37"/>
    </p:embeddedFont>
    <p:embeddedFont>
      <p:font typeface="Poppins" charset="1" panose="00000500000000000000"/>
      <p:regular r:id="rId38"/>
    </p:embeddedFont>
    <p:embeddedFont>
      <p:font typeface="Roboto" charset="1" panose="02000000000000000000"/>
      <p:regular r:id="rId3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D232D"/>
        </a:solidFill>
      </p:bgPr>
    </p:bg>
    <p:spTree>
      <p:nvGrpSpPr>
        <p:cNvPr id="1" name=""/>
        <p:cNvGrpSpPr/>
        <p:nvPr/>
      </p:nvGrpSpPr>
      <p:grpSpPr>
        <a:xfrm>
          <a:off x="0" y="0"/>
          <a:ext cx="0" cy="0"/>
          <a:chOff x="0" y="0"/>
          <a:chExt cx="0" cy="0"/>
        </a:xfrm>
      </p:grpSpPr>
      <p:grpSp>
        <p:nvGrpSpPr>
          <p:cNvPr name="Group 2" id="2"/>
          <p:cNvGrpSpPr/>
          <p:nvPr/>
        </p:nvGrpSpPr>
        <p:grpSpPr>
          <a:xfrm rot="0">
            <a:off x="1817100" y="4027834"/>
            <a:ext cx="14790600" cy="47625"/>
            <a:chOff x="0" y="0"/>
            <a:chExt cx="19720800" cy="63500"/>
          </a:xfrm>
        </p:grpSpPr>
        <p:sp>
          <p:nvSpPr>
            <p:cNvPr name="Freeform 3" id="3"/>
            <p:cNvSpPr/>
            <p:nvPr/>
          </p:nvSpPr>
          <p:spPr>
            <a:xfrm flipH="false" flipV="false" rot="0">
              <a:off x="0" y="0"/>
              <a:ext cx="19720813" cy="63518"/>
            </a:xfrm>
            <a:custGeom>
              <a:avLst/>
              <a:gdLst/>
              <a:ahLst/>
              <a:cxnLst/>
              <a:rect r="r" b="b" t="t" l="l"/>
              <a:pathLst>
                <a:path h="63518" w="19720813">
                  <a:moveTo>
                    <a:pt x="0" y="0"/>
                  </a:moveTo>
                  <a:lnTo>
                    <a:pt x="0" y="63518"/>
                  </a:lnTo>
                  <a:lnTo>
                    <a:pt x="19720813" y="63518"/>
                  </a:lnTo>
                  <a:lnTo>
                    <a:pt x="19720813" y="0"/>
                  </a:lnTo>
                  <a:close/>
                </a:path>
              </a:pathLst>
            </a:custGeom>
            <a:solidFill>
              <a:srgbClr val="FFFFFF"/>
            </a:solidFill>
          </p:spPr>
        </p:sp>
      </p:grpSp>
      <p:grpSp>
        <p:nvGrpSpPr>
          <p:cNvPr name="Group 4" id="4"/>
          <p:cNvGrpSpPr/>
          <p:nvPr/>
        </p:nvGrpSpPr>
        <p:grpSpPr>
          <a:xfrm rot="0">
            <a:off x="8357220" y="1436400"/>
            <a:ext cx="1573560" cy="1569240"/>
            <a:chOff x="0" y="0"/>
            <a:chExt cx="2098080" cy="2092320"/>
          </a:xfrm>
        </p:grpSpPr>
        <p:sp>
          <p:nvSpPr>
            <p:cNvPr name="Freeform 5" id="5"/>
            <p:cNvSpPr/>
            <p:nvPr/>
          </p:nvSpPr>
          <p:spPr>
            <a:xfrm flipH="false" flipV="false" rot="0">
              <a:off x="0" y="0"/>
              <a:ext cx="2098040" cy="2092325"/>
            </a:xfrm>
            <a:custGeom>
              <a:avLst/>
              <a:gdLst/>
              <a:ahLst/>
              <a:cxnLst/>
              <a:rect r="r" b="b" t="t" l="l"/>
              <a:pathLst>
                <a:path h="2092325" w="2098040">
                  <a:moveTo>
                    <a:pt x="0" y="0"/>
                  </a:moveTo>
                  <a:lnTo>
                    <a:pt x="2098040" y="0"/>
                  </a:lnTo>
                  <a:lnTo>
                    <a:pt x="2098040" y="2092325"/>
                  </a:lnTo>
                  <a:lnTo>
                    <a:pt x="0" y="2092325"/>
                  </a:lnTo>
                  <a:lnTo>
                    <a:pt x="0" y="0"/>
                  </a:lnTo>
                  <a:close/>
                </a:path>
              </a:pathLst>
            </a:custGeom>
            <a:blipFill>
              <a:blip r:embed="rId2"/>
              <a:stretch>
                <a:fillRect l="0" t="-137" r="-1" b="-137"/>
              </a:stretch>
            </a:blipFill>
          </p:spPr>
        </p:sp>
      </p:grpSp>
      <p:sp>
        <p:nvSpPr>
          <p:cNvPr name="TextBox 6" id="6"/>
          <p:cNvSpPr txBox="true"/>
          <p:nvPr/>
        </p:nvSpPr>
        <p:spPr>
          <a:xfrm rot="0">
            <a:off x="1728000" y="251295"/>
            <a:ext cx="17406360" cy="556545"/>
          </a:xfrm>
          <a:prstGeom prst="rect">
            <a:avLst/>
          </a:prstGeom>
        </p:spPr>
        <p:txBody>
          <a:bodyPr anchor="t" rtlCol="false" tIns="0" lIns="0" bIns="0" rIns="0">
            <a:spAutoFit/>
          </a:bodyPr>
          <a:lstStyle/>
          <a:p>
            <a:pPr algn="l">
              <a:lnSpc>
                <a:spcPts val="4311"/>
              </a:lnSpc>
            </a:pPr>
            <a:r>
              <a:rPr lang="en-US" sz="3554" spc="-1">
                <a:solidFill>
                  <a:srgbClr val="FFFFFF"/>
                </a:solidFill>
                <a:latin typeface="League Spartan"/>
                <a:ea typeface="League Spartan"/>
                <a:cs typeface="League Spartan"/>
                <a:sym typeface="League Spartan"/>
              </a:rPr>
              <a:t>Rajiv Gandhi University of Knowledge and Technologies,Srikakulam</a:t>
            </a:r>
          </a:p>
        </p:txBody>
      </p:sp>
      <p:sp>
        <p:nvSpPr>
          <p:cNvPr name="TextBox 7" id="7"/>
          <p:cNvSpPr txBox="true"/>
          <p:nvPr/>
        </p:nvSpPr>
        <p:spPr>
          <a:xfrm rot="0">
            <a:off x="1310760" y="6391749"/>
            <a:ext cx="7046460" cy="4309621"/>
          </a:xfrm>
          <a:prstGeom prst="rect">
            <a:avLst/>
          </a:prstGeom>
        </p:spPr>
        <p:txBody>
          <a:bodyPr anchor="t" rtlCol="false" tIns="0" lIns="0" bIns="0" rIns="0">
            <a:spAutoFit/>
          </a:bodyPr>
          <a:lstStyle/>
          <a:p>
            <a:pPr algn="l">
              <a:lnSpc>
                <a:spcPts val="3888"/>
              </a:lnSpc>
            </a:pPr>
            <a:r>
              <a:rPr lang="en-US" b="true" sz="3240" spc="18">
                <a:solidFill>
                  <a:srgbClr val="FFFFFF"/>
                </a:solidFill>
                <a:latin typeface="TT Rounds Condensed Bold"/>
                <a:ea typeface="TT Rounds Condensed Bold"/>
                <a:cs typeface="TT Rounds Condensed Bold"/>
                <a:sym typeface="TT Rounds Condensed Bold"/>
              </a:rPr>
              <a:t>Under the Guidance of</a:t>
            </a:r>
          </a:p>
          <a:p>
            <a:pPr algn="l">
              <a:lnSpc>
                <a:spcPts val="3888"/>
              </a:lnSpc>
            </a:pPr>
            <a:r>
              <a:rPr lang="en-US" b="true" sz="3240" spc="18">
                <a:solidFill>
                  <a:srgbClr val="FFFFFF"/>
                </a:solidFill>
                <a:latin typeface="TT Rounds Condensed Bold"/>
                <a:ea typeface="TT Rounds Condensed Bold"/>
                <a:cs typeface="TT Rounds Condensed Bold"/>
                <a:sym typeface="TT Rounds Condensed Bold"/>
              </a:rPr>
              <a:t>Mrs. M.Roopa, M.Tech</a:t>
            </a:r>
          </a:p>
          <a:p>
            <a:pPr algn="l">
              <a:lnSpc>
                <a:spcPts val="3822"/>
              </a:lnSpc>
            </a:pPr>
            <a:r>
              <a:rPr lang="en-US" b="true" sz="3240" spc="18">
                <a:solidFill>
                  <a:srgbClr val="FFFFFF"/>
                </a:solidFill>
                <a:latin typeface="TT Rounds Condensed Bold"/>
                <a:ea typeface="TT Rounds Condensed Bold"/>
                <a:cs typeface="TT Rounds Condensed Bold"/>
                <a:sym typeface="TT Rounds Condensed Bold"/>
              </a:rPr>
              <a:t>Assistant Professor ,CSE Department</a:t>
            </a:r>
          </a:p>
          <a:p>
            <a:pPr algn="l">
              <a:lnSpc>
                <a:spcPts val="3819"/>
              </a:lnSpc>
            </a:pPr>
          </a:p>
          <a:p>
            <a:pPr algn="l">
              <a:lnSpc>
                <a:spcPts val="3819"/>
              </a:lnSpc>
            </a:pPr>
            <a:r>
              <a:rPr lang="en-US" b="true" sz="3240" spc="16">
                <a:solidFill>
                  <a:srgbClr val="FFFFFF"/>
                </a:solidFill>
                <a:latin typeface="TT Rounds Condensed Bold"/>
                <a:ea typeface="TT Rounds Condensed Bold"/>
                <a:cs typeface="TT Rounds Condensed Bold"/>
                <a:sym typeface="TT Rounds Condensed Bold"/>
              </a:rPr>
              <a:t>External Guide:</a:t>
            </a:r>
          </a:p>
          <a:p>
            <a:pPr algn="l">
              <a:lnSpc>
                <a:spcPts val="3819"/>
              </a:lnSpc>
            </a:pPr>
            <a:r>
              <a:rPr lang="en-US" b="true" sz="3240" spc="16">
                <a:solidFill>
                  <a:srgbClr val="FFFFFF"/>
                </a:solidFill>
                <a:latin typeface="TT Rounds Condensed Bold"/>
                <a:ea typeface="TT Rounds Condensed Bold"/>
                <a:cs typeface="TT Rounds Condensed Bold"/>
                <a:sym typeface="TT Rounds Condensed Bold"/>
              </a:rPr>
              <a:t>Mr.Dileep Kumar koda,M.Tech,(Ph.D)</a:t>
            </a:r>
          </a:p>
          <a:p>
            <a:pPr algn="l">
              <a:lnSpc>
                <a:spcPts val="3822"/>
              </a:lnSpc>
            </a:pPr>
            <a:r>
              <a:rPr lang="en-US" b="true" sz="3240" spc="18">
                <a:solidFill>
                  <a:srgbClr val="FFFFFF"/>
                </a:solidFill>
                <a:latin typeface="TT Rounds Condensed Bold"/>
                <a:ea typeface="TT Rounds Condensed Bold"/>
                <a:cs typeface="TT Rounds Condensed Bold"/>
                <a:sym typeface="TT Rounds Condensed Bold"/>
              </a:rPr>
              <a:t>Assistant Professor,CSE Department</a:t>
            </a:r>
          </a:p>
          <a:p>
            <a:pPr algn="l">
              <a:lnSpc>
                <a:spcPts val="3819"/>
              </a:lnSpc>
            </a:pPr>
          </a:p>
          <a:p>
            <a:pPr algn="l">
              <a:lnSpc>
                <a:spcPts val="3819"/>
              </a:lnSpc>
            </a:pPr>
          </a:p>
        </p:txBody>
      </p:sp>
      <p:sp>
        <p:nvSpPr>
          <p:cNvPr name="TextBox 8" id="8"/>
          <p:cNvSpPr txBox="true"/>
          <p:nvPr/>
        </p:nvSpPr>
        <p:spPr>
          <a:xfrm rot="0">
            <a:off x="2803140" y="645240"/>
            <a:ext cx="13463280" cy="791160"/>
          </a:xfrm>
          <a:prstGeom prst="rect">
            <a:avLst/>
          </a:prstGeom>
        </p:spPr>
        <p:txBody>
          <a:bodyPr anchor="t" rtlCol="false" tIns="0" lIns="0" bIns="0" rIns="0">
            <a:spAutoFit/>
          </a:bodyPr>
          <a:lstStyle/>
          <a:p>
            <a:pPr algn="ctr">
              <a:lnSpc>
                <a:spcPts val="5634"/>
              </a:lnSpc>
            </a:pPr>
            <a:r>
              <a:rPr lang="en-US" b="true" sz="4035" spc="27">
                <a:solidFill>
                  <a:srgbClr val="FFFFFF"/>
                </a:solidFill>
                <a:latin typeface="TT Rounds Condensed Bold"/>
                <a:ea typeface="TT Rounds Condensed Bold"/>
                <a:cs typeface="TT Rounds Condensed Bold"/>
                <a:sym typeface="TT Rounds Condensed Bold"/>
              </a:rPr>
              <a:t>Department of Computer Science and Engineering</a:t>
            </a:r>
          </a:p>
        </p:txBody>
      </p:sp>
      <p:sp>
        <p:nvSpPr>
          <p:cNvPr name="TextBox 9" id="9"/>
          <p:cNvSpPr txBox="true"/>
          <p:nvPr/>
        </p:nvSpPr>
        <p:spPr>
          <a:xfrm rot="0">
            <a:off x="6623100" y="3161440"/>
            <a:ext cx="5178600" cy="637794"/>
          </a:xfrm>
          <a:prstGeom prst="rect">
            <a:avLst/>
          </a:prstGeom>
        </p:spPr>
        <p:txBody>
          <a:bodyPr anchor="t" rtlCol="false" tIns="0" lIns="0" bIns="0" rIns="0">
            <a:spAutoFit/>
          </a:bodyPr>
          <a:lstStyle/>
          <a:p>
            <a:pPr algn="ctr">
              <a:lnSpc>
                <a:spcPts val="5217"/>
              </a:lnSpc>
            </a:pPr>
            <a:r>
              <a:rPr lang="en-US" b="true" sz="3720" spc="22">
                <a:solidFill>
                  <a:srgbClr val="FFFFFF"/>
                </a:solidFill>
                <a:latin typeface="TT Rounds Condensed Bold"/>
                <a:ea typeface="TT Rounds Condensed Bold"/>
                <a:cs typeface="TT Rounds Condensed Bold"/>
                <a:sym typeface="TT Rounds Condensed Bold"/>
              </a:rPr>
              <a:t>Major project-2</a:t>
            </a:r>
          </a:p>
        </p:txBody>
      </p:sp>
      <p:sp>
        <p:nvSpPr>
          <p:cNvPr name="TextBox 10" id="10"/>
          <p:cNvSpPr txBox="true"/>
          <p:nvPr/>
        </p:nvSpPr>
        <p:spPr>
          <a:xfrm rot="0">
            <a:off x="728027" y="4056409"/>
            <a:ext cx="16968745" cy="2335340"/>
          </a:xfrm>
          <a:prstGeom prst="rect">
            <a:avLst/>
          </a:prstGeom>
        </p:spPr>
        <p:txBody>
          <a:bodyPr anchor="t" rtlCol="false" tIns="0" lIns="0" bIns="0" rIns="0">
            <a:spAutoFit/>
          </a:bodyPr>
          <a:lstStyle/>
          <a:p>
            <a:pPr algn="ctr">
              <a:lnSpc>
                <a:spcPts val="8857"/>
              </a:lnSpc>
            </a:pPr>
            <a:r>
              <a:rPr lang="en-US" sz="6330" spc="-1">
                <a:solidFill>
                  <a:srgbClr val="FFFFFF"/>
                </a:solidFill>
                <a:latin typeface="Arial"/>
                <a:ea typeface="Arial"/>
                <a:cs typeface="Arial"/>
                <a:sym typeface="Arial"/>
              </a:rPr>
              <a:t>Safe URL Checker using Machine Learning and Deep Learning Models</a:t>
            </a:r>
          </a:p>
        </p:txBody>
      </p:sp>
      <p:sp>
        <p:nvSpPr>
          <p:cNvPr name="TextBox 11" id="11"/>
          <p:cNvSpPr txBox="true"/>
          <p:nvPr/>
        </p:nvSpPr>
        <p:spPr>
          <a:xfrm rot="0">
            <a:off x="11801700" y="6563199"/>
            <a:ext cx="5827680" cy="2647855"/>
          </a:xfrm>
          <a:prstGeom prst="rect">
            <a:avLst/>
          </a:prstGeom>
        </p:spPr>
        <p:txBody>
          <a:bodyPr anchor="t" rtlCol="false" tIns="0" lIns="0" bIns="0" rIns="0">
            <a:spAutoFit/>
          </a:bodyPr>
          <a:lstStyle/>
          <a:p>
            <a:pPr algn="just">
              <a:lnSpc>
                <a:spcPts val="4200"/>
              </a:lnSpc>
            </a:pPr>
            <a:r>
              <a:rPr lang="en-US" sz="3000">
                <a:solidFill>
                  <a:srgbClr val="FFFFFF"/>
                </a:solidFill>
                <a:latin typeface="Canva Sans"/>
                <a:ea typeface="Canva Sans"/>
                <a:cs typeface="Canva Sans"/>
                <a:sym typeface="Canva Sans"/>
              </a:rPr>
              <a:t>Batch :25</a:t>
            </a:r>
          </a:p>
          <a:p>
            <a:pPr algn="just">
              <a:lnSpc>
                <a:spcPts val="4201"/>
              </a:lnSpc>
            </a:pPr>
            <a:r>
              <a:rPr lang="en-US" sz="3000" spc="-1">
                <a:solidFill>
                  <a:srgbClr val="FFFFFF"/>
                </a:solidFill>
                <a:latin typeface="Canva Sans"/>
                <a:ea typeface="Canva Sans"/>
                <a:cs typeface="Canva Sans"/>
                <a:sym typeface="Canva Sans"/>
              </a:rPr>
              <a:t>1. P. Sree Bhavani (S190008)</a:t>
            </a:r>
          </a:p>
          <a:p>
            <a:pPr algn="just">
              <a:lnSpc>
                <a:spcPts val="4201"/>
              </a:lnSpc>
            </a:pPr>
            <a:r>
              <a:rPr lang="en-US" sz="3000" spc="-1">
                <a:solidFill>
                  <a:srgbClr val="FFFFFF"/>
                </a:solidFill>
                <a:latin typeface="Canva Sans"/>
                <a:ea typeface="Canva Sans"/>
                <a:cs typeface="Canva Sans"/>
                <a:sym typeface="Canva Sans"/>
              </a:rPr>
              <a:t>2. M.Lakshmi Divya(S190185)</a:t>
            </a:r>
          </a:p>
          <a:p>
            <a:pPr algn="just">
              <a:lnSpc>
                <a:spcPts val="4201"/>
              </a:lnSpc>
            </a:pPr>
            <a:r>
              <a:rPr lang="en-US" sz="3000" spc="-1">
                <a:solidFill>
                  <a:srgbClr val="FFFFFF"/>
                </a:solidFill>
                <a:latin typeface="Canva Sans"/>
                <a:ea typeface="Canva Sans"/>
                <a:cs typeface="Canva Sans"/>
                <a:sym typeface="Canva Sans"/>
              </a:rPr>
              <a:t>3. S. Komali Devi (S190018)</a:t>
            </a:r>
          </a:p>
          <a:p>
            <a:pPr algn="just">
              <a:lnSpc>
                <a:spcPts val="4201"/>
              </a:lnSpc>
            </a:pPr>
            <a:r>
              <a:rPr lang="en-US" sz="3000" spc="-1">
                <a:solidFill>
                  <a:srgbClr val="FFFFFF"/>
                </a:solidFill>
                <a:latin typeface="Canva Sans"/>
                <a:ea typeface="Canva Sans"/>
                <a:cs typeface="Canva Sans"/>
                <a:sym typeface="Canva Sans"/>
              </a:rPr>
              <a:t>4. P. Manasa (S190980)</a:t>
            </a:r>
          </a:p>
        </p:txBody>
      </p:sp>
    </p:spTree>
  </p:cSld>
  <p:clrMapOvr>
    <a:masterClrMapping/>
  </p:clrMapOvr>
</p:sld>
</file>

<file path=ppt/slides/slide10.xml><?xml version="1.0" encoding="utf-8"?>
<p:sld xmlns:p="http://schemas.openxmlformats.org/presentationml/2006/main" xmlns:a="http://schemas.openxmlformats.org/drawingml/2006/main">
  <p:cSld>
    <p:bg>
      <p:bgPr>
        <a:solidFill>
          <a:srgbClr val="0D232D"/>
        </a:solidFill>
      </p:bgPr>
    </p:bg>
    <p:spTree>
      <p:nvGrpSpPr>
        <p:cNvPr id="1" name=""/>
        <p:cNvGrpSpPr/>
        <p:nvPr/>
      </p:nvGrpSpPr>
      <p:grpSpPr>
        <a:xfrm>
          <a:off x="0" y="0"/>
          <a:ext cx="0" cy="0"/>
          <a:chOff x="0" y="0"/>
          <a:chExt cx="0" cy="0"/>
        </a:xfrm>
      </p:grpSpPr>
      <p:sp>
        <p:nvSpPr>
          <p:cNvPr name="TextBox 2" id="2"/>
          <p:cNvSpPr txBox="true"/>
          <p:nvPr/>
        </p:nvSpPr>
        <p:spPr>
          <a:xfrm rot="0">
            <a:off x="1476165" y="4619296"/>
            <a:ext cx="4354812" cy="1139076"/>
          </a:xfrm>
          <a:prstGeom prst="rect">
            <a:avLst/>
          </a:prstGeom>
        </p:spPr>
        <p:txBody>
          <a:bodyPr anchor="t" rtlCol="false" tIns="0" lIns="0" bIns="0" rIns="0">
            <a:spAutoFit/>
          </a:bodyPr>
          <a:lstStyle/>
          <a:p>
            <a:pPr algn="l">
              <a:lnSpc>
                <a:spcPts val="3060"/>
              </a:lnSpc>
            </a:pPr>
            <a:r>
              <a:rPr lang="en-US" sz="1899">
                <a:solidFill>
                  <a:srgbClr val="FFFFFF"/>
                </a:solidFill>
                <a:latin typeface="Poppins"/>
                <a:ea typeface="Poppins"/>
                <a:cs typeface="Poppins"/>
                <a:sym typeface="Poppins"/>
              </a:rPr>
              <a:t>It sometimes wrongly flags safe websites as phishing, causing inconvenience</a:t>
            </a:r>
          </a:p>
        </p:txBody>
      </p:sp>
      <p:sp>
        <p:nvSpPr>
          <p:cNvPr name="TextBox 3" id="3"/>
          <p:cNvSpPr txBox="true"/>
          <p:nvPr/>
        </p:nvSpPr>
        <p:spPr>
          <a:xfrm rot="0">
            <a:off x="1636850" y="7452900"/>
            <a:ext cx="4219552" cy="1520076"/>
          </a:xfrm>
          <a:prstGeom prst="rect">
            <a:avLst/>
          </a:prstGeom>
        </p:spPr>
        <p:txBody>
          <a:bodyPr anchor="t" rtlCol="false" tIns="0" lIns="0" bIns="0" rIns="0">
            <a:spAutoFit/>
          </a:bodyPr>
          <a:lstStyle/>
          <a:p>
            <a:pPr algn="l">
              <a:lnSpc>
                <a:spcPts val="3060"/>
              </a:lnSpc>
            </a:pPr>
            <a:r>
              <a:rPr lang="en-US" sz="1899">
                <a:solidFill>
                  <a:srgbClr val="FFFFFF"/>
                </a:solidFill>
                <a:latin typeface="Poppins"/>
                <a:ea typeface="Poppins"/>
                <a:cs typeface="Poppins"/>
                <a:sym typeface="Poppins"/>
              </a:rPr>
              <a:t>Some methods, like Gradient Boosting, take longer to run, making it hard to detect phishing in real-time.</a:t>
            </a:r>
          </a:p>
        </p:txBody>
      </p:sp>
      <p:grpSp>
        <p:nvGrpSpPr>
          <p:cNvPr name="Group 4" id="4"/>
          <p:cNvGrpSpPr/>
          <p:nvPr/>
        </p:nvGrpSpPr>
        <p:grpSpPr>
          <a:xfrm rot="0">
            <a:off x="1473624" y="3709640"/>
            <a:ext cx="4145767" cy="492728"/>
            <a:chOff x="0" y="0"/>
            <a:chExt cx="1091889" cy="129772"/>
          </a:xfrm>
        </p:grpSpPr>
        <p:sp>
          <p:nvSpPr>
            <p:cNvPr name="Freeform 5" id="5"/>
            <p:cNvSpPr/>
            <p:nvPr/>
          </p:nvSpPr>
          <p:spPr>
            <a:xfrm flipH="false" flipV="false" rot="0">
              <a:off x="0" y="0"/>
              <a:ext cx="1091889" cy="129772"/>
            </a:xfrm>
            <a:custGeom>
              <a:avLst/>
              <a:gdLst/>
              <a:ahLst/>
              <a:cxnLst/>
              <a:rect r="r" b="b" t="t" l="l"/>
              <a:pathLst>
                <a:path h="129772" w="1091889">
                  <a:moveTo>
                    <a:pt x="64886" y="0"/>
                  </a:moveTo>
                  <a:lnTo>
                    <a:pt x="1027003" y="0"/>
                  </a:lnTo>
                  <a:cubicBezTo>
                    <a:pt x="1044212" y="0"/>
                    <a:pt x="1060716" y="6836"/>
                    <a:pt x="1072885" y="19005"/>
                  </a:cubicBezTo>
                  <a:cubicBezTo>
                    <a:pt x="1085053" y="31173"/>
                    <a:pt x="1091889" y="47677"/>
                    <a:pt x="1091889" y="64886"/>
                  </a:cubicBezTo>
                  <a:lnTo>
                    <a:pt x="1091889" y="64886"/>
                  </a:lnTo>
                  <a:cubicBezTo>
                    <a:pt x="1091889" y="82095"/>
                    <a:pt x="1085053" y="98599"/>
                    <a:pt x="1072885" y="110767"/>
                  </a:cubicBezTo>
                  <a:cubicBezTo>
                    <a:pt x="1060716" y="122936"/>
                    <a:pt x="1044212" y="129772"/>
                    <a:pt x="1027003" y="129772"/>
                  </a:cubicBezTo>
                  <a:lnTo>
                    <a:pt x="64886" y="129772"/>
                  </a:lnTo>
                  <a:cubicBezTo>
                    <a:pt x="47677" y="129772"/>
                    <a:pt x="31173" y="122936"/>
                    <a:pt x="19005" y="110767"/>
                  </a:cubicBezTo>
                  <a:cubicBezTo>
                    <a:pt x="6836" y="98599"/>
                    <a:pt x="0" y="82095"/>
                    <a:pt x="0" y="64886"/>
                  </a:cubicBezTo>
                  <a:lnTo>
                    <a:pt x="0" y="64886"/>
                  </a:lnTo>
                  <a:cubicBezTo>
                    <a:pt x="0" y="47677"/>
                    <a:pt x="6836" y="31173"/>
                    <a:pt x="19005" y="19005"/>
                  </a:cubicBezTo>
                  <a:cubicBezTo>
                    <a:pt x="31173" y="6836"/>
                    <a:pt x="47677" y="0"/>
                    <a:pt x="64886" y="0"/>
                  </a:cubicBezTo>
                  <a:close/>
                </a:path>
              </a:pathLst>
            </a:custGeom>
            <a:gradFill rotWithShape="true">
              <a:gsLst>
                <a:gs pos="0">
                  <a:srgbClr val="A3D7D8">
                    <a:alpha val="100000"/>
                  </a:srgbClr>
                </a:gs>
                <a:gs pos="100000">
                  <a:srgbClr val="489EAB">
                    <a:alpha val="100000"/>
                  </a:srgbClr>
                </a:gs>
              </a:gsLst>
              <a:lin ang="2700000"/>
            </a:gradFill>
          </p:spPr>
        </p:sp>
        <p:sp>
          <p:nvSpPr>
            <p:cNvPr name="TextBox 6" id="6"/>
            <p:cNvSpPr txBox="true"/>
            <p:nvPr/>
          </p:nvSpPr>
          <p:spPr>
            <a:xfrm>
              <a:off x="0" y="-57150"/>
              <a:ext cx="1091889" cy="186922"/>
            </a:xfrm>
            <a:prstGeom prst="rect">
              <a:avLst/>
            </a:prstGeom>
          </p:spPr>
          <p:txBody>
            <a:bodyPr anchor="ctr" rtlCol="false" tIns="50800" lIns="50800" bIns="50800" rIns="50800"/>
            <a:lstStyle/>
            <a:p>
              <a:pPr algn="ctr">
                <a:lnSpc>
                  <a:spcPts val="2803"/>
                </a:lnSpc>
              </a:pPr>
            </a:p>
          </p:txBody>
        </p:sp>
      </p:grpSp>
      <p:grpSp>
        <p:nvGrpSpPr>
          <p:cNvPr name="Group 7" id="7"/>
          <p:cNvGrpSpPr/>
          <p:nvPr/>
        </p:nvGrpSpPr>
        <p:grpSpPr>
          <a:xfrm rot="0">
            <a:off x="1636850" y="6471565"/>
            <a:ext cx="4161956" cy="492728"/>
            <a:chOff x="0" y="0"/>
            <a:chExt cx="1096153" cy="129772"/>
          </a:xfrm>
        </p:grpSpPr>
        <p:sp>
          <p:nvSpPr>
            <p:cNvPr name="Freeform 8" id="8"/>
            <p:cNvSpPr/>
            <p:nvPr/>
          </p:nvSpPr>
          <p:spPr>
            <a:xfrm flipH="false" flipV="false" rot="0">
              <a:off x="0" y="0"/>
              <a:ext cx="1096153" cy="129772"/>
            </a:xfrm>
            <a:custGeom>
              <a:avLst/>
              <a:gdLst/>
              <a:ahLst/>
              <a:cxnLst/>
              <a:rect r="r" b="b" t="t" l="l"/>
              <a:pathLst>
                <a:path h="129772" w="1096153">
                  <a:moveTo>
                    <a:pt x="64886" y="0"/>
                  </a:moveTo>
                  <a:lnTo>
                    <a:pt x="1031267" y="0"/>
                  </a:lnTo>
                  <a:cubicBezTo>
                    <a:pt x="1048476" y="0"/>
                    <a:pt x="1064980" y="6836"/>
                    <a:pt x="1077148" y="19005"/>
                  </a:cubicBezTo>
                  <a:cubicBezTo>
                    <a:pt x="1089317" y="31173"/>
                    <a:pt x="1096153" y="47677"/>
                    <a:pt x="1096153" y="64886"/>
                  </a:cubicBezTo>
                  <a:lnTo>
                    <a:pt x="1096153" y="64886"/>
                  </a:lnTo>
                  <a:cubicBezTo>
                    <a:pt x="1096153" y="82095"/>
                    <a:pt x="1089317" y="98599"/>
                    <a:pt x="1077148" y="110767"/>
                  </a:cubicBezTo>
                  <a:cubicBezTo>
                    <a:pt x="1064980" y="122936"/>
                    <a:pt x="1048476" y="129772"/>
                    <a:pt x="1031267" y="129772"/>
                  </a:cubicBezTo>
                  <a:lnTo>
                    <a:pt x="64886" y="129772"/>
                  </a:lnTo>
                  <a:cubicBezTo>
                    <a:pt x="47677" y="129772"/>
                    <a:pt x="31173" y="122936"/>
                    <a:pt x="19005" y="110767"/>
                  </a:cubicBezTo>
                  <a:cubicBezTo>
                    <a:pt x="6836" y="98599"/>
                    <a:pt x="0" y="82095"/>
                    <a:pt x="0" y="64886"/>
                  </a:cubicBezTo>
                  <a:lnTo>
                    <a:pt x="0" y="64886"/>
                  </a:lnTo>
                  <a:cubicBezTo>
                    <a:pt x="0" y="47677"/>
                    <a:pt x="6836" y="31173"/>
                    <a:pt x="19005" y="19005"/>
                  </a:cubicBezTo>
                  <a:cubicBezTo>
                    <a:pt x="31173" y="6836"/>
                    <a:pt x="47677" y="0"/>
                    <a:pt x="64886" y="0"/>
                  </a:cubicBezTo>
                  <a:close/>
                </a:path>
              </a:pathLst>
            </a:custGeom>
            <a:gradFill rotWithShape="true">
              <a:gsLst>
                <a:gs pos="0">
                  <a:srgbClr val="A3D7D8">
                    <a:alpha val="100000"/>
                  </a:srgbClr>
                </a:gs>
                <a:gs pos="100000">
                  <a:srgbClr val="489EAB">
                    <a:alpha val="100000"/>
                  </a:srgbClr>
                </a:gs>
              </a:gsLst>
              <a:lin ang="2700000"/>
            </a:gradFill>
          </p:spPr>
        </p:sp>
        <p:sp>
          <p:nvSpPr>
            <p:cNvPr name="TextBox 9" id="9"/>
            <p:cNvSpPr txBox="true"/>
            <p:nvPr/>
          </p:nvSpPr>
          <p:spPr>
            <a:xfrm>
              <a:off x="0" y="-57150"/>
              <a:ext cx="1096153" cy="186922"/>
            </a:xfrm>
            <a:prstGeom prst="rect">
              <a:avLst/>
            </a:prstGeom>
          </p:spPr>
          <p:txBody>
            <a:bodyPr anchor="ctr" rtlCol="false" tIns="50800" lIns="50800" bIns="50800" rIns="50800"/>
            <a:lstStyle/>
            <a:p>
              <a:pPr algn="ctr">
                <a:lnSpc>
                  <a:spcPts val="2803"/>
                </a:lnSpc>
              </a:pPr>
            </a:p>
          </p:txBody>
        </p:sp>
      </p:grpSp>
      <p:sp>
        <p:nvSpPr>
          <p:cNvPr name="TextBox 10" id="10"/>
          <p:cNvSpPr txBox="true"/>
          <p:nvPr/>
        </p:nvSpPr>
        <p:spPr>
          <a:xfrm rot="0">
            <a:off x="2168902" y="3701721"/>
            <a:ext cx="3450489" cy="431800"/>
          </a:xfrm>
          <a:prstGeom prst="rect">
            <a:avLst/>
          </a:prstGeom>
        </p:spPr>
        <p:txBody>
          <a:bodyPr anchor="t" rtlCol="false" tIns="0" lIns="0" bIns="0" rIns="0">
            <a:spAutoFit/>
          </a:bodyPr>
          <a:lstStyle/>
          <a:p>
            <a:pPr algn="just">
              <a:lnSpc>
                <a:spcPts val="3499"/>
              </a:lnSpc>
            </a:pPr>
            <a:r>
              <a:rPr lang="en-US" sz="2499">
                <a:solidFill>
                  <a:srgbClr val="FFFFFF"/>
                </a:solidFill>
                <a:latin typeface="Tomorrow"/>
                <a:ea typeface="Tomorrow"/>
                <a:cs typeface="Tomorrow"/>
                <a:sym typeface="Tomorrow"/>
              </a:rPr>
              <a:t>False Positives</a:t>
            </a:r>
          </a:p>
        </p:txBody>
      </p:sp>
      <p:sp>
        <p:nvSpPr>
          <p:cNvPr name="TextBox 11" id="11"/>
          <p:cNvSpPr txBox="true"/>
          <p:nvPr/>
        </p:nvSpPr>
        <p:spPr>
          <a:xfrm rot="0">
            <a:off x="8187284" y="4619296"/>
            <a:ext cx="3915245" cy="1520076"/>
          </a:xfrm>
          <a:prstGeom prst="rect">
            <a:avLst/>
          </a:prstGeom>
        </p:spPr>
        <p:txBody>
          <a:bodyPr anchor="t" rtlCol="false" tIns="0" lIns="0" bIns="0" rIns="0">
            <a:spAutoFit/>
          </a:bodyPr>
          <a:lstStyle/>
          <a:p>
            <a:pPr algn="l">
              <a:lnSpc>
                <a:spcPts val="3060"/>
              </a:lnSpc>
            </a:pPr>
            <a:r>
              <a:rPr lang="en-US" sz="1899">
                <a:solidFill>
                  <a:srgbClr val="FFFFFF"/>
                </a:solidFill>
                <a:latin typeface="Poppins"/>
                <a:ea typeface="Poppins"/>
                <a:cs typeface="Poppins"/>
                <a:sym typeface="Poppins"/>
              </a:rPr>
              <a:t>More advanced approaches like deep learning, which might handle complex patterns better, are not utilized in these systems.</a:t>
            </a:r>
          </a:p>
        </p:txBody>
      </p:sp>
      <p:grpSp>
        <p:nvGrpSpPr>
          <p:cNvPr name="Group 12" id="12"/>
          <p:cNvGrpSpPr/>
          <p:nvPr/>
        </p:nvGrpSpPr>
        <p:grpSpPr>
          <a:xfrm rot="0">
            <a:off x="7864851" y="3710813"/>
            <a:ext cx="4560111" cy="491555"/>
            <a:chOff x="0" y="0"/>
            <a:chExt cx="1201017" cy="129463"/>
          </a:xfrm>
        </p:grpSpPr>
        <p:sp>
          <p:nvSpPr>
            <p:cNvPr name="Freeform 13" id="13"/>
            <p:cNvSpPr/>
            <p:nvPr/>
          </p:nvSpPr>
          <p:spPr>
            <a:xfrm flipH="false" flipV="false" rot="0">
              <a:off x="0" y="0"/>
              <a:ext cx="1201017" cy="129463"/>
            </a:xfrm>
            <a:custGeom>
              <a:avLst/>
              <a:gdLst/>
              <a:ahLst/>
              <a:cxnLst/>
              <a:rect r="r" b="b" t="t" l="l"/>
              <a:pathLst>
                <a:path h="129463" w="1201017">
                  <a:moveTo>
                    <a:pt x="64732" y="0"/>
                  </a:moveTo>
                  <a:lnTo>
                    <a:pt x="1136285" y="0"/>
                  </a:lnTo>
                  <a:cubicBezTo>
                    <a:pt x="1153453" y="0"/>
                    <a:pt x="1169918" y="6820"/>
                    <a:pt x="1182058" y="18959"/>
                  </a:cubicBezTo>
                  <a:cubicBezTo>
                    <a:pt x="1194197" y="31099"/>
                    <a:pt x="1201017" y="47564"/>
                    <a:pt x="1201017" y="64732"/>
                  </a:cubicBezTo>
                  <a:lnTo>
                    <a:pt x="1201017" y="64732"/>
                  </a:lnTo>
                  <a:cubicBezTo>
                    <a:pt x="1201017" y="81899"/>
                    <a:pt x="1194197" y="98364"/>
                    <a:pt x="1182058" y="110504"/>
                  </a:cubicBezTo>
                  <a:cubicBezTo>
                    <a:pt x="1169918" y="122643"/>
                    <a:pt x="1153453" y="129463"/>
                    <a:pt x="1136285" y="129463"/>
                  </a:cubicBezTo>
                  <a:lnTo>
                    <a:pt x="64732" y="129463"/>
                  </a:lnTo>
                  <a:cubicBezTo>
                    <a:pt x="47564" y="129463"/>
                    <a:pt x="31099" y="122643"/>
                    <a:pt x="18959" y="110504"/>
                  </a:cubicBezTo>
                  <a:cubicBezTo>
                    <a:pt x="6820" y="98364"/>
                    <a:pt x="0" y="81899"/>
                    <a:pt x="0" y="64732"/>
                  </a:cubicBezTo>
                  <a:lnTo>
                    <a:pt x="0" y="64732"/>
                  </a:lnTo>
                  <a:cubicBezTo>
                    <a:pt x="0" y="47564"/>
                    <a:pt x="6820" y="31099"/>
                    <a:pt x="18959" y="18959"/>
                  </a:cubicBezTo>
                  <a:cubicBezTo>
                    <a:pt x="31099" y="6820"/>
                    <a:pt x="47564" y="0"/>
                    <a:pt x="64732" y="0"/>
                  </a:cubicBezTo>
                  <a:close/>
                </a:path>
              </a:pathLst>
            </a:custGeom>
            <a:gradFill rotWithShape="true">
              <a:gsLst>
                <a:gs pos="0">
                  <a:srgbClr val="A3D7D8">
                    <a:alpha val="100000"/>
                  </a:srgbClr>
                </a:gs>
                <a:gs pos="100000">
                  <a:srgbClr val="489EAB">
                    <a:alpha val="100000"/>
                  </a:srgbClr>
                </a:gs>
              </a:gsLst>
              <a:lin ang="2700000"/>
            </a:gradFill>
          </p:spPr>
        </p:sp>
        <p:sp>
          <p:nvSpPr>
            <p:cNvPr name="TextBox 14" id="14"/>
            <p:cNvSpPr txBox="true"/>
            <p:nvPr/>
          </p:nvSpPr>
          <p:spPr>
            <a:xfrm>
              <a:off x="0" y="-57150"/>
              <a:ext cx="1201017" cy="186613"/>
            </a:xfrm>
            <a:prstGeom prst="rect">
              <a:avLst/>
            </a:prstGeom>
          </p:spPr>
          <p:txBody>
            <a:bodyPr anchor="ctr" rtlCol="false" tIns="50800" lIns="50800" bIns="50800" rIns="50800"/>
            <a:lstStyle/>
            <a:p>
              <a:pPr algn="ctr">
                <a:lnSpc>
                  <a:spcPts val="2803"/>
                </a:lnSpc>
              </a:pPr>
            </a:p>
          </p:txBody>
        </p:sp>
      </p:grpSp>
      <p:sp>
        <p:nvSpPr>
          <p:cNvPr name="TextBox 15" id="15"/>
          <p:cNvSpPr txBox="true"/>
          <p:nvPr/>
        </p:nvSpPr>
        <p:spPr>
          <a:xfrm rot="0">
            <a:off x="8049098" y="3711529"/>
            <a:ext cx="4375864" cy="431800"/>
          </a:xfrm>
          <a:prstGeom prst="rect">
            <a:avLst/>
          </a:prstGeom>
        </p:spPr>
        <p:txBody>
          <a:bodyPr anchor="t" rtlCol="false" tIns="0" lIns="0" bIns="0" rIns="0">
            <a:spAutoFit/>
          </a:bodyPr>
          <a:lstStyle/>
          <a:p>
            <a:pPr algn="just">
              <a:lnSpc>
                <a:spcPts val="3499"/>
              </a:lnSpc>
            </a:pPr>
            <a:r>
              <a:rPr lang="en-US" sz="2499">
                <a:solidFill>
                  <a:srgbClr val="FFFFFF"/>
                </a:solidFill>
                <a:latin typeface="Tomorrow"/>
                <a:ea typeface="Tomorrow"/>
                <a:cs typeface="Tomorrow"/>
                <a:sym typeface="Tomorrow"/>
              </a:rPr>
              <a:t>Lack of Deep Learning use</a:t>
            </a:r>
          </a:p>
        </p:txBody>
      </p:sp>
      <p:sp>
        <p:nvSpPr>
          <p:cNvPr name="TextBox 16" id="16"/>
          <p:cNvSpPr txBox="true"/>
          <p:nvPr/>
        </p:nvSpPr>
        <p:spPr>
          <a:xfrm rot="0">
            <a:off x="2044962" y="6473454"/>
            <a:ext cx="3574429" cy="431800"/>
          </a:xfrm>
          <a:prstGeom prst="rect">
            <a:avLst/>
          </a:prstGeom>
        </p:spPr>
        <p:txBody>
          <a:bodyPr anchor="t" rtlCol="false" tIns="0" lIns="0" bIns="0" rIns="0">
            <a:spAutoFit/>
          </a:bodyPr>
          <a:lstStyle/>
          <a:p>
            <a:pPr algn="just">
              <a:lnSpc>
                <a:spcPts val="3499"/>
              </a:lnSpc>
            </a:pPr>
            <a:r>
              <a:rPr lang="en-US" sz="2499">
                <a:solidFill>
                  <a:srgbClr val="FFFFFF"/>
                </a:solidFill>
                <a:latin typeface="Tomorrow"/>
                <a:ea typeface="Tomorrow"/>
                <a:cs typeface="Tomorrow"/>
                <a:sym typeface="Tomorrow"/>
              </a:rPr>
              <a:t>Slow Processing</a:t>
            </a:r>
          </a:p>
        </p:txBody>
      </p:sp>
      <p:sp>
        <p:nvSpPr>
          <p:cNvPr name="TextBox 17" id="17"/>
          <p:cNvSpPr txBox="true"/>
          <p:nvPr/>
        </p:nvSpPr>
        <p:spPr>
          <a:xfrm rot="0">
            <a:off x="1476165" y="1710555"/>
            <a:ext cx="10948797" cy="801369"/>
          </a:xfrm>
          <a:prstGeom prst="rect">
            <a:avLst/>
          </a:prstGeom>
        </p:spPr>
        <p:txBody>
          <a:bodyPr anchor="t" rtlCol="false" tIns="0" lIns="0" bIns="0" rIns="0">
            <a:spAutoFit/>
          </a:bodyPr>
          <a:lstStyle/>
          <a:p>
            <a:pPr algn="l">
              <a:lnSpc>
                <a:spcPts val="6381"/>
              </a:lnSpc>
            </a:pPr>
            <a:r>
              <a:rPr lang="en-US" sz="5501">
                <a:solidFill>
                  <a:srgbClr val="F3F3F2"/>
                </a:solidFill>
                <a:latin typeface="Tomorrow"/>
                <a:ea typeface="Tomorrow"/>
                <a:cs typeface="Tomorrow"/>
                <a:sym typeface="Tomorrow"/>
              </a:rPr>
              <a:t>Drawbacks of Existing System </a:t>
            </a:r>
          </a:p>
        </p:txBody>
      </p:sp>
      <p:grpSp>
        <p:nvGrpSpPr>
          <p:cNvPr name="Group 18" id="18"/>
          <p:cNvGrpSpPr/>
          <p:nvPr/>
        </p:nvGrpSpPr>
        <p:grpSpPr>
          <a:xfrm rot="0">
            <a:off x="14444262" y="-2649143"/>
            <a:ext cx="11563599" cy="6434348"/>
            <a:chOff x="0" y="0"/>
            <a:chExt cx="1149715" cy="639737"/>
          </a:xfrm>
        </p:grpSpPr>
        <p:sp>
          <p:nvSpPr>
            <p:cNvPr name="Freeform 19" id="19"/>
            <p:cNvSpPr/>
            <p:nvPr/>
          </p:nvSpPr>
          <p:spPr>
            <a:xfrm flipH="false" flipV="false" rot="0">
              <a:off x="0" y="0"/>
              <a:ext cx="1149715" cy="639737"/>
            </a:xfrm>
            <a:custGeom>
              <a:avLst/>
              <a:gdLst/>
              <a:ahLst/>
              <a:cxnLst/>
              <a:rect r="r" b="b" t="t" l="l"/>
              <a:pathLst>
                <a:path h="639737" w="1149715">
                  <a:moveTo>
                    <a:pt x="203200" y="0"/>
                  </a:moveTo>
                  <a:lnTo>
                    <a:pt x="1149715" y="0"/>
                  </a:lnTo>
                  <a:lnTo>
                    <a:pt x="946515" y="639737"/>
                  </a:lnTo>
                  <a:lnTo>
                    <a:pt x="0" y="639737"/>
                  </a:lnTo>
                  <a:lnTo>
                    <a:pt x="203200" y="0"/>
                  </a:lnTo>
                  <a:close/>
                </a:path>
              </a:pathLst>
            </a:custGeom>
            <a:gradFill rotWithShape="true">
              <a:gsLst>
                <a:gs pos="0">
                  <a:srgbClr val="A3D7D8">
                    <a:alpha val="100000"/>
                  </a:srgbClr>
                </a:gs>
                <a:gs pos="100000">
                  <a:srgbClr val="489EAB">
                    <a:alpha val="100000"/>
                  </a:srgbClr>
                </a:gs>
              </a:gsLst>
              <a:lin ang="2700000"/>
            </a:gradFill>
          </p:spPr>
        </p:sp>
        <p:sp>
          <p:nvSpPr>
            <p:cNvPr name="TextBox 20" id="20"/>
            <p:cNvSpPr txBox="true"/>
            <p:nvPr/>
          </p:nvSpPr>
          <p:spPr>
            <a:xfrm>
              <a:off x="101600" y="-57150"/>
              <a:ext cx="946515" cy="696887"/>
            </a:xfrm>
            <a:prstGeom prst="rect">
              <a:avLst/>
            </a:prstGeom>
          </p:spPr>
          <p:txBody>
            <a:bodyPr anchor="ctr" rtlCol="false" tIns="50800" lIns="50800" bIns="50800" rIns="50800"/>
            <a:lstStyle/>
            <a:p>
              <a:pPr algn="ctr">
                <a:lnSpc>
                  <a:spcPts val="2803"/>
                </a:lnSpc>
              </a:pPr>
            </a:p>
          </p:txBody>
        </p:sp>
      </p:grpSp>
    </p:spTree>
  </p:cSld>
  <p:clrMapOvr>
    <a:masterClrMapping/>
  </p:clrMapOvr>
</p:sld>
</file>

<file path=ppt/slides/slide11.xml><?xml version="1.0" encoding="utf-8"?>
<p:sld xmlns:p="http://schemas.openxmlformats.org/presentationml/2006/main" xmlns:a="http://schemas.openxmlformats.org/drawingml/2006/main">
  <p:cSld>
    <p:bg>
      <p:bgPr>
        <a:solidFill>
          <a:srgbClr val="0D232D"/>
        </a:solidFill>
      </p:bgPr>
    </p:bg>
    <p:spTree>
      <p:nvGrpSpPr>
        <p:cNvPr id="1" name=""/>
        <p:cNvGrpSpPr/>
        <p:nvPr/>
      </p:nvGrpSpPr>
      <p:grpSpPr>
        <a:xfrm>
          <a:off x="0" y="0"/>
          <a:ext cx="0" cy="0"/>
          <a:chOff x="0" y="0"/>
          <a:chExt cx="0" cy="0"/>
        </a:xfrm>
      </p:grpSpPr>
      <p:sp>
        <p:nvSpPr>
          <p:cNvPr name="AutoShape 2" id="2"/>
          <p:cNvSpPr/>
          <p:nvPr/>
        </p:nvSpPr>
        <p:spPr>
          <a:xfrm>
            <a:off x="5897880" y="2213660"/>
            <a:ext cx="6492240" cy="0"/>
          </a:xfrm>
          <a:prstGeom prst="line">
            <a:avLst/>
          </a:prstGeom>
          <a:ln cap="flat" w="38100">
            <a:solidFill>
              <a:srgbClr val="FFFFFF"/>
            </a:solidFill>
            <a:prstDash val="solid"/>
            <a:headEnd type="none" len="sm" w="sm"/>
            <a:tailEnd type="none" len="sm" w="sm"/>
          </a:ln>
        </p:spPr>
      </p:sp>
      <p:sp>
        <p:nvSpPr>
          <p:cNvPr name="TextBox 3" id="3"/>
          <p:cNvSpPr txBox="true"/>
          <p:nvPr/>
        </p:nvSpPr>
        <p:spPr>
          <a:xfrm rot="0">
            <a:off x="6199416" y="1409585"/>
            <a:ext cx="9424664" cy="804074"/>
          </a:xfrm>
          <a:prstGeom prst="rect">
            <a:avLst/>
          </a:prstGeom>
        </p:spPr>
        <p:txBody>
          <a:bodyPr anchor="t" rtlCol="false" tIns="0" lIns="0" bIns="0" rIns="0">
            <a:spAutoFit/>
          </a:bodyPr>
          <a:lstStyle/>
          <a:p>
            <a:pPr algn="l">
              <a:lnSpc>
                <a:spcPts val="6214"/>
              </a:lnSpc>
            </a:pPr>
            <a:r>
              <a:rPr lang="en-US" sz="5357">
                <a:solidFill>
                  <a:srgbClr val="F3F3F2"/>
                </a:solidFill>
                <a:latin typeface="Tomorrow"/>
                <a:ea typeface="Tomorrow"/>
                <a:cs typeface="Tomorrow"/>
                <a:sym typeface="Tomorrow"/>
              </a:rPr>
              <a:t>Proposed System</a:t>
            </a:r>
          </a:p>
        </p:txBody>
      </p:sp>
      <p:sp>
        <p:nvSpPr>
          <p:cNvPr name="TextBox 4" id="4"/>
          <p:cNvSpPr txBox="true"/>
          <p:nvPr/>
        </p:nvSpPr>
        <p:spPr>
          <a:xfrm rot="0">
            <a:off x="1643339" y="4043668"/>
            <a:ext cx="15001323" cy="5434330"/>
          </a:xfrm>
          <a:prstGeom prst="rect">
            <a:avLst/>
          </a:prstGeom>
        </p:spPr>
        <p:txBody>
          <a:bodyPr anchor="t" rtlCol="false" tIns="0" lIns="0" bIns="0" rIns="0">
            <a:spAutoFit/>
          </a:bodyPr>
          <a:lstStyle/>
          <a:p>
            <a:pPr algn="just">
              <a:lnSpc>
                <a:spcPts val="3920"/>
              </a:lnSpc>
            </a:pPr>
            <a:r>
              <a:rPr lang="en-US" sz="2800" b="true">
                <a:solidFill>
                  <a:srgbClr val="F3F3F2"/>
                </a:solidFill>
                <a:latin typeface="Canva Sans Bold"/>
                <a:ea typeface="Canva Sans Bold"/>
                <a:cs typeface="Canva Sans Bold"/>
                <a:sym typeface="Canva Sans Bold"/>
              </a:rPr>
              <a:t>URL Analysis</a:t>
            </a:r>
            <a:r>
              <a:rPr lang="en-US" sz="2800">
                <a:solidFill>
                  <a:srgbClr val="F3F3F2"/>
                </a:solidFill>
                <a:latin typeface="Canva Sans"/>
                <a:ea typeface="Canva Sans"/>
                <a:cs typeface="Canva Sans"/>
                <a:sym typeface="Canva Sans"/>
              </a:rPr>
              <a:t>: The system first examines various features of the URL, such as its length, domain age and presence of special characters etc., Based on these features, the system predicts whether the URL is safe or phishing.</a:t>
            </a:r>
          </a:p>
          <a:p>
            <a:pPr algn="just">
              <a:lnSpc>
                <a:spcPts val="3920"/>
              </a:lnSpc>
            </a:pPr>
          </a:p>
          <a:p>
            <a:pPr algn="just">
              <a:lnSpc>
                <a:spcPts val="3920"/>
              </a:lnSpc>
            </a:pPr>
          </a:p>
          <a:p>
            <a:pPr algn="just">
              <a:lnSpc>
                <a:spcPts val="3920"/>
              </a:lnSpc>
            </a:pPr>
            <a:r>
              <a:rPr lang="en-US" sz="2800" b="true">
                <a:solidFill>
                  <a:srgbClr val="F3F3F2"/>
                </a:solidFill>
                <a:latin typeface="Canva Sans Bold"/>
                <a:ea typeface="Canva Sans Bold"/>
                <a:cs typeface="Canva Sans Bold"/>
                <a:sym typeface="Canva Sans Bold"/>
              </a:rPr>
              <a:t>Content Analysis:</a:t>
            </a:r>
            <a:r>
              <a:rPr lang="en-US" sz="2800">
                <a:solidFill>
                  <a:srgbClr val="F3F3F2"/>
                </a:solidFill>
                <a:latin typeface="Canva Sans"/>
                <a:ea typeface="Canva Sans"/>
                <a:cs typeface="Canva Sans"/>
                <a:sym typeface="Canva Sans"/>
              </a:rPr>
              <a:t> If the URL is classified as legitimate, the system performs a deeper content analysis by scanning the website for suspicious terms (e.g., "login", "verify", "update password"). In addition, the system checks for the presence of internal links, login forms which might indicate phishing attempts. If any suspicious keywords or internal links are found, the system alerts the user, displaying the risky terms and internal link.</a:t>
            </a:r>
          </a:p>
        </p:txBody>
      </p:sp>
      <p:sp>
        <p:nvSpPr>
          <p:cNvPr name="TextBox 5" id="5"/>
          <p:cNvSpPr txBox="true"/>
          <p:nvPr/>
        </p:nvSpPr>
        <p:spPr>
          <a:xfrm rot="0">
            <a:off x="1643339" y="2886063"/>
            <a:ext cx="15769021" cy="986155"/>
          </a:xfrm>
          <a:prstGeom prst="rect">
            <a:avLst/>
          </a:prstGeom>
        </p:spPr>
        <p:txBody>
          <a:bodyPr anchor="t" rtlCol="false" tIns="0" lIns="0" bIns="0" rIns="0">
            <a:spAutoFit/>
          </a:bodyPr>
          <a:lstStyle/>
          <a:p>
            <a:pPr algn="just">
              <a:lnSpc>
                <a:spcPts val="3919"/>
              </a:lnSpc>
            </a:pPr>
            <a:r>
              <a:rPr lang="en-US" sz="2799">
                <a:solidFill>
                  <a:srgbClr val="FFFFFF"/>
                </a:solidFill>
                <a:latin typeface="Tomorrow"/>
                <a:ea typeface="Tomorrow"/>
                <a:cs typeface="Tomorrow"/>
                <a:sym typeface="Tomorrow"/>
              </a:rPr>
              <a:t>The proposed system consists of several key components to effectively detect phishing URLs and safeguard users from online threats:</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0D232D"/>
        </a:solidFill>
      </p:bgPr>
    </p:bg>
    <p:spTree>
      <p:nvGrpSpPr>
        <p:cNvPr id="1" name=""/>
        <p:cNvGrpSpPr/>
        <p:nvPr/>
      </p:nvGrpSpPr>
      <p:grpSpPr>
        <a:xfrm>
          <a:off x="0" y="0"/>
          <a:ext cx="0" cy="0"/>
          <a:chOff x="0" y="0"/>
          <a:chExt cx="0" cy="0"/>
        </a:xfrm>
      </p:grpSpPr>
      <p:sp>
        <p:nvSpPr>
          <p:cNvPr name="AutoShape 2" id="2"/>
          <p:cNvSpPr/>
          <p:nvPr/>
        </p:nvSpPr>
        <p:spPr>
          <a:xfrm>
            <a:off x="5897880" y="2360991"/>
            <a:ext cx="6492240" cy="0"/>
          </a:xfrm>
          <a:prstGeom prst="line">
            <a:avLst/>
          </a:prstGeom>
          <a:ln cap="flat" w="38100">
            <a:solidFill>
              <a:srgbClr val="FFFFFF"/>
            </a:solidFill>
            <a:prstDash val="solid"/>
            <a:headEnd type="none" len="sm" w="sm"/>
            <a:tailEnd type="none" len="sm" w="sm"/>
          </a:ln>
        </p:spPr>
      </p:sp>
      <p:sp>
        <p:nvSpPr>
          <p:cNvPr name="TextBox 3" id="3"/>
          <p:cNvSpPr txBox="true"/>
          <p:nvPr/>
        </p:nvSpPr>
        <p:spPr>
          <a:xfrm rot="0">
            <a:off x="6132442" y="1537867"/>
            <a:ext cx="9424664" cy="804074"/>
          </a:xfrm>
          <a:prstGeom prst="rect">
            <a:avLst/>
          </a:prstGeom>
        </p:spPr>
        <p:txBody>
          <a:bodyPr anchor="t" rtlCol="false" tIns="0" lIns="0" bIns="0" rIns="0">
            <a:spAutoFit/>
          </a:bodyPr>
          <a:lstStyle/>
          <a:p>
            <a:pPr algn="l">
              <a:lnSpc>
                <a:spcPts val="6214"/>
              </a:lnSpc>
            </a:pPr>
            <a:r>
              <a:rPr lang="en-US" sz="5357">
                <a:solidFill>
                  <a:srgbClr val="F3F3F2"/>
                </a:solidFill>
                <a:latin typeface="Tomorrow"/>
                <a:ea typeface="Tomorrow"/>
                <a:cs typeface="Tomorrow"/>
                <a:sym typeface="Tomorrow"/>
              </a:rPr>
              <a:t>Proposed System</a:t>
            </a:r>
          </a:p>
        </p:txBody>
      </p:sp>
      <p:sp>
        <p:nvSpPr>
          <p:cNvPr name="TextBox 4" id="4"/>
          <p:cNvSpPr txBox="true"/>
          <p:nvPr/>
        </p:nvSpPr>
        <p:spPr>
          <a:xfrm rot="0">
            <a:off x="1643339" y="3608053"/>
            <a:ext cx="15001323" cy="1967230"/>
          </a:xfrm>
          <a:prstGeom prst="rect">
            <a:avLst/>
          </a:prstGeom>
        </p:spPr>
        <p:txBody>
          <a:bodyPr anchor="t" rtlCol="false" tIns="0" lIns="0" bIns="0" rIns="0">
            <a:spAutoFit/>
          </a:bodyPr>
          <a:lstStyle/>
          <a:p>
            <a:pPr algn="just">
              <a:lnSpc>
                <a:spcPts val="3920"/>
              </a:lnSpc>
            </a:pPr>
            <a:r>
              <a:rPr lang="en-US" sz="2800" b="true">
                <a:solidFill>
                  <a:srgbClr val="F3F3F2"/>
                </a:solidFill>
                <a:latin typeface="Canva Sans Bold"/>
                <a:ea typeface="Canva Sans Bold"/>
                <a:cs typeface="Canva Sans Bold"/>
                <a:sym typeface="Canva Sans Bold"/>
              </a:rPr>
              <a:t>Safe links suggestion</a:t>
            </a:r>
            <a:r>
              <a:rPr lang="en-US" sz="2800">
                <a:solidFill>
                  <a:srgbClr val="F3F3F2"/>
                </a:solidFill>
                <a:latin typeface="Canva Sans"/>
                <a:ea typeface="Canva Sans"/>
                <a:cs typeface="Canva Sans"/>
                <a:sym typeface="Canva Sans"/>
              </a:rPr>
              <a:t>: The system first examines the url,if the url is identified as a phishing url then this model will suggest a safe link to the user corresponding to the entered url by analysing the keywords and  specified or popular daomain names which are there in the url given.</a:t>
            </a:r>
          </a:p>
        </p:txBody>
      </p:sp>
      <p:sp>
        <p:nvSpPr>
          <p:cNvPr name="TextBox 5" id="5"/>
          <p:cNvSpPr txBox="true"/>
          <p:nvPr/>
        </p:nvSpPr>
        <p:spPr>
          <a:xfrm rot="0">
            <a:off x="1643339" y="6182348"/>
            <a:ext cx="15001323" cy="2462530"/>
          </a:xfrm>
          <a:prstGeom prst="rect">
            <a:avLst/>
          </a:prstGeom>
        </p:spPr>
        <p:txBody>
          <a:bodyPr anchor="t" rtlCol="false" tIns="0" lIns="0" bIns="0" rIns="0">
            <a:spAutoFit/>
          </a:bodyPr>
          <a:lstStyle/>
          <a:p>
            <a:pPr algn="just">
              <a:lnSpc>
                <a:spcPts val="3920"/>
              </a:lnSpc>
            </a:pPr>
            <a:r>
              <a:rPr lang="en-US" sz="2800" b="true">
                <a:solidFill>
                  <a:srgbClr val="F3F3F2"/>
                </a:solidFill>
                <a:latin typeface="Canva Sans Bold"/>
                <a:ea typeface="Canva Sans Bold"/>
                <a:cs typeface="Canva Sans Bold"/>
                <a:sym typeface="Canva Sans Bold"/>
              </a:rPr>
              <a:t>User Interface        :</a:t>
            </a:r>
            <a:r>
              <a:rPr lang="en-US" sz="2800">
                <a:solidFill>
                  <a:srgbClr val="F3F3F2"/>
                </a:solidFill>
                <a:latin typeface="Canva Sans"/>
                <a:ea typeface="Canva Sans"/>
                <a:cs typeface="Canva Sans"/>
                <a:sym typeface="Canva Sans"/>
              </a:rPr>
              <a:t> In this project, we are aiming to built the user interface for the smooth and easy user interaction.This will allow the user to check the suspected url safety with just a single click.All the above mentioned procedures will be get by the user with a single click only.</a:t>
            </a:r>
          </a:p>
          <a:p>
            <a:pPr algn="just">
              <a:lnSpc>
                <a:spcPts val="3920"/>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D232D"/>
        </a:solidFill>
      </p:bgPr>
    </p:bg>
    <p:spTree>
      <p:nvGrpSpPr>
        <p:cNvPr id="1" name=""/>
        <p:cNvGrpSpPr/>
        <p:nvPr/>
      </p:nvGrpSpPr>
      <p:grpSpPr>
        <a:xfrm>
          <a:off x="0" y="0"/>
          <a:ext cx="0" cy="0"/>
          <a:chOff x="0" y="0"/>
          <a:chExt cx="0" cy="0"/>
        </a:xfrm>
      </p:grpSpPr>
      <p:sp>
        <p:nvSpPr>
          <p:cNvPr name="AutoShape 2" id="2"/>
          <p:cNvSpPr/>
          <p:nvPr/>
        </p:nvSpPr>
        <p:spPr>
          <a:xfrm>
            <a:off x="598804" y="3188991"/>
            <a:ext cx="6492240" cy="0"/>
          </a:xfrm>
          <a:prstGeom prst="line">
            <a:avLst/>
          </a:prstGeom>
          <a:ln cap="flat" w="38100">
            <a:solidFill>
              <a:srgbClr val="FFFFFF"/>
            </a:solidFill>
            <a:prstDash val="solid"/>
            <a:headEnd type="none" len="sm" w="sm"/>
            <a:tailEnd type="none" len="sm" w="sm"/>
          </a:ln>
        </p:spPr>
      </p:sp>
      <p:sp>
        <p:nvSpPr>
          <p:cNvPr name="Freeform 3" id="3"/>
          <p:cNvSpPr/>
          <p:nvPr/>
        </p:nvSpPr>
        <p:spPr>
          <a:xfrm flipH="false" flipV="false" rot="0">
            <a:off x="11954989" y="4399441"/>
            <a:ext cx="5494285" cy="2747142"/>
          </a:xfrm>
          <a:custGeom>
            <a:avLst/>
            <a:gdLst/>
            <a:ahLst/>
            <a:cxnLst/>
            <a:rect r="r" b="b" t="t" l="l"/>
            <a:pathLst>
              <a:path h="2747142" w="5494285">
                <a:moveTo>
                  <a:pt x="0" y="0"/>
                </a:moveTo>
                <a:lnTo>
                  <a:pt x="5494285" y="0"/>
                </a:lnTo>
                <a:lnTo>
                  <a:pt x="5494285" y="2747142"/>
                </a:lnTo>
                <a:lnTo>
                  <a:pt x="0" y="2747142"/>
                </a:lnTo>
                <a:lnTo>
                  <a:pt x="0" y="0"/>
                </a:lnTo>
                <a:close/>
              </a:path>
            </a:pathLst>
          </a:custGeom>
          <a:blipFill>
            <a:blip r:embed="rId2"/>
            <a:stretch>
              <a:fillRect l="0" t="0" r="0" b="0"/>
            </a:stretch>
          </a:blipFill>
        </p:spPr>
      </p:sp>
      <p:sp>
        <p:nvSpPr>
          <p:cNvPr name="TextBox 4" id="4"/>
          <p:cNvSpPr txBox="true"/>
          <p:nvPr/>
        </p:nvSpPr>
        <p:spPr>
          <a:xfrm rot="0">
            <a:off x="1028700" y="2184675"/>
            <a:ext cx="9424664" cy="804074"/>
          </a:xfrm>
          <a:prstGeom prst="rect">
            <a:avLst/>
          </a:prstGeom>
        </p:spPr>
        <p:txBody>
          <a:bodyPr anchor="t" rtlCol="false" tIns="0" lIns="0" bIns="0" rIns="0">
            <a:spAutoFit/>
          </a:bodyPr>
          <a:lstStyle/>
          <a:p>
            <a:pPr algn="l">
              <a:lnSpc>
                <a:spcPts val="6214"/>
              </a:lnSpc>
            </a:pPr>
            <a:r>
              <a:rPr lang="en-US" sz="5357">
                <a:solidFill>
                  <a:srgbClr val="F3F3F2"/>
                </a:solidFill>
                <a:latin typeface="Tomorrow"/>
                <a:ea typeface="Tomorrow"/>
                <a:cs typeface="Tomorrow"/>
                <a:sym typeface="Tomorrow"/>
              </a:rPr>
              <a:t>Proposed System</a:t>
            </a:r>
          </a:p>
        </p:txBody>
      </p:sp>
      <p:sp>
        <p:nvSpPr>
          <p:cNvPr name="TextBox 5" id="5"/>
          <p:cNvSpPr txBox="true"/>
          <p:nvPr/>
        </p:nvSpPr>
        <p:spPr>
          <a:xfrm rot="0">
            <a:off x="598804" y="4007656"/>
            <a:ext cx="10655123" cy="3453130"/>
          </a:xfrm>
          <a:prstGeom prst="rect">
            <a:avLst/>
          </a:prstGeom>
        </p:spPr>
        <p:txBody>
          <a:bodyPr anchor="t" rtlCol="false" tIns="0" lIns="0" bIns="0" rIns="0">
            <a:spAutoFit/>
          </a:bodyPr>
          <a:lstStyle/>
          <a:p>
            <a:pPr algn="l">
              <a:lnSpc>
                <a:spcPts val="3920"/>
              </a:lnSpc>
            </a:pPr>
            <a:r>
              <a:rPr lang="en-US" sz="2800">
                <a:solidFill>
                  <a:srgbClr val="F3F3F2"/>
                </a:solidFill>
                <a:latin typeface="Canva Sans"/>
                <a:ea typeface="Canva Sans"/>
                <a:cs typeface="Canva Sans"/>
                <a:sym typeface="Canva Sans"/>
              </a:rPr>
              <a:t>The proposed system enhances detection by using advanced machine learning(XGBoost and CatBoost) and deep learning algorithms( LSTM and CNN). By combining URL feature analysis and content inspection, along with advanced algorithms, the system aims to offer more accurate and reliable detection of phishing websites, ensuring better protection for users.</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0D232D"/>
        </a:solidFill>
      </p:bgPr>
    </p:bg>
    <p:spTree>
      <p:nvGrpSpPr>
        <p:cNvPr id="1" name=""/>
        <p:cNvGrpSpPr/>
        <p:nvPr/>
      </p:nvGrpSpPr>
      <p:grpSpPr>
        <a:xfrm>
          <a:off x="0" y="0"/>
          <a:ext cx="0" cy="0"/>
          <a:chOff x="0" y="0"/>
          <a:chExt cx="0" cy="0"/>
        </a:xfrm>
      </p:grpSpPr>
      <p:sp>
        <p:nvSpPr>
          <p:cNvPr name="TextBox 2" id="2"/>
          <p:cNvSpPr txBox="true"/>
          <p:nvPr/>
        </p:nvSpPr>
        <p:spPr>
          <a:xfrm rot="0">
            <a:off x="1485690" y="4619296"/>
            <a:ext cx="4354812" cy="1520076"/>
          </a:xfrm>
          <a:prstGeom prst="rect">
            <a:avLst/>
          </a:prstGeom>
        </p:spPr>
        <p:txBody>
          <a:bodyPr anchor="t" rtlCol="false" tIns="0" lIns="0" bIns="0" rIns="0">
            <a:spAutoFit/>
          </a:bodyPr>
          <a:lstStyle/>
          <a:p>
            <a:pPr algn="l">
              <a:lnSpc>
                <a:spcPts val="3060"/>
              </a:lnSpc>
            </a:pPr>
            <a:r>
              <a:rPr lang="en-US" sz="1899">
                <a:solidFill>
                  <a:srgbClr val="FFFFFF"/>
                </a:solidFill>
                <a:latin typeface="Poppins"/>
                <a:ea typeface="Poppins"/>
                <a:cs typeface="Poppins"/>
                <a:sym typeface="Poppins"/>
              </a:rPr>
              <a:t>Using advanced algorithms like XGBoost, CatBoost, CNNs, and LSTMs increases the accuracy of detecting phishing websites</a:t>
            </a:r>
          </a:p>
        </p:txBody>
      </p:sp>
      <p:sp>
        <p:nvSpPr>
          <p:cNvPr name="TextBox 3" id="3"/>
          <p:cNvSpPr txBox="true"/>
          <p:nvPr/>
        </p:nvSpPr>
        <p:spPr>
          <a:xfrm rot="0">
            <a:off x="1646375" y="7452900"/>
            <a:ext cx="4219552" cy="1901076"/>
          </a:xfrm>
          <a:prstGeom prst="rect">
            <a:avLst/>
          </a:prstGeom>
        </p:spPr>
        <p:txBody>
          <a:bodyPr anchor="t" rtlCol="false" tIns="0" lIns="0" bIns="0" rIns="0">
            <a:spAutoFit/>
          </a:bodyPr>
          <a:lstStyle/>
          <a:p>
            <a:pPr algn="l">
              <a:lnSpc>
                <a:spcPts val="3060"/>
              </a:lnSpc>
            </a:pPr>
            <a:r>
              <a:rPr lang="en-US" sz="1899">
                <a:solidFill>
                  <a:srgbClr val="FFFFFF"/>
                </a:solidFill>
                <a:latin typeface="Poppins"/>
                <a:ea typeface="Poppins"/>
                <a:cs typeface="Poppins"/>
                <a:sym typeface="Poppins"/>
              </a:rPr>
              <a:t>It not only checks if the URL is safe but also analyses webpage content for potential risks, providing a deeper layer of protection.</a:t>
            </a:r>
          </a:p>
        </p:txBody>
      </p:sp>
      <p:grpSp>
        <p:nvGrpSpPr>
          <p:cNvPr name="Group 4" id="4"/>
          <p:cNvGrpSpPr/>
          <p:nvPr/>
        </p:nvGrpSpPr>
        <p:grpSpPr>
          <a:xfrm rot="0">
            <a:off x="1483149" y="3709640"/>
            <a:ext cx="4145767" cy="492728"/>
            <a:chOff x="0" y="0"/>
            <a:chExt cx="1091889" cy="129772"/>
          </a:xfrm>
        </p:grpSpPr>
        <p:sp>
          <p:nvSpPr>
            <p:cNvPr name="Freeform 5" id="5"/>
            <p:cNvSpPr/>
            <p:nvPr/>
          </p:nvSpPr>
          <p:spPr>
            <a:xfrm flipH="false" flipV="false" rot="0">
              <a:off x="0" y="0"/>
              <a:ext cx="1091889" cy="129772"/>
            </a:xfrm>
            <a:custGeom>
              <a:avLst/>
              <a:gdLst/>
              <a:ahLst/>
              <a:cxnLst/>
              <a:rect r="r" b="b" t="t" l="l"/>
              <a:pathLst>
                <a:path h="129772" w="1091889">
                  <a:moveTo>
                    <a:pt x="64886" y="0"/>
                  </a:moveTo>
                  <a:lnTo>
                    <a:pt x="1027003" y="0"/>
                  </a:lnTo>
                  <a:cubicBezTo>
                    <a:pt x="1044212" y="0"/>
                    <a:pt x="1060716" y="6836"/>
                    <a:pt x="1072885" y="19005"/>
                  </a:cubicBezTo>
                  <a:cubicBezTo>
                    <a:pt x="1085053" y="31173"/>
                    <a:pt x="1091889" y="47677"/>
                    <a:pt x="1091889" y="64886"/>
                  </a:cubicBezTo>
                  <a:lnTo>
                    <a:pt x="1091889" y="64886"/>
                  </a:lnTo>
                  <a:cubicBezTo>
                    <a:pt x="1091889" y="82095"/>
                    <a:pt x="1085053" y="98599"/>
                    <a:pt x="1072885" y="110767"/>
                  </a:cubicBezTo>
                  <a:cubicBezTo>
                    <a:pt x="1060716" y="122936"/>
                    <a:pt x="1044212" y="129772"/>
                    <a:pt x="1027003" y="129772"/>
                  </a:cubicBezTo>
                  <a:lnTo>
                    <a:pt x="64886" y="129772"/>
                  </a:lnTo>
                  <a:cubicBezTo>
                    <a:pt x="47677" y="129772"/>
                    <a:pt x="31173" y="122936"/>
                    <a:pt x="19005" y="110767"/>
                  </a:cubicBezTo>
                  <a:cubicBezTo>
                    <a:pt x="6836" y="98599"/>
                    <a:pt x="0" y="82095"/>
                    <a:pt x="0" y="64886"/>
                  </a:cubicBezTo>
                  <a:lnTo>
                    <a:pt x="0" y="64886"/>
                  </a:lnTo>
                  <a:cubicBezTo>
                    <a:pt x="0" y="47677"/>
                    <a:pt x="6836" y="31173"/>
                    <a:pt x="19005" y="19005"/>
                  </a:cubicBezTo>
                  <a:cubicBezTo>
                    <a:pt x="31173" y="6836"/>
                    <a:pt x="47677" y="0"/>
                    <a:pt x="64886" y="0"/>
                  </a:cubicBezTo>
                  <a:close/>
                </a:path>
              </a:pathLst>
            </a:custGeom>
            <a:gradFill rotWithShape="true">
              <a:gsLst>
                <a:gs pos="0">
                  <a:srgbClr val="A3D7D8">
                    <a:alpha val="100000"/>
                  </a:srgbClr>
                </a:gs>
                <a:gs pos="100000">
                  <a:srgbClr val="489EAB">
                    <a:alpha val="100000"/>
                  </a:srgbClr>
                </a:gs>
              </a:gsLst>
              <a:lin ang="2700000"/>
            </a:gradFill>
          </p:spPr>
        </p:sp>
        <p:sp>
          <p:nvSpPr>
            <p:cNvPr name="TextBox 6" id="6"/>
            <p:cNvSpPr txBox="true"/>
            <p:nvPr/>
          </p:nvSpPr>
          <p:spPr>
            <a:xfrm>
              <a:off x="0" y="-57150"/>
              <a:ext cx="1091889" cy="186922"/>
            </a:xfrm>
            <a:prstGeom prst="rect">
              <a:avLst/>
            </a:prstGeom>
          </p:spPr>
          <p:txBody>
            <a:bodyPr anchor="ctr" rtlCol="false" tIns="50800" lIns="50800" bIns="50800" rIns="50800"/>
            <a:lstStyle/>
            <a:p>
              <a:pPr algn="ctr">
                <a:lnSpc>
                  <a:spcPts val="2803"/>
                </a:lnSpc>
              </a:pPr>
            </a:p>
          </p:txBody>
        </p:sp>
      </p:grpSp>
      <p:grpSp>
        <p:nvGrpSpPr>
          <p:cNvPr name="Group 7" id="7"/>
          <p:cNvGrpSpPr/>
          <p:nvPr/>
        </p:nvGrpSpPr>
        <p:grpSpPr>
          <a:xfrm rot="0">
            <a:off x="1646375" y="6471565"/>
            <a:ext cx="4161956" cy="492728"/>
            <a:chOff x="0" y="0"/>
            <a:chExt cx="1096153" cy="129772"/>
          </a:xfrm>
        </p:grpSpPr>
        <p:sp>
          <p:nvSpPr>
            <p:cNvPr name="Freeform 8" id="8"/>
            <p:cNvSpPr/>
            <p:nvPr/>
          </p:nvSpPr>
          <p:spPr>
            <a:xfrm flipH="false" flipV="false" rot="0">
              <a:off x="0" y="0"/>
              <a:ext cx="1096153" cy="129772"/>
            </a:xfrm>
            <a:custGeom>
              <a:avLst/>
              <a:gdLst/>
              <a:ahLst/>
              <a:cxnLst/>
              <a:rect r="r" b="b" t="t" l="l"/>
              <a:pathLst>
                <a:path h="129772" w="1096153">
                  <a:moveTo>
                    <a:pt x="64886" y="0"/>
                  </a:moveTo>
                  <a:lnTo>
                    <a:pt x="1031267" y="0"/>
                  </a:lnTo>
                  <a:cubicBezTo>
                    <a:pt x="1048476" y="0"/>
                    <a:pt x="1064980" y="6836"/>
                    <a:pt x="1077148" y="19005"/>
                  </a:cubicBezTo>
                  <a:cubicBezTo>
                    <a:pt x="1089317" y="31173"/>
                    <a:pt x="1096153" y="47677"/>
                    <a:pt x="1096153" y="64886"/>
                  </a:cubicBezTo>
                  <a:lnTo>
                    <a:pt x="1096153" y="64886"/>
                  </a:lnTo>
                  <a:cubicBezTo>
                    <a:pt x="1096153" y="82095"/>
                    <a:pt x="1089317" y="98599"/>
                    <a:pt x="1077148" y="110767"/>
                  </a:cubicBezTo>
                  <a:cubicBezTo>
                    <a:pt x="1064980" y="122936"/>
                    <a:pt x="1048476" y="129772"/>
                    <a:pt x="1031267" y="129772"/>
                  </a:cubicBezTo>
                  <a:lnTo>
                    <a:pt x="64886" y="129772"/>
                  </a:lnTo>
                  <a:cubicBezTo>
                    <a:pt x="47677" y="129772"/>
                    <a:pt x="31173" y="122936"/>
                    <a:pt x="19005" y="110767"/>
                  </a:cubicBezTo>
                  <a:cubicBezTo>
                    <a:pt x="6836" y="98599"/>
                    <a:pt x="0" y="82095"/>
                    <a:pt x="0" y="64886"/>
                  </a:cubicBezTo>
                  <a:lnTo>
                    <a:pt x="0" y="64886"/>
                  </a:lnTo>
                  <a:cubicBezTo>
                    <a:pt x="0" y="47677"/>
                    <a:pt x="6836" y="31173"/>
                    <a:pt x="19005" y="19005"/>
                  </a:cubicBezTo>
                  <a:cubicBezTo>
                    <a:pt x="31173" y="6836"/>
                    <a:pt x="47677" y="0"/>
                    <a:pt x="64886" y="0"/>
                  </a:cubicBezTo>
                  <a:close/>
                </a:path>
              </a:pathLst>
            </a:custGeom>
            <a:gradFill rotWithShape="true">
              <a:gsLst>
                <a:gs pos="0">
                  <a:srgbClr val="A3D7D8">
                    <a:alpha val="100000"/>
                  </a:srgbClr>
                </a:gs>
                <a:gs pos="100000">
                  <a:srgbClr val="489EAB">
                    <a:alpha val="100000"/>
                  </a:srgbClr>
                </a:gs>
              </a:gsLst>
              <a:lin ang="2700000"/>
            </a:gradFill>
          </p:spPr>
        </p:sp>
        <p:sp>
          <p:nvSpPr>
            <p:cNvPr name="TextBox 9" id="9"/>
            <p:cNvSpPr txBox="true"/>
            <p:nvPr/>
          </p:nvSpPr>
          <p:spPr>
            <a:xfrm>
              <a:off x="0" y="-57150"/>
              <a:ext cx="1096153" cy="186922"/>
            </a:xfrm>
            <a:prstGeom prst="rect">
              <a:avLst/>
            </a:prstGeom>
          </p:spPr>
          <p:txBody>
            <a:bodyPr anchor="ctr" rtlCol="false" tIns="50800" lIns="50800" bIns="50800" rIns="50800"/>
            <a:lstStyle/>
            <a:p>
              <a:pPr algn="ctr">
                <a:lnSpc>
                  <a:spcPts val="2803"/>
                </a:lnSpc>
              </a:pPr>
            </a:p>
          </p:txBody>
        </p:sp>
      </p:grpSp>
      <p:sp>
        <p:nvSpPr>
          <p:cNvPr name="TextBox 10" id="10"/>
          <p:cNvSpPr txBox="true"/>
          <p:nvPr/>
        </p:nvSpPr>
        <p:spPr>
          <a:xfrm rot="0">
            <a:off x="1830788" y="3728056"/>
            <a:ext cx="3450489" cy="431800"/>
          </a:xfrm>
          <a:prstGeom prst="rect">
            <a:avLst/>
          </a:prstGeom>
        </p:spPr>
        <p:txBody>
          <a:bodyPr anchor="t" rtlCol="false" tIns="0" lIns="0" bIns="0" rIns="0">
            <a:spAutoFit/>
          </a:bodyPr>
          <a:lstStyle/>
          <a:p>
            <a:pPr algn="l">
              <a:lnSpc>
                <a:spcPts val="3499"/>
              </a:lnSpc>
            </a:pPr>
            <a:r>
              <a:rPr lang="en-US" sz="2499">
                <a:solidFill>
                  <a:srgbClr val="FFFFFF"/>
                </a:solidFill>
                <a:latin typeface="Tomorrow"/>
                <a:ea typeface="Tomorrow"/>
                <a:cs typeface="Tomorrow"/>
                <a:sym typeface="Tomorrow"/>
              </a:rPr>
              <a:t>Improved Accuracy</a:t>
            </a:r>
          </a:p>
        </p:txBody>
      </p:sp>
      <p:sp>
        <p:nvSpPr>
          <p:cNvPr name="TextBox 11" id="11"/>
          <p:cNvSpPr txBox="true"/>
          <p:nvPr/>
        </p:nvSpPr>
        <p:spPr>
          <a:xfrm rot="0">
            <a:off x="7874376" y="7452900"/>
            <a:ext cx="3915245" cy="1520076"/>
          </a:xfrm>
          <a:prstGeom prst="rect">
            <a:avLst/>
          </a:prstGeom>
        </p:spPr>
        <p:txBody>
          <a:bodyPr anchor="t" rtlCol="false" tIns="0" lIns="0" bIns="0" rIns="0">
            <a:spAutoFit/>
          </a:bodyPr>
          <a:lstStyle/>
          <a:p>
            <a:pPr algn="l">
              <a:lnSpc>
                <a:spcPts val="3060"/>
              </a:lnSpc>
            </a:pPr>
            <a:r>
              <a:rPr lang="en-US" sz="1899">
                <a:solidFill>
                  <a:srgbClr val="FFFFFF"/>
                </a:solidFill>
                <a:latin typeface="Poppins"/>
                <a:ea typeface="Poppins"/>
                <a:cs typeface="Poppins"/>
                <a:sym typeface="Poppins"/>
              </a:rPr>
              <a:t>The system combines multiple layers of defence, making it more effective against phishing attacks.</a:t>
            </a:r>
          </a:p>
        </p:txBody>
      </p:sp>
      <p:grpSp>
        <p:nvGrpSpPr>
          <p:cNvPr name="Group 12" id="12"/>
          <p:cNvGrpSpPr/>
          <p:nvPr/>
        </p:nvGrpSpPr>
        <p:grpSpPr>
          <a:xfrm rot="0">
            <a:off x="7643854" y="6471565"/>
            <a:ext cx="4552541" cy="492728"/>
            <a:chOff x="0" y="0"/>
            <a:chExt cx="1199023" cy="129772"/>
          </a:xfrm>
        </p:grpSpPr>
        <p:sp>
          <p:nvSpPr>
            <p:cNvPr name="Freeform 13" id="13"/>
            <p:cNvSpPr/>
            <p:nvPr/>
          </p:nvSpPr>
          <p:spPr>
            <a:xfrm flipH="false" flipV="false" rot="0">
              <a:off x="0" y="0"/>
              <a:ext cx="1199023" cy="129772"/>
            </a:xfrm>
            <a:custGeom>
              <a:avLst/>
              <a:gdLst/>
              <a:ahLst/>
              <a:cxnLst/>
              <a:rect r="r" b="b" t="t" l="l"/>
              <a:pathLst>
                <a:path h="129772" w="1199023">
                  <a:moveTo>
                    <a:pt x="64886" y="0"/>
                  </a:moveTo>
                  <a:lnTo>
                    <a:pt x="1134137" y="0"/>
                  </a:lnTo>
                  <a:cubicBezTo>
                    <a:pt x="1151346" y="0"/>
                    <a:pt x="1167850" y="6836"/>
                    <a:pt x="1180018" y="19005"/>
                  </a:cubicBezTo>
                  <a:cubicBezTo>
                    <a:pt x="1192187" y="31173"/>
                    <a:pt x="1199023" y="47677"/>
                    <a:pt x="1199023" y="64886"/>
                  </a:cubicBezTo>
                  <a:lnTo>
                    <a:pt x="1199023" y="64886"/>
                  </a:lnTo>
                  <a:cubicBezTo>
                    <a:pt x="1199023" y="82095"/>
                    <a:pt x="1192187" y="98599"/>
                    <a:pt x="1180018" y="110767"/>
                  </a:cubicBezTo>
                  <a:cubicBezTo>
                    <a:pt x="1167850" y="122936"/>
                    <a:pt x="1151346" y="129772"/>
                    <a:pt x="1134137" y="129772"/>
                  </a:cubicBezTo>
                  <a:lnTo>
                    <a:pt x="64886" y="129772"/>
                  </a:lnTo>
                  <a:cubicBezTo>
                    <a:pt x="47677" y="129772"/>
                    <a:pt x="31173" y="122936"/>
                    <a:pt x="19005" y="110767"/>
                  </a:cubicBezTo>
                  <a:cubicBezTo>
                    <a:pt x="6836" y="98599"/>
                    <a:pt x="0" y="82095"/>
                    <a:pt x="0" y="64886"/>
                  </a:cubicBezTo>
                  <a:lnTo>
                    <a:pt x="0" y="64886"/>
                  </a:lnTo>
                  <a:cubicBezTo>
                    <a:pt x="0" y="47677"/>
                    <a:pt x="6836" y="31173"/>
                    <a:pt x="19005" y="19005"/>
                  </a:cubicBezTo>
                  <a:cubicBezTo>
                    <a:pt x="31173" y="6836"/>
                    <a:pt x="47677" y="0"/>
                    <a:pt x="64886" y="0"/>
                  </a:cubicBezTo>
                  <a:close/>
                </a:path>
              </a:pathLst>
            </a:custGeom>
            <a:gradFill rotWithShape="true">
              <a:gsLst>
                <a:gs pos="0">
                  <a:srgbClr val="A3D7D8">
                    <a:alpha val="100000"/>
                  </a:srgbClr>
                </a:gs>
                <a:gs pos="100000">
                  <a:srgbClr val="489EAB">
                    <a:alpha val="100000"/>
                  </a:srgbClr>
                </a:gs>
              </a:gsLst>
              <a:lin ang="2700000"/>
            </a:gradFill>
          </p:spPr>
        </p:sp>
        <p:sp>
          <p:nvSpPr>
            <p:cNvPr name="TextBox 14" id="14"/>
            <p:cNvSpPr txBox="true"/>
            <p:nvPr/>
          </p:nvSpPr>
          <p:spPr>
            <a:xfrm>
              <a:off x="0" y="-57150"/>
              <a:ext cx="1199023" cy="186922"/>
            </a:xfrm>
            <a:prstGeom prst="rect">
              <a:avLst/>
            </a:prstGeom>
          </p:spPr>
          <p:txBody>
            <a:bodyPr anchor="ctr" rtlCol="false" tIns="50800" lIns="50800" bIns="50800" rIns="50800"/>
            <a:lstStyle/>
            <a:p>
              <a:pPr algn="ctr">
                <a:lnSpc>
                  <a:spcPts val="2803"/>
                </a:lnSpc>
              </a:pPr>
            </a:p>
          </p:txBody>
        </p:sp>
      </p:grpSp>
      <p:sp>
        <p:nvSpPr>
          <p:cNvPr name="TextBox 15" id="15"/>
          <p:cNvSpPr txBox="true"/>
          <p:nvPr/>
        </p:nvSpPr>
        <p:spPr>
          <a:xfrm rot="0">
            <a:off x="7820531" y="6489964"/>
            <a:ext cx="4375864" cy="431800"/>
          </a:xfrm>
          <a:prstGeom prst="rect">
            <a:avLst/>
          </a:prstGeom>
        </p:spPr>
        <p:txBody>
          <a:bodyPr anchor="t" rtlCol="false" tIns="0" lIns="0" bIns="0" rIns="0">
            <a:spAutoFit/>
          </a:bodyPr>
          <a:lstStyle/>
          <a:p>
            <a:pPr algn="l">
              <a:lnSpc>
                <a:spcPts val="3499"/>
              </a:lnSpc>
            </a:pPr>
            <a:r>
              <a:rPr lang="en-US" sz="2499">
                <a:solidFill>
                  <a:srgbClr val="FFFFFF"/>
                </a:solidFill>
                <a:latin typeface="Tomorrow"/>
                <a:ea typeface="Tomorrow"/>
                <a:cs typeface="Tomorrow"/>
                <a:sym typeface="Tomorrow"/>
              </a:rPr>
              <a:t>Comprehensive Protection</a:t>
            </a:r>
          </a:p>
        </p:txBody>
      </p:sp>
      <p:sp>
        <p:nvSpPr>
          <p:cNvPr name="TextBox 16" id="16"/>
          <p:cNvSpPr txBox="true"/>
          <p:nvPr/>
        </p:nvSpPr>
        <p:spPr>
          <a:xfrm rot="0">
            <a:off x="1830788" y="6489964"/>
            <a:ext cx="3574429" cy="431800"/>
          </a:xfrm>
          <a:prstGeom prst="rect">
            <a:avLst/>
          </a:prstGeom>
        </p:spPr>
        <p:txBody>
          <a:bodyPr anchor="t" rtlCol="false" tIns="0" lIns="0" bIns="0" rIns="0">
            <a:spAutoFit/>
          </a:bodyPr>
          <a:lstStyle/>
          <a:p>
            <a:pPr algn="l">
              <a:lnSpc>
                <a:spcPts val="3499"/>
              </a:lnSpc>
            </a:pPr>
            <a:r>
              <a:rPr lang="en-US" sz="2499">
                <a:solidFill>
                  <a:srgbClr val="FFFFFF"/>
                </a:solidFill>
                <a:latin typeface="Tomorrow"/>
                <a:ea typeface="Tomorrow"/>
                <a:cs typeface="Tomorrow"/>
                <a:sym typeface="Tomorrow"/>
              </a:rPr>
              <a:t>Content Analysis</a:t>
            </a:r>
          </a:p>
        </p:txBody>
      </p:sp>
      <p:sp>
        <p:nvSpPr>
          <p:cNvPr name="TextBox 17" id="17"/>
          <p:cNvSpPr txBox="true"/>
          <p:nvPr/>
        </p:nvSpPr>
        <p:spPr>
          <a:xfrm rot="0">
            <a:off x="7820531" y="4619296"/>
            <a:ext cx="4375864" cy="1520076"/>
          </a:xfrm>
          <a:prstGeom prst="rect">
            <a:avLst/>
          </a:prstGeom>
        </p:spPr>
        <p:txBody>
          <a:bodyPr anchor="t" rtlCol="false" tIns="0" lIns="0" bIns="0" rIns="0">
            <a:spAutoFit/>
          </a:bodyPr>
          <a:lstStyle/>
          <a:p>
            <a:pPr algn="l">
              <a:lnSpc>
                <a:spcPts val="3060"/>
              </a:lnSpc>
            </a:pPr>
            <a:r>
              <a:rPr lang="en-US" sz="1899">
                <a:solidFill>
                  <a:srgbClr val="FFFFFF"/>
                </a:solidFill>
                <a:latin typeface="Poppins"/>
                <a:ea typeface="Poppins"/>
                <a:cs typeface="Poppins"/>
                <a:sym typeface="Poppins"/>
              </a:rPr>
              <a:t>New features like tld_in_subdomain and ‘empty_title’ checks enhance the system’s ability to detect suspicious websites.</a:t>
            </a:r>
          </a:p>
        </p:txBody>
      </p:sp>
      <p:grpSp>
        <p:nvGrpSpPr>
          <p:cNvPr name="Group 18" id="18"/>
          <p:cNvGrpSpPr/>
          <p:nvPr/>
        </p:nvGrpSpPr>
        <p:grpSpPr>
          <a:xfrm rot="0">
            <a:off x="7643854" y="3709640"/>
            <a:ext cx="4145767" cy="492728"/>
            <a:chOff x="0" y="0"/>
            <a:chExt cx="1091889" cy="129772"/>
          </a:xfrm>
        </p:grpSpPr>
        <p:sp>
          <p:nvSpPr>
            <p:cNvPr name="Freeform 19" id="19"/>
            <p:cNvSpPr/>
            <p:nvPr/>
          </p:nvSpPr>
          <p:spPr>
            <a:xfrm flipH="false" flipV="false" rot="0">
              <a:off x="0" y="0"/>
              <a:ext cx="1091889" cy="129772"/>
            </a:xfrm>
            <a:custGeom>
              <a:avLst/>
              <a:gdLst/>
              <a:ahLst/>
              <a:cxnLst/>
              <a:rect r="r" b="b" t="t" l="l"/>
              <a:pathLst>
                <a:path h="129772" w="1091889">
                  <a:moveTo>
                    <a:pt x="64886" y="0"/>
                  </a:moveTo>
                  <a:lnTo>
                    <a:pt x="1027003" y="0"/>
                  </a:lnTo>
                  <a:cubicBezTo>
                    <a:pt x="1044212" y="0"/>
                    <a:pt x="1060716" y="6836"/>
                    <a:pt x="1072885" y="19005"/>
                  </a:cubicBezTo>
                  <a:cubicBezTo>
                    <a:pt x="1085053" y="31173"/>
                    <a:pt x="1091889" y="47677"/>
                    <a:pt x="1091889" y="64886"/>
                  </a:cubicBezTo>
                  <a:lnTo>
                    <a:pt x="1091889" y="64886"/>
                  </a:lnTo>
                  <a:cubicBezTo>
                    <a:pt x="1091889" y="82095"/>
                    <a:pt x="1085053" y="98599"/>
                    <a:pt x="1072885" y="110767"/>
                  </a:cubicBezTo>
                  <a:cubicBezTo>
                    <a:pt x="1060716" y="122936"/>
                    <a:pt x="1044212" y="129772"/>
                    <a:pt x="1027003" y="129772"/>
                  </a:cubicBezTo>
                  <a:lnTo>
                    <a:pt x="64886" y="129772"/>
                  </a:lnTo>
                  <a:cubicBezTo>
                    <a:pt x="47677" y="129772"/>
                    <a:pt x="31173" y="122936"/>
                    <a:pt x="19005" y="110767"/>
                  </a:cubicBezTo>
                  <a:cubicBezTo>
                    <a:pt x="6836" y="98599"/>
                    <a:pt x="0" y="82095"/>
                    <a:pt x="0" y="64886"/>
                  </a:cubicBezTo>
                  <a:lnTo>
                    <a:pt x="0" y="64886"/>
                  </a:lnTo>
                  <a:cubicBezTo>
                    <a:pt x="0" y="47677"/>
                    <a:pt x="6836" y="31173"/>
                    <a:pt x="19005" y="19005"/>
                  </a:cubicBezTo>
                  <a:cubicBezTo>
                    <a:pt x="31173" y="6836"/>
                    <a:pt x="47677" y="0"/>
                    <a:pt x="64886" y="0"/>
                  </a:cubicBezTo>
                  <a:close/>
                </a:path>
              </a:pathLst>
            </a:custGeom>
            <a:gradFill rotWithShape="true">
              <a:gsLst>
                <a:gs pos="0">
                  <a:srgbClr val="A3D7D8">
                    <a:alpha val="100000"/>
                  </a:srgbClr>
                </a:gs>
                <a:gs pos="100000">
                  <a:srgbClr val="489EAB">
                    <a:alpha val="100000"/>
                  </a:srgbClr>
                </a:gs>
              </a:gsLst>
              <a:lin ang="2700000"/>
            </a:gradFill>
          </p:spPr>
        </p:sp>
        <p:sp>
          <p:nvSpPr>
            <p:cNvPr name="TextBox 20" id="20"/>
            <p:cNvSpPr txBox="true"/>
            <p:nvPr/>
          </p:nvSpPr>
          <p:spPr>
            <a:xfrm>
              <a:off x="0" y="-57150"/>
              <a:ext cx="1091889" cy="186922"/>
            </a:xfrm>
            <a:prstGeom prst="rect">
              <a:avLst/>
            </a:prstGeom>
          </p:spPr>
          <p:txBody>
            <a:bodyPr anchor="ctr" rtlCol="false" tIns="50800" lIns="50800" bIns="50800" rIns="50800"/>
            <a:lstStyle/>
            <a:p>
              <a:pPr algn="ctr">
                <a:lnSpc>
                  <a:spcPts val="2803"/>
                </a:lnSpc>
              </a:pPr>
            </a:p>
          </p:txBody>
        </p:sp>
      </p:grpSp>
      <p:sp>
        <p:nvSpPr>
          <p:cNvPr name="TextBox 21" id="21"/>
          <p:cNvSpPr txBox="true"/>
          <p:nvPr/>
        </p:nvSpPr>
        <p:spPr>
          <a:xfrm rot="0">
            <a:off x="7820531" y="3728056"/>
            <a:ext cx="4199187" cy="431800"/>
          </a:xfrm>
          <a:prstGeom prst="rect">
            <a:avLst/>
          </a:prstGeom>
        </p:spPr>
        <p:txBody>
          <a:bodyPr anchor="t" rtlCol="false" tIns="0" lIns="0" bIns="0" rIns="0">
            <a:spAutoFit/>
          </a:bodyPr>
          <a:lstStyle/>
          <a:p>
            <a:pPr algn="l">
              <a:lnSpc>
                <a:spcPts val="3499"/>
              </a:lnSpc>
            </a:pPr>
            <a:r>
              <a:rPr lang="en-US" sz="2499">
                <a:solidFill>
                  <a:srgbClr val="FFFFFF"/>
                </a:solidFill>
                <a:latin typeface="Tomorrow"/>
                <a:ea typeface="Tomorrow"/>
                <a:cs typeface="Tomorrow"/>
                <a:sym typeface="Tomorrow"/>
              </a:rPr>
              <a:t>Better Feature Detection</a:t>
            </a:r>
          </a:p>
        </p:txBody>
      </p:sp>
      <p:sp>
        <p:nvSpPr>
          <p:cNvPr name="TextBox 22" id="22"/>
          <p:cNvSpPr txBox="true"/>
          <p:nvPr/>
        </p:nvSpPr>
        <p:spPr>
          <a:xfrm rot="0">
            <a:off x="1485690" y="1710555"/>
            <a:ext cx="10948797" cy="808996"/>
          </a:xfrm>
          <a:prstGeom prst="rect">
            <a:avLst/>
          </a:prstGeom>
        </p:spPr>
        <p:txBody>
          <a:bodyPr anchor="t" rtlCol="false" tIns="0" lIns="0" bIns="0" rIns="0">
            <a:spAutoFit/>
          </a:bodyPr>
          <a:lstStyle/>
          <a:p>
            <a:pPr algn="just">
              <a:lnSpc>
                <a:spcPts val="6381"/>
              </a:lnSpc>
            </a:pPr>
            <a:r>
              <a:rPr lang="en-US" sz="5501">
                <a:solidFill>
                  <a:srgbClr val="F3F3F2"/>
                </a:solidFill>
                <a:latin typeface="Tomorrow"/>
                <a:ea typeface="Tomorrow"/>
                <a:cs typeface="Tomorrow"/>
                <a:sym typeface="Tomorrow"/>
              </a:rPr>
              <a:t>Advantages of Proposed System</a:t>
            </a:r>
          </a:p>
        </p:txBody>
      </p:sp>
      <p:grpSp>
        <p:nvGrpSpPr>
          <p:cNvPr name="Group 23" id="23"/>
          <p:cNvGrpSpPr/>
          <p:nvPr/>
        </p:nvGrpSpPr>
        <p:grpSpPr>
          <a:xfrm rot="0">
            <a:off x="14444262" y="-2649143"/>
            <a:ext cx="11563599" cy="6434348"/>
            <a:chOff x="0" y="0"/>
            <a:chExt cx="1149715" cy="639737"/>
          </a:xfrm>
        </p:grpSpPr>
        <p:sp>
          <p:nvSpPr>
            <p:cNvPr name="Freeform 24" id="24"/>
            <p:cNvSpPr/>
            <p:nvPr/>
          </p:nvSpPr>
          <p:spPr>
            <a:xfrm flipH="false" flipV="false" rot="0">
              <a:off x="0" y="0"/>
              <a:ext cx="1149715" cy="639737"/>
            </a:xfrm>
            <a:custGeom>
              <a:avLst/>
              <a:gdLst/>
              <a:ahLst/>
              <a:cxnLst/>
              <a:rect r="r" b="b" t="t" l="l"/>
              <a:pathLst>
                <a:path h="639737" w="1149715">
                  <a:moveTo>
                    <a:pt x="203200" y="0"/>
                  </a:moveTo>
                  <a:lnTo>
                    <a:pt x="1149715" y="0"/>
                  </a:lnTo>
                  <a:lnTo>
                    <a:pt x="946515" y="639737"/>
                  </a:lnTo>
                  <a:lnTo>
                    <a:pt x="0" y="639737"/>
                  </a:lnTo>
                  <a:lnTo>
                    <a:pt x="203200" y="0"/>
                  </a:lnTo>
                  <a:close/>
                </a:path>
              </a:pathLst>
            </a:custGeom>
            <a:gradFill rotWithShape="true">
              <a:gsLst>
                <a:gs pos="0">
                  <a:srgbClr val="A3D7D8">
                    <a:alpha val="100000"/>
                  </a:srgbClr>
                </a:gs>
                <a:gs pos="100000">
                  <a:srgbClr val="489EAB">
                    <a:alpha val="100000"/>
                  </a:srgbClr>
                </a:gs>
              </a:gsLst>
              <a:lin ang="2700000"/>
            </a:gradFill>
          </p:spPr>
        </p:sp>
        <p:sp>
          <p:nvSpPr>
            <p:cNvPr name="TextBox 25" id="25"/>
            <p:cNvSpPr txBox="true"/>
            <p:nvPr/>
          </p:nvSpPr>
          <p:spPr>
            <a:xfrm>
              <a:off x="101600" y="-57150"/>
              <a:ext cx="946515" cy="696887"/>
            </a:xfrm>
            <a:prstGeom prst="rect">
              <a:avLst/>
            </a:prstGeom>
          </p:spPr>
          <p:txBody>
            <a:bodyPr anchor="ctr" rtlCol="false" tIns="50800" lIns="50800" bIns="50800" rIns="50800"/>
            <a:lstStyle/>
            <a:p>
              <a:pPr algn="ctr">
                <a:lnSpc>
                  <a:spcPts val="2803"/>
                </a:lnSpc>
              </a:pPr>
            </a:p>
          </p:txBody>
        </p:sp>
      </p:grpSp>
    </p:spTree>
  </p:cSld>
  <p:clrMapOvr>
    <a:masterClrMapping/>
  </p:clrMapOvr>
</p:sld>
</file>

<file path=ppt/slides/slide15.xml><?xml version="1.0" encoding="utf-8"?>
<p:sld xmlns:p="http://schemas.openxmlformats.org/presentationml/2006/main" xmlns:a="http://schemas.openxmlformats.org/drawingml/2006/main">
  <p:cSld>
    <p:bg>
      <p:bgPr>
        <a:solidFill>
          <a:srgbClr val="0D232D"/>
        </a:solidFill>
      </p:bgPr>
    </p:bg>
    <p:spTree>
      <p:nvGrpSpPr>
        <p:cNvPr id="1" name=""/>
        <p:cNvGrpSpPr/>
        <p:nvPr/>
      </p:nvGrpSpPr>
      <p:grpSpPr>
        <a:xfrm>
          <a:off x="0" y="0"/>
          <a:ext cx="0" cy="0"/>
          <a:chOff x="0" y="0"/>
          <a:chExt cx="0" cy="0"/>
        </a:xfrm>
      </p:grpSpPr>
      <p:sp>
        <p:nvSpPr>
          <p:cNvPr name="TextBox 2" id="2"/>
          <p:cNvSpPr txBox="true"/>
          <p:nvPr/>
        </p:nvSpPr>
        <p:spPr>
          <a:xfrm rot="0">
            <a:off x="1476165" y="4619296"/>
            <a:ext cx="4354812" cy="1520076"/>
          </a:xfrm>
          <a:prstGeom prst="rect">
            <a:avLst/>
          </a:prstGeom>
        </p:spPr>
        <p:txBody>
          <a:bodyPr anchor="t" rtlCol="false" tIns="0" lIns="0" bIns="0" rIns="0">
            <a:spAutoFit/>
          </a:bodyPr>
          <a:lstStyle/>
          <a:p>
            <a:pPr algn="l">
              <a:lnSpc>
                <a:spcPts val="3060"/>
              </a:lnSpc>
            </a:pPr>
            <a:r>
              <a:rPr lang="en-US" sz="1899">
                <a:solidFill>
                  <a:srgbClr val="FFFFFF"/>
                </a:solidFill>
                <a:latin typeface="Poppins"/>
                <a:ea typeface="Poppins"/>
                <a:cs typeface="Poppins"/>
                <a:sym typeface="Poppins"/>
              </a:rPr>
              <a:t>The user inerface we built in project,improves the user interaction and helps the user for the better information retrieval.</a:t>
            </a:r>
          </a:p>
        </p:txBody>
      </p:sp>
      <p:grpSp>
        <p:nvGrpSpPr>
          <p:cNvPr name="Group 3" id="3"/>
          <p:cNvGrpSpPr/>
          <p:nvPr/>
        </p:nvGrpSpPr>
        <p:grpSpPr>
          <a:xfrm rot="0">
            <a:off x="1473624" y="3709640"/>
            <a:ext cx="4145767" cy="492728"/>
            <a:chOff x="0" y="0"/>
            <a:chExt cx="1091889" cy="129772"/>
          </a:xfrm>
        </p:grpSpPr>
        <p:sp>
          <p:nvSpPr>
            <p:cNvPr name="Freeform 4" id="4"/>
            <p:cNvSpPr/>
            <p:nvPr/>
          </p:nvSpPr>
          <p:spPr>
            <a:xfrm flipH="false" flipV="false" rot="0">
              <a:off x="0" y="0"/>
              <a:ext cx="1091889" cy="129772"/>
            </a:xfrm>
            <a:custGeom>
              <a:avLst/>
              <a:gdLst/>
              <a:ahLst/>
              <a:cxnLst/>
              <a:rect r="r" b="b" t="t" l="l"/>
              <a:pathLst>
                <a:path h="129772" w="1091889">
                  <a:moveTo>
                    <a:pt x="64886" y="0"/>
                  </a:moveTo>
                  <a:lnTo>
                    <a:pt x="1027003" y="0"/>
                  </a:lnTo>
                  <a:cubicBezTo>
                    <a:pt x="1044212" y="0"/>
                    <a:pt x="1060716" y="6836"/>
                    <a:pt x="1072885" y="19005"/>
                  </a:cubicBezTo>
                  <a:cubicBezTo>
                    <a:pt x="1085053" y="31173"/>
                    <a:pt x="1091889" y="47677"/>
                    <a:pt x="1091889" y="64886"/>
                  </a:cubicBezTo>
                  <a:lnTo>
                    <a:pt x="1091889" y="64886"/>
                  </a:lnTo>
                  <a:cubicBezTo>
                    <a:pt x="1091889" y="82095"/>
                    <a:pt x="1085053" y="98599"/>
                    <a:pt x="1072885" y="110767"/>
                  </a:cubicBezTo>
                  <a:cubicBezTo>
                    <a:pt x="1060716" y="122936"/>
                    <a:pt x="1044212" y="129772"/>
                    <a:pt x="1027003" y="129772"/>
                  </a:cubicBezTo>
                  <a:lnTo>
                    <a:pt x="64886" y="129772"/>
                  </a:lnTo>
                  <a:cubicBezTo>
                    <a:pt x="47677" y="129772"/>
                    <a:pt x="31173" y="122936"/>
                    <a:pt x="19005" y="110767"/>
                  </a:cubicBezTo>
                  <a:cubicBezTo>
                    <a:pt x="6836" y="98599"/>
                    <a:pt x="0" y="82095"/>
                    <a:pt x="0" y="64886"/>
                  </a:cubicBezTo>
                  <a:lnTo>
                    <a:pt x="0" y="64886"/>
                  </a:lnTo>
                  <a:cubicBezTo>
                    <a:pt x="0" y="47677"/>
                    <a:pt x="6836" y="31173"/>
                    <a:pt x="19005" y="19005"/>
                  </a:cubicBezTo>
                  <a:cubicBezTo>
                    <a:pt x="31173" y="6836"/>
                    <a:pt x="47677" y="0"/>
                    <a:pt x="64886" y="0"/>
                  </a:cubicBezTo>
                  <a:close/>
                </a:path>
              </a:pathLst>
            </a:custGeom>
            <a:gradFill rotWithShape="true">
              <a:gsLst>
                <a:gs pos="0">
                  <a:srgbClr val="A3D7D8">
                    <a:alpha val="100000"/>
                  </a:srgbClr>
                </a:gs>
                <a:gs pos="100000">
                  <a:srgbClr val="489EAB">
                    <a:alpha val="100000"/>
                  </a:srgbClr>
                </a:gs>
              </a:gsLst>
              <a:lin ang="2700000"/>
            </a:gradFill>
          </p:spPr>
        </p:sp>
        <p:sp>
          <p:nvSpPr>
            <p:cNvPr name="TextBox 5" id="5"/>
            <p:cNvSpPr txBox="true"/>
            <p:nvPr/>
          </p:nvSpPr>
          <p:spPr>
            <a:xfrm>
              <a:off x="0" y="-57150"/>
              <a:ext cx="1091889" cy="186922"/>
            </a:xfrm>
            <a:prstGeom prst="rect">
              <a:avLst/>
            </a:prstGeom>
          </p:spPr>
          <p:txBody>
            <a:bodyPr anchor="ctr" rtlCol="false" tIns="50800" lIns="50800" bIns="50800" rIns="50800"/>
            <a:lstStyle/>
            <a:p>
              <a:pPr algn="ctr">
                <a:lnSpc>
                  <a:spcPts val="2803"/>
                </a:lnSpc>
              </a:pPr>
            </a:p>
          </p:txBody>
        </p:sp>
      </p:grpSp>
      <p:sp>
        <p:nvSpPr>
          <p:cNvPr name="TextBox 6" id="6"/>
          <p:cNvSpPr txBox="true"/>
          <p:nvPr/>
        </p:nvSpPr>
        <p:spPr>
          <a:xfrm rot="0">
            <a:off x="1636850" y="3654096"/>
            <a:ext cx="4194127" cy="431800"/>
          </a:xfrm>
          <a:prstGeom prst="rect">
            <a:avLst/>
          </a:prstGeom>
        </p:spPr>
        <p:txBody>
          <a:bodyPr anchor="t" rtlCol="false" tIns="0" lIns="0" bIns="0" rIns="0">
            <a:spAutoFit/>
          </a:bodyPr>
          <a:lstStyle/>
          <a:p>
            <a:pPr algn="l">
              <a:lnSpc>
                <a:spcPts val="3499"/>
              </a:lnSpc>
            </a:pPr>
            <a:r>
              <a:rPr lang="en-US" sz="2499">
                <a:solidFill>
                  <a:srgbClr val="FFFFFF"/>
                </a:solidFill>
                <a:latin typeface="Tomorrow"/>
                <a:ea typeface="Tomorrow"/>
                <a:cs typeface="Tomorrow"/>
                <a:sym typeface="Tomorrow"/>
              </a:rPr>
              <a:t>*Efficient User Interaction**</a:t>
            </a:r>
          </a:p>
        </p:txBody>
      </p:sp>
      <p:sp>
        <p:nvSpPr>
          <p:cNvPr name="TextBox 7" id="7"/>
          <p:cNvSpPr txBox="true"/>
          <p:nvPr/>
        </p:nvSpPr>
        <p:spPr>
          <a:xfrm rot="0">
            <a:off x="7811006" y="4619296"/>
            <a:ext cx="4375864" cy="2282076"/>
          </a:xfrm>
          <a:prstGeom prst="rect">
            <a:avLst/>
          </a:prstGeom>
        </p:spPr>
        <p:txBody>
          <a:bodyPr anchor="t" rtlCol="false" tIns="0" lIns="0" bIns="0" rIns="0">
            <a:spAutoFit/>
          </a:bodyPr>
          <a:lstStyle/>
          <a:p>
            <a:pPr algn="l">
              <a:lnSpc>
                <a:spcPts val="3060"/>
              </a:lnSpc>
            </a:pPr>
            <a:r>
              <a:rPr lang="en-US" sz="1899">
                <a:solidFill>
                  <a:srgbClr val="FFFFFF"/>
                </a:solidFill>
                <a:latin typeface="Poppins"/>
                <a:ea typeface="Poppins"/>
                <a:cs typeface="Poppins"/>
                <a:sym typeface="Poppins"/>
              </a:rPr>
              <a:t>If the user is got directed to a harmful url and found it is harmful with the help of this project .Then this system we developed will help the user to get the corresponding safe links possible.</a:t>
            </a:r>
          </a:p>
        </p:txBody>
      </p:sp>
      <p:grpSp>
        <p:nvGrpSpPr>
          <p:cNvPr name="Group 8" id="8"/>
          <p:cNvGrpSpPr/>
          <p:nvPr/>
        </p:nvGrpSpPr>
        <p:grpSpPr>
          <a:xfrm rot="0">
            <a:off x="7634329" y="3709640"/>
            <a:ext cx="4145767" cy="492728"/>
            <a:chOff x="0" y="0"/>
            <a:chExt cx="1091889" cy="129772"/>
          </a:xfrm>
        </p:grpSpPr>
        <p:sp>
          <p:nvSpPr>
            <p:cNvPr name="Freeform 9" id="9"/>
            <p:cNvSpPr/>
            <p:nvPr/>
          </p:nvSpPr>
          <p:spPr>
            <a:xfrm flipH="false" flipV="false" rot="0">
              <a:off x="0" y="0"/>
              <a:ext cx="1091889" cy="129772"/>
            </a:xfrm>
            <a:custGeom>
              <a:avLst/>
              <a:gdLst/>
              <a:ahLst/>
              <a:cxnLst/>
              <a:rect r="r" b="b" t="t" l="l"/>
              <a:pathLst>
                <a:path h="129772" w="1091889">
                  <a:moveTo>
                    <a:pt x="64886" y="0"/>
                  </a:moveTo>
                  <a:lnTo>
                    <a:pt x="1027003" y="0"/>
                  </a:lnTo>
                  <a:cubicBezTo>
                    <a:pt x="1044212" y="0"/>
                    <a:pt x="1060716" y="6836"/>
                    <a:pt x="1072885" y="19005"/>
                  </a:cubicBezTo>
                  <a:cubicBezTo>
                    <a:pt x="1085053" y="31173"/>
                    <a:pt x="1091889" y="47677"/>
                    <a:pt x="1091889" y="64886"/>
                  </a:cubicBezTo>
                  <a:lnTo>
                    <a:pt x="1091889" y="64886"/>
                  </a:lnTo>
                  <a:cubicBezTo>
                    <a:pt x="1091889" y="82095"/>
                    <a:pt x="1085053" y="98599"/>
                    <a:pt x="1072885" y="110767"/>
                  </a:cubicBezTo>
                  <a:cubicBezTo>
                    <a:pt x="1060716" y="122936"/>
                    <a:pt x="1044212" y="129772"/>
                    <a:pt x="1027003" y="129772"/>
                  </a:cubicBezTo>
                  <a:lnTo>
                    <a:pt x="64886" y="129772"/>
                  </a:lnTo>
                  <a:cubicBezTo>
                    <a:pt x="47677" y="129772"/>
                    <a:pt x="31173" y="122936"/>
                    <a:pt x="19005" y="110767"/>
                  </a:cubicBezTo>
                  <a:cubicBezTo>
                    <a:pt x="6836" y="98599"/>
                    <a:pt x="0" y="82095"/>
                    <a:pt x="0" y="64886"/>
                  </a:cubicBezTo>
                  <a:lnTo>
                    <a:pt x="0" y="64886"/>
                  </a:lnTo>
                  <a:cubicBezTo>
                    <a:pt x="0" y="47677"/>
                    <a:pt x="6836" y="31173"/>
                    <a:pt x="19005" y="19005"/>
                  </a:cubicBezTo>
                  <a:cubicBezTo>
                    <a:pt x="31173" y="6836"/>
                    <a:pt x="47677" y="0"/>
                    <a:pt x="64886" y="0"/>
                  </a:cubicBezTo>
                  <a:close/>
                </a:path>
              </a:pathLst>
            </a:custGeom>
            <a:gradFill rotWithShape="true">
              <a:gsLst>
                <a:gs pos="0">
                  <a:srgbClr val="A3D7D8">
                    <a:alpha val="100000"/>
                  </a:srgbClr>
                </a:gs>
                <a:gs pos="100000">
                  <a:srgbClr val="489EAB">
                    <a:alpha val="100000"/>
                  </a:srgbClr>
                </a:gs>
              </a:gsLst>
              <a:lin ang="2700000"/>
            </a:gradFill>
          </p:spPr>
        </p:sp>
        <p:sp>
          <p:nvSpPr>
            <p:cNvPr name="TextBox 10" id="10"/>
            <p:cNvSpPr txBox="true"/>
            <p:nvPr/>
          </p:nvSpPr>
          <p:spPr>
            <a:xfrm>
              <a:off x="0" y="-57150"/>
              <a:ext cx="1091889" cy="186922"/>
            </a:xfrm>
            <a:prstGeom prst="rect">
              <a:avLst/>
            </a:prstGeom>
          </p:spPr>
          <p:txBody>
            <a:bodyPr anchor="ctr" rtlCol="false" tIns="50800" lIns="50800" bIns="50800" rIns="50800"/>
            <a:lstStyle/>
            <a:p>
              <a:pPr algn="ctr">
                <a:lnSpc>
                  <a:spcPts val="2803"/>
                </a:lnSpc>
              </a:pPr>
            </a:p>
          </p:txBody>
        </p:sp>
      </p:grpSp>
      <p:sp>
        <p:nvSpPr>
          <p:cNvPr name="TextBox 11" id="11"/>
          <p:cNvSpPr txBox="true"/>
          <p:nvPr/>
        </p:nvSpPr>
        <p:spPr>
          <a:xfrm rot="0">
            <a:off x="7811006" y="3728056"/>
            <a:ext cx="4199187" cy="431800"/>
          </a:xfrm>
          <a:prstGeom prst="rect">
            <a:avLst/>
          </a:prstGeom>
        </p:spPr>
        <p:txBody>
          <a:bodyPr anchor="t" rtlCol="false" tIns="0" lIns="0" bIns="0" rIns="0">
            <a:spAutoFit/>
          </a:bodyPr>
          <a:lstStyle/>
          <a:p>
            <a:pPr algn="l">
              <a:lnSpc>
                <a:spcPts val="3499"/>
              </a:lnSpc>
            </a:pPr>
            <a:r>
              <a:rPr lang="en-US" sz="2499">
                <a:solidFill>
                  <a:srgbClr val="FFFFFF"/>
                </a:solidFill>
                <a:latin typeface="Tomorrow"/>
                <a:ea typeface="Tomorrow"/>
                <a:cs typeface="Tomorrow"/>
                <a:sym typeface="Tomorrow"/>
              </a:rPr>
              <a:t>safe link suggestion</a:t>
            </a:r>
          </a:p>
        </p:txBody>
      </p:sp>
      <p:sp>
        <p:nvSpPr>
          <p:cNvPr name="TextBox 12" id="12"/>
          <p:cNvSpPr txBox="true"/>
          <p:nvPr/>
        </p:nvSpPr>
        <p:spPr>
          <a:xfrm rot="0">
            <a:off x="1476165" y="1710555"/>
            <a:ext cx="10948797" cy="808996"/>
          </a:xfrm>
          <a:prstGeom prst="rect">
            <a:avLst/>
          </a:prstGeom>
        </p:spPr>
        <p:txBody>
          <a:bodyPr anchor="t" rtlCol="false" tIns="0" lIns="0" bIns="0" rIns="0">
            <a:spAutoFit/>
          </a:bodyPr>
          <a:lstStyle/>
          <a:p>
            <a:pPr algn="just">
              <a:lnSpc>
                <a:spcPts val="6381"/>
              </a:lnSpc>
            </a:pPr>
            <a:r>
              <a:rPr lang="en-US" sz="5501">
                <a:solidFill>
                  <a:srgbClr val="F3F3F2"/>
                </a:solidFill>
                <a:latin typeface="Tomorrow"/>
                <a:ea typeface="Tomorrow"/>
                <a:cs typeface="Tomorrow"/>
                <a:sym typeface="Tomorrow"/>
              </a:rPr>
              <a:t>Advantages of Proposed System</a:t>
            </a:r>
          </a:p>
        </p:txBody>
      </p:sp>
      <p:grpSp>
        <p:nvGrpSpPr>
          <p:cNvPr name="Group 13" id="13"/>
          <p:cNvGrpSpPr/>
          <p:nvPr/>
        </p:nvGrpSpPr>
        <p:grpSpPr>
          <a:xfrm rot="0">
            <a:off x="14444262" y="-2649143"/>
            <a:ext cx="11563599" cy="6434348"/>
            <a:chOff x="0" y="0"/>
            <a:chExt cx="1149715" cy="639737"/>
          </a:xfrm>
        </p:grpSpPr>
        <p:sp>
          <p:nvSpPr>
            <p:cNvPr name="Freeform 14" id="14"/>
            <p:cNvSpPr/>
            <p:nvPr/>
          </p:nvSpPr>
          <p:spPr>
            <a:xfrm flipH="false" flipV="false" rot="0">
              <a:off x="0" y="0"/>
              <a:ext cx="1149715" cy="639737"/>
            </a:xfrm>
            <a:custGeom>
              <a:avLst/>
              <a:gdLst/>
              <a:ahLst/>
              <a:cxnLst/>
              <a:rect r="r" b="b" t="t" l="l"/>
              <a:pathLst>
                <a:path h="639737" w="1149715">
                  <a:moveTo>
                    <a:pt x="203200" y="0"/>
                  </a:moveTo>
                  <a:lnTo>
                    <a:pt x="1149715" y="0"/>
                  </a:lnTo>
                  <a:lnTo>
                    <a:pt x="946515" y="639737"/>
                  </a:lnTo>
                  <a:lnTo>
                    <a:pt x="0" y="639737"/>
                  </a:lnTo>
                  <a:lnTo>
                    <a:pt x="203200" y="0"/>
                  </a:lnTo>
                  <a:close/>
                </a:path>
              </a:pathLst>
            </a:custGeom>
            <a:gradFill rotWithShape="true">
              <a:gsLst>
                <a:gs pos="0">
                  <a:srgbClr val="A3D7D8">
                    <a:alpha val="100000"/>
                  </a:srgbClr>
                </a:gs>
                <a:gs pos="100000">
                  <a:srgbClr val="489EAB">
                    <a:alpha val="100000"/>
                  </a:srgbClr>
                </a:gs>
              </a:gsLst>
              <a:lin ang="2700000"/>
            </a:gradFill>
          </p:spPr>
        </p:sp>
        <p:sp>
          <p:nvSpPr>
            <p:cNvPr name="TextBox 15" id="15"/>
            <p:cNvSpPr txBox="true"/>
            <p:nvPr/>
          </p:nvSpPr>
          <p:spPr>
            <a:xfrm>
              <a:off x="101600" y="-57150"/>
              <a:ext cx="946515" cy="696887"/>
            </a:xfrm>
            <a:prstGeom prst="rect">
              <a:avLst/>
            </a:prstGeom>
          </p:spPr>
          <p:txBody>
            <a:bodyPr anchor="ctr" rtlCol="false" tIns="50800" lIns="50800" bIns="50800" rIns="50800"/>
            <a:lstStyle/>
            <a:p>
              <a:pPr algn="ctr">
                <a:lnSpc>
                  <a:spcPts val="2803"/>
                </a:lnSpc>
              </a:pPr>
            </a:p>
          </p:txBody>
        </p:sp>
      </p:grpSp>
    </p:spTree>
  </p:cSld>
  <p:clrMapOvr>
    <a:masterClrMapping/>
  </p:clrMapOvr>
</p:sld>
</file>

<file path=ppt/slides/slide16.xml><?xml version="1.0" encoding="utf-8"?>
<p:sld xmlns:p="http://schemas.openxmlformats.org/presentationml/2006/main" xmlns:a="http://schemas.openxmlformats.org/drawingml/2006/main">
  <p:cSld>
    <p:bg>
      <p:bgPr>
        <a:solidFill>
          <a:srgbClr val="0D232D"/>
        </a:solidFill>
      </p:bgPr>
    </p:bg>
    <p:spTree>
      <p:nvGrpSpPr>
        <p:cNvPr id="1" name=""/>
        <p:cNvGrpSpPr/>
        <p:nvPr/>
      </p:nvGrpSpPr>
      <p:grpSpPr>
        <a:xfrm>
          <a:off x="0" y="0"/>
          <a:ext cx="0" cy="0"/>
          <a:chOff x="0" y="0"/>
          <a:chExt cx="0" cy="0"/>
        </a:xfrm>
      </p:grpSpPr>
      <p:sp>
        <p:nvSpPr>
          <p:cNvPr name="TextBox 2" id="2"/>
          <p:cNvSpPr txBox="true"/>
          <p:nvPr/>
        </p:nvSpPr>
        <p:spPr>
          <a:xfrm rot="0">
            <a:off x="1028700" y="1038225"/>
            <a:ext cx="8755389" cy="798741"/>
          </a:xfrm>
          <a:prstGeom prst="rect">
            <a:avLst/>
          </a:prstGeom>
        </p:spPr>
        <p:txBody>
          <a:bodyPr anchor="t" rtlCol="false" tIns="0" lIns="0" bIns="0" rIns="0">
            <a:spAutoFit/>
          </a:bodyPr>
          <a:lstStyle/>
          <a:p>
            <a:pPr algn="just">
              <a:lnSpc>
                <a:spcPts val="6214"/>
              </a:lnSpc>
            </a:pPr>
            <a:r>
              <a:rPr lang="en-US" sz="5357">
                <a:solidFill>
                  <a:srgbClr val="F3F3F2"/>
                </a:solidFill>
                <a:latin typeface="Tomorrow"/>
                <a:ea typeface="Tomorrow"/>
                <a:cs typeface="Tomorrow"/>
                <a:sym typeface="Tomorrow"/>
              </a:rPr>
              <a:t>Data Collection</a:t>
            </a:r>
          </a:p>
        </p:txBody>
      </p:sp>
      <p:sp>
        <p:nvSpPr>
          <p:cNvPr name="AutoShape 3" id="3"/>
          <p:cNvSpPr/>
          <p:nvPr/>
        </p:nvSpPr>
        <p:spPr>
          <a:xfrm>
            <a:off x="1028700" y="1861349"/>
            <a:ext cx="5386755" cy="0"/>
          </a:xfrm>
          <a:prstGeom prst="line">
            <a:avLst/>
          </a:prstGeom>
          <a:ln cap="flat" w="38100">
            <a:solidFill>
              <a:srgbClr val="FFFFFF"/>
            </a:solidFill>
            <a:prstDash val="solid"/>
            <a:headEnd type="none" len="sm" w="sm"/>
            <a:tailEnd type="none" len="sm" w="sm"/>
          </a:ln>
        </p:spPr>
      </p:sp>
      <p:sp>
        <p:nvSpPr>
          <p:cNvPr name="TextBox 4" id="4"/>
          <p:cNvSpPr txBox="true"/>
          <p:nvPr/>
        </p:nvSpPr>
        <p:spPr>
          <a:xfrm rot="0">
            <a:off x="969094" y="2977493"/>
            <a:ext cx="3105448" cy="580390"/>
          </a:xfrm>
          <a:prstGeom prst="rect">
            <a:avLst/>
          </a:prstGeom>
        </p:spPr>
        <p:txBody>
          <a:bodyPr anchor="t" rtlCol="false" tIns="0" lIns="0" bIns="0" rIns="0">
            <a:spAutoFit/>
          </a:bodyPr>
          <a:lstStyle/>
          <a:p>
            <a:pPr algn="ctr">
              <a:lnSpc>
                <a:spcPts val="4759"/>
              </a:lnSpc>
            </a:pPr>
            <a:r>
              <a:rPr lang="en-US" sz="3399" b="true">
                <a:solidFill>
                  <a:srgbClr val="F3F3F2"/>
                </a:solidFill>
                <a:latin typeface="Canva Sans Bold"/>
                <a:ea typeface="Canva Sans Bold"/>
                <a:cs typeface="Canva Sans Bold"/>
                <a:sym typeface="Canva Sans Bold"/>
              </a:rPr>
              <a:t>Phishing URLs:</a:t>
            </a:r>
          </a:p>
        </p:txBody>
      </p:sp>
      <p:sp>
        <p:nvSpPr>
          <p:cNvPr name="TextBox 5" id="5"/>
          <p:cNvSpPr txBox="true"/>
          <p:nvPr/>
        </p:nvSpPr>
        <p:spPr>
          <a:xfrm rot="0">
            <a:off x="969094" y="4166870"/>
            <a:ext cx="15493580" cy="976630"/>
          </a:xfrm>
          <a:prstGeom prst="rect">
            <a:avLst/>
          </a:prstGeom>
        </p:spPr>
        <p:txBody>
          <a:bodyPr anchor="t" rtlCol="false" tIns="0" lIns="0" bIns="0" rIns="0">
            <a:spAutoFit/>
          </a:bodyPr>
          <a:lstStyle/>
          <a:p>
            <a:pPr algn="just">
              <a:lnSpc>
                <a:spcPts val="3920"/>
              </a:lnSpc>
            </a:pPr>
            <a:r>
              <a:rPr lang="en-US" sz="2800">
                <a:solidFill>
                  <a:srgbClr val="F3F3F2"/>
                </a:solidFill>
                <a:latin typeface="Canva Sans"/>
                <a:ea typeface="Canva Sans"/>
                <a:cs typeface="Canva Sans"/>
                <a:sym typeface="Canva Sans"/>
              </a:rPr>
              <a:t>We collected 4,770 phishing URLs from PhishTank, an open-source service that provides verified phishing URLs. The data was downloaded in CSV format for easy processing.</a:t>
            </a:r>
          </a:p>
        </p:txBody>
      </p:sp>
      <p:sp>
        <p:nvSpPr>
          <p:cNvPr name="TextBox 6" id="6"/>
          <p:cNvSpPr txBox="true"/>
          <p:nvPr/>
        </p:nvSpPr>
        <p:spPr>
          <a:xfrm rot="0">
            <a:off x="994395" y="6238875"/>
            <a:ext cx="3437037" cy="580390"/>
          </a:xfrm>
          <a:prstGeom prst="rect">
            <a:avLst/>
          </a:prstGeom>
        </p:spPr>
        <p:txBody>
          <a:bodyPr anchor="t" rtlCol="false" tIns="0" lIns="0" bIns="0" rIns="0">
            <a:spAutoFit/>
          </a:bodyPr>
          <a:lstStyle/>
          <a:p>
            <a:pPr algn="ctr">
              <a:lnSpc>
                <a:spcPts val="4759"/>
              </a:lnSpc>
            </a:pPr>
            <a:r>
              <a:rPr lang="en-US" sz="3399" b="true">
                <a:solidFill>
                  <a:srgbClr val="F3F3F2"/>
                </a:solidFill>
                <a:latin typeface="Canva Sans Bold"/>
                <a:ea typeface="Canva Sans Bold"/>
                <a:cs typeface="Canva Sans Bold"/>
                <a:sym typeface="Canva Sans Bold"/>
              </a:rPr>
              <a:t>Legitimate URLs</a:t>
            </a:r>
          </a:p>
        </p:txBody>
      </p:sp>
      <p:sp>
        <p:nvSpPr>
          <p:cNvPr name="TextBox 7" id="7"/>
          <p:cNvSpPr txBox="true"/>
          <p:nvPr/>
        </p:nvSpPr>
        <p:spPr>
          <a:xfrm rot="0">
            <a:off x="1028700" y="7428865"/>
            <a:ext cx="14940838" cy="1471930"/>
          </a:xfrm>
          <a:prstGeom prst="rect">
            <a:avLst/>
          </a:prstGeom>
        </p:spPr>
        <p:txBody>
          <a:bodyPr anchor="t" rtlCol="false" tIns="0" lIns="0" bIns="0" rIns="0">
            <a:spAutoFit/>
          </a:bodyPr>
          <a:lstStyle/>
          <a:p>
            <a:pPr algn="just">
              <a:lnSpc>
                <a:spcPts val="3920"/>
              </a:lnSpc>
            </a:pPr>
            <a:r>
              <a:rPr lang="en-US" sz="2800">
                <a:solidFill>
                  <a:srgbClr val="F3F3F2"/>
                </a:solidFill>
                <a:latin typeface="Canva Sans"/>
                <a:ea typeface="Canva Sans"/>
                <a:cs typeface="Canva Sans"/>
                <a:sym typeface="Canva Sans"/>
              </a:rPr>
              <a:t>For legitimate URLs, we used a dataset from the University of New Brunswick, which contains a total of 35,500 legitimate URLs. From this collection, we selected 4,770 legitimate URLs to balance our dataset.</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0D232D"/>
        </a:solidFill>
      </p:bgPr>
    </p:bg>
    <p:spTree>
      <p:nvGrpSpPr>
        <p:cNvPr id="1" name=""/>
        <p:cNvGrpSpPr/>
        <p:nvPr/>
      </p:nvGrpSpPr>
      <p:grpSpPr>
        <a:xfrm>
          <a:off x="0" y="0"/>
          <a:ext cx="0" cy="0"/>
          <a:chOff x="0" y="0"/>
          <a:chExt cx="0" cy="0"/>
        </a:xfrm>
      </p:grpSpPr>
      <p:sp>
        <p:nvSpPr>
          <p:cNvPr name="TextBox 2" id="2"/>
          <p:cNvSpPr txBox="true"/>
          <p:nvPr/>
        </p:nvSpPr>
        <p:spPr>
          <a:xfrm rot="0">
            <a:off x="901226" y="1517194"/>
            <a:ext cx="8755389" cy="804074"/>
          </a:xfrm>
          <a:prstGeom prst="rect">
            <a:avLst/>
          </a:prstGeom>
        </p:spPr>
        <p:txBody>
          <a:bodyPr anchor="t" rtlCol="false" tIns="0" lIns="0" bIns="0" rIns="0">
            <a:spAutoFit/>
          </a:bodyPr>
          <a:lstStyle/>
          <a:p>
            <a:pPr algn="l">
              <a:lnSpc>
                <a:spcPts val="6214"/>
              </a:lnSpc>
            </a:pPr>
            <a:r>
              <a:rPr lang="en-US" sz="5357">
                <a:solidFill>
                  <a:srgbClr val="F3F3F2"/>
                </a:solidFill>
                <a:latin typeface="Tomorrow"/>
                <a:ea typeface="Tomorrow"/>
                <a:cs typeface="Tomorrow"/>
                <a:sym typeface="Tomorrow"/>
              </a:rPr>
              <a:t>Features</a:t>
            </a:r>
          </a:p>
        </p:txBody>
      </p:sp>
      <p:sp>
        <p:nvSpPr>
          <p:cNvPr name="AutoShape 3" id="3"/>
          <p:cNvSpPr/>
          <p:nvPr/>
        </p:nvSpPr>
        <p:spPr>
          <a:xfrm flipV="true">
            <a:off x="901345" y="2321268"/>
            <a:ext cx="3045842" cy="19050"/>
          </a:xfrm>
          <a:prstGeom prst="line">
            <a:avLst/>
          </a:prstGeom>
          <a:ln cap="flat" w="38100">
            <a:solidFill>
              <a:srgbClr val="FFFFFF"/>
            </a:solidFill>
            <a:prstDash val="solid"/>
            <a:headEnd type="none" len="sm" w="sm"/>
            <a:tailEnd type="none" len="sm" w="sm"/>
          </a:ln>
        </p:spPr>
      </p:sp>
      <p:sp>
        <p:nvSpPr>
          <p:cNvPr name="TextBox 4" id="4"/>
          <p:cNvSpPr txBox="true"/>
          <p:nvPr/>
        </p:nvSpPr>
        <p:spPr>
          <a:xfrm rot="0">
            <a:off x="901226" y="6764997"/>
            <a:ext cx="16046323" cy="1471930"/>
          </a:xfrm>
          <a:prstGeom prst="rect">
            <a:avLst/>
          </a:prstGeom>
        </p:spPr>
        <p:txBody>
          <a:bodyPr anchor="t" rtlCol="false" tIns="0" lIns="0" bIns="0" rIns="0">
            <a:spAutoFit/>
          </a:bodyPr>
          <a:lstStyle/>
          <a:p>
            <a:pPr algn="just">
              <a:lnSpc>
                <a:spcPts val="3919"/>
              </a:lnSpc>
            </a:pPr>
            <a:r>
              <a:rPr lang="en-US" sz="2799">
                <a:solidFill>
                  <a:srgbClr val="F3F3F2"/>
                </a:solidFill>
                <a:latin typeface="Canva Sans"/>
                <a:ea typeface="Canva Sans"/>
                <a:cs typeface="Canva Sans"/>
                <a:sym typeface="Canva Sans"/>
              </a:rPr>
              <a:t>After applying correlation threshold of 0.1 ,The features considered are  'Have_At', 'URL_Length','URL_Depth', 'Prefix/Suffix','Domain_Age', 'Domain_end_period', 'dns_records', 'empty_title', 'tld_in_subdomain', 'iFrame', 'Web_Forwards'</a:t>
            </a:r>
          </a:p>
        </p:txBody>
      </p:sp>
      <p:sp>
        <p:nvSpPr>
          <p:cNvPr name="TextBox 5" id="5"/>
          <p:cNvSpPr txBox="true"/>
          <p:nvPr/>
        </p:nvSpPr>
        <p:spPr>
          <a:xfrm rot="0">
            <a:off x="901226" y="3330918"/>
            <a:ext cx="16357955" cy="2462530"/>
          </a:xfrm>
          <a:prstGeom prst="rect">
            <a:avLst/>
          </a:prstGeom>
        </p:spPr>
        <p:txBody>
          <a:bodyPr anchor="t" rtlCol="false" tIns="0" lIns="0" bIns="0" rIns="0">
            <a:spAutoFit/>
          </a:bodyPr>
          <a:lstStyle/>
          <a:p>
            <a:pPr algn="just">
              <a:lnSpc>
                <a:spcPts val="3920"/>
              </a:lnSpc>
            </a:pPr>
            <a:r>
              <a:rPr lang="en-US" sz="2800">
                <a:solidFill>
                  <a:srgbClr val="F3F3F2"/>
                </a:solidFill>
                <a:latin typeface="Canva Sans"/>
                <a:ea typeface="Canva Sans"/>
                <a:cs typeface="Canva Sans"/>
                <a:sym typeface="Canva Sans"/>
              </a:rPr>
              <a:t>For our phishing detection model, we used several key features to evaluate the legitimacy of URLs.Those features including :</a:t>
            </a:r>
          </a:p>
          <a:p>
            <a:pPr algn="just">
              <a:lnSpc>
                <a:spcPts val="3920"/>
              </a:lnSpc>
            </a:pPr>
            <a:r>
              <a:rPr lang="en-US" sz="2800">
                <a:solidFill>
                  <a:srgbClr val="F3F3F2"/>
                </a:solidFill>
                <a:latin typeface="Canva Sans"/>
                <a:ea typeface="Canva Sans"/>
                <a:cs typeface="Canva Sans"/>
                <a:sym typeface="Canva Sans"/>
              </a:rPr>
              <a:t>'Domain','Have_IP','Have_At','URL_Length',’URL_Depth',’Redirection','Web_Forwards','Label','http_Domain','https_Domain',‘TinyURL','Prefix/Suffix','Domain_Age','Domain_end_period','dns_records','empty_title','tld_in_subdomain','is_indexed','iFrame', 'Mouse_Over', 'Right_Click'</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0D232D"/>
        </a:solidFill>
      </p:bgPr>
    </p:bg>
    <p:spTree>
      <p:nvGrpSpPr>
        <p:cNvPr id="1" name=""/>
        <p:cNvGrpSpPr/>
        <p:nvPr/>
      </p:nvGrpSpPr>
      <p:grpSpPr>
        <a:xfrm>
          <a:off x="0" y="0"/>
          <a:ext cx="0" cy="0"/>
          <a:chOff x="0" y="0"/>
          <a:chExt cx="0" cy="0"/>
        </a:xfrm>
      </p:grpSpPr>
      <p:sp>
        <p:nvSpPr>
          <p:cNvPr name="AutoShape 2" id="2"/>
          <p:cNvSpPr/>
          <p:nvPr/>
        </p:nvSpPr>
        <p:spPr>
          <a:xfrm>
            <a:off x="5529385" y="1527860"/>
            <a:ext cx="6492240" cy="0"/>
          </a:xfrm>
          <a:prstGeom prst="line">
            <a:avLst/>
          </a:prstGeom>
          <a:ln cap="flat" w="38100">
            <a:solidFill>
              <a:srgbClr val="FFFFFF"/>
            </a:solidFill>
            <a:prstDash val="solid"/>
            <a:headEnd type="none" len="sm" w="sm"/>
            <a:tailEnd type="none" len="sm" w="sm"/>
          </a:ln>
        </p:spPr>
      </p:sp>
      <p:grpSp>
        <p:nvGrpSpPr>
          <p:cNvPr name="Group 3" id="3"/>
          <p:cNvGrpSpPr/>
          <p:nvPr/>
        </p:nvGrpSpPr>
        <p:grpSpPr>
          <a:xfrm rot="0">
            <a:off x="598804" y="2089006"/>
            <a:ext cx="6233905" cy="646268"/>
            <a:chOff x="0" y="0"/>
            <a:chExt cx="1641852" cy="170210"/>
          </a:xfrm>
        </p:grpSpPr>
        <p:sp>
          <p:nvSpPr>
            <p:cNvPr name="Freeform 4" id="4"/>
            <p:cNvSpPr/>
            <p:nvPr/>
          </p:nvSpPr>
          <p:spPr>
            <a:xfrm flipH="false" flipV="false" rot="0">
              <a:off x="0" y="0"/>
              <a:ext cx="1641852" cy="170210"/>
            </a:xfrm>
            <a:custGeom>
              <a:avLst/>
              <a:gdLst/>
              <a:ahLst/>
              <a:cxnLst/>
              <a:rect r="r" b="b" t="t" l="l"/>
              <a:pathLst>
                <a:path h="170210" w="1641852">
                  <a:moveTo>
                    <a:pt x="85105" y="0"/>
                  </a:moveTo>
                  <a:lnTo>
                    <a:pt x="1556746" y="0"/>
                  </a:lnTo>
                  <a:cubicBezTo>
                    <a:pt x="1579318" y="0"/>
                    <a:pt x="1600964" y="8966"/>
                    <a:pt x="1616925" y="24927"/>
                  </a:cubicBezTo>
                  <a:cubicBezTo>
                    <a:pt x="1632885" y="40887"/>
                    <a:pt x="1641852" y="62534"/>
                    <a:pt x="1641852" y="85105"/>
                  </a:cubicBezTo>
                  <a:lnTo>
                    <a:pt x="1641852" y="85105"/>
                  </a:lnTo>
                  <a:cubicBezTo>
                    <a:pt x="1641852" y="107676"/>
                    <a:pt x="1632885" y="129323"/>
                    <a:pt x="1616925" y="145284"/>
                  </a:cubicBezTo>
                  <a:cubicBezTo>
                    <a:pt x="1600964" y="161244"/>
                    <a:pt x="1579318" y="170210"/>
                    <a:pt x="1556746" y="170210"/>
                  </a:cubicBezTo>
                  <a:lnTo>
                    <a:pt x="85105" y="170210"/>
                  </a:lnTo>
                  <a:cubicBezTo>
                    <a:pt x="62534" y="170210"/>
                    <a:pt x="40887" y="161244"/>
                    <a:pt x="24927" y="145284"/>
                  </a:cubicBezTo>
                  <a:cubicBezTo>
                    <a:pt x="8966" y="129323"/>
                    <a:pt x="0" y="107676"/>
                    <a:pt x="0" y="85105"/>
                  </a:cubicBezTo>
                  <a:lnTo>
                    <a:pt x="0" y="85105"/>
                  </a:lnTo>
                  <a:cubicBezTo>
                    <a:pt x="0" y="62534"/>
                    <a:pt x="8966" y="40887"/>
                    <a:pt x="24927" y="24927"/>
                  </a:cubicBezTo>
                  <a:cubicBezTo>
                    <a:pt x="40887" y="8966"/>
                    <a:pt x="62534" y="0"/>
                    <a:pt x="85105" y="0"/>
                  </a:cubicBezTo>
                  <a:close/>
                </a:path>
              </a:pathLst>
            </a:custGeom>
            <a:gradFill rotWithShape="true">
              <a:gsLst>
                <a:gs pos="0">
                  <a:srgbClr val="A3D7D8">
                    <a:alpha val="100000"/>
                  </a:srgbClr>
                </a:gs>
                <a:gs pos="100000">
                  <a:srgbClr val="489EAB">
                    <a:alpha val="100000"/>
                  </a:srgbClr>
                </a:gs>
              </a:gsLst>
              <a:lin ang="2700000"/>
            </a:gradFill>
          </p:spPr>
        </p:sp>
        <p:sp>
          <p:nvSpPr>
            <p:cNvPr name="TextBox 5" id="5"/>
            <p:cNvSpPr txBox="true"/>
            <p:nvPr/>
          </p:nvSpPr>
          <p:spPr>
            <a:xfrm>
              <a:off x="0" y="-57150"/>
              <a:ext cx="1641852" cy="227360"/>
            </a:xfrm>
            <a:prstGeom prst="rect">
              <a:avLst/>
            </a:prstGeom>
          </p:spPr>
          <p:txBody>
            <a:bodyPr anchor="ctr" rtlCol="false" tIns="50800" lIns="50800" bIns="50800" rIns="50800"/>
            <a:lstStyle/>
            <a:p>
              <a:pPr algn="ctr">
                <a:lnSpc>
                  <a:spcPts val="2803"/>
                </a:lnSpc>
              </a:pPr>
            </a:p>
          </p:txBody>
        </p:sp>
      </p:grpSp>
      <p:sp>
        <p:nvSpPr>
          <p:cNvPr name="Freeform 6" id="6"/>
          <p:cNvSpPr/>
          <p:nvPr/>
        </p:nvSpPr>
        <p:spPr>
          <a:xfrm flipH="false" flipV="false" rot="0">
            <a:off x="3481868" y="6315188"/>
            <a:ext cx="10280195" cy="3205914"/>
          </a:xfrm>
          <a:custGeom>
            <a:avLst/>
            <a:gdLst/>
            <a:ahLst/>
            <a:cxnLst/>
            <a:rect r="r" b="b" t="t" l="l"/>
            <a:pathLst>
              <a:path h="3205914" w="10280195">
                <a:moveTo>
                  <a:pt x="0" y="0"/>
                </a:moveTo>
                <a:lnTo>
                  <a:pt x="10280195" y="0"/>
                </a:lnTo>
                <a:lnTo>
                  <a:pt x="10280195" y="3205914"/>
                </a:lnTo>
                <a:lnTo>
                  <a:pt x="0" y="3205914"/>
                </a:lnTo>
                <a:lnTo>
                  <a:pt x="0" y="0"/>
                </a:lnTo>
                <a:close/>
              </a:path>
            </a:pathLst>
          </a:custGeom>
          <a:blipFill>
            <a:blip r:embed="rId2"/>
            <a:stretch>
              <a:fillRect l="0" t="-19157" r="0" b="0"/>
            </a:stretch>
          </a:blipFill>
        </p:spPr>
      </p:sp>
      <p:sp>
        <p:nvSpPr>
          <p:cNvPr name="TextBox 7" id="7"/>
          <p:cNvSpPr txBox="true"/>
          <p:nvPr/>
        </p:nvSpPr>
        <p:spPr>
          <a:xfrm rot="0">
            <a:off x="5529385" y="704735"/>
            <a:ext cx="9424664" cy="798741"/>
          </a:xfrm>
          <a:prstGeom prst="rect">
            <a:avLst/>
          </a:prstGeom>
        </p:spPr>
        <p:txBody>
          <a:bodyPr anchor="t" rtlCol="false" tIns="0" lIns="0" bIns="0" rIns="0">
            <a:spAutoFit/>
          </a:bodyPr>
          <a:lstStyle/>
          <a:p>
            <a:pPr algn="just">
              <a:lnSpc>
                <a:spcPts val="6214"/>
              </a:lnSpc>
            </a:pPr>
            <a:r>
              <a:rPr lang="en-US" sz="5357">
                <a:solidFill>
                  <a:srgbClr val="F3F3F2"/>
                </a:solidFill>
                <a:latin typeface="Tomorrow"/>
                <a:ea typeface="Tomorrow"/>
                <a:cs typeface="Tomorrow"/>
                <a:sym typeface="Tomorrow"/>
              </a:rPr>
              <a:t>ALGORITHMS USED</a:t>
            </a:r>
          </a:p>
        </p:txBody>
      </p:sp>
      <p:sp>
        <p:nvSpPr>
          <p:cNvPr name="TextBox 8" id="8"/>
          <p:cNvSpPr txBox="true"/>
          <p:nvPr/>
        </p:nvSpPr>
        <p:spPr>
          <a:xfrm rot="0">
            <a:off x="598804" y="3028950"/>
            <a:ext cx="17428179" cy="1967230"/>
          </a:xfrm>
          <a:prstGeom prst="rect">
            <a:avLst/>
          </a:prstGeom>
        </p:spPr>
        <p:txBody>
          <a:bodyPr anchor="t" rtlCol="false" tIns="0" lIns="0" bIns="0" rIns="0">
            <a:spAutoFit/>
          </a:bodyPr>
          <a:lstStyle/>
          <a:p>
            <a:pPr algn="just">
              <a:lnSpc>
                <a:spcPts val="3920"/>
              </a:lnSpc>
            </a:pPr>
            <a:r>
              <a:rPr lang="en-US" sz="2800">
                <a:solidFill>
                  <a:srgbClr val="F3F3F2"/>
                </a:solidFill>
                <a:latin typeface="Canva Sans"/>
                <a:ea typeface="Canva Sans"/>
                <a:cs typeface="Canva Sans"/>
                <a:sym typeface="Canva Sans"/>
              </a:rPr>
              <a:t>XGBoost is a highly efficient and powerful gradient-boosting algorithm based on decision trees. It works by combining multiple weak models (trees) into a strong predictive model. It’s designed to handle large datasets and offers features like parallelization, regularization, and automatic handling of missing values, making it a popular choice for structured/tabular data.</a:t>
            </a:r>
          </a:p>
        </p:txBody>
      </p:sp>
      <p:sp>
        <p:nvSpPr>
          <p:cNvPr name="TextBox 9" id="9"/>
          <p:cNvSpPr txBox="true"/>
          <p:nvPr/>
        </p:nvSpPr>
        <p:spPr>
          <a:xfrm rot="0">
            <a:off x="837470" y="2149475"/>
            <a:ext cx="6398448" cy="431800"/>
          </a:xfrm>
          <a:prstGeom prst="rect">
            <a:avLst/>
          </a:prstGeom>
        </p:spPr>
        <p:txBody>
          <a:bodyPr anchor="t" rtlCol="false" tIns="0" lIns="0" bIns="0" rIns="0">
            <a:spAutoFit/>
          </a:bodyPr>
          <a:lstStyle/>
          <a:p>
            <a:pPr algn="just">
              <a:lnSpc>
                <a:spcPts val="3499"/>
              </a:lnSpc>
            </a:pPr>
            <a:r>
              <a:rPr lang="en-US" sz="2499">
                <a:solidFill>
                  <a:srgbClr val="FFFFFF"/>
                </a:solidFill>
                <a:latin typeface="Tomorrow"/>
                <a:ea typeface="Tomorrow"/>
                <a:cs typeface="Tomorrow"/>
                <a:sym typeface="Tomorrow"/>
              </a:rPr>
              <a:t> XGBoost (Extreme Gradient Boosting)</a:t>
            </a:r>
          </a:p>
        </p:txBody>
      </p:sp>
      <p:sp>
        <p:nvSpPr>
          <p:cNvPr name="TextBox 10" id="10"/>
          <p:cNvSpPr txBox="true"/>
          <p:nvPr/>
        </p:nvSpPr>
        <p:spPr>
          <a:xfrm rot="0">
            <a:off x="693310" y="5443855"/>
            <a:ext cx="4267944" cy="537845"/>
          </a:xfrm>
          <a:prstGeom prst="rect">
            <a:avLst/>
          </a:prstGeom>
        </p:spPr>
        <p:txBody>
          <a:bodyPr anchor="t" rtlCol="false" tIns="0" lIns="0" bIns="0" rIns="0">
            <a:spAutoFit/>
          </a:bodyPr>
          <a:lstStyle/>
          <a:p>
            <a:pPr algn="ctr">
              <a:lnSpc>
                <a:spcPts val="4480"/>
              </a:lnSpc>
            </a:pPr>
            <a:r>
              <a:rPr lang="en-US" sz="3200" b="true">
                <a:solidFill>
                  <a:srgbClr val="FFFFFF"/>
                </a:solidFill>
                <a:latin typeface="Canva Sans Bold"/>
                <a:ea typeface="Canva Sans Bold"/>
                <a:cs typeface="Canva Sans Bold"/>
                <a:sym typeface="Canva Sans Bold"/>
              </a:rPr>
              <a:t>Classification Report:</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0D232D"/>
        </a:solidFill>
      </p:bgPr>
    </p:bg>
    <p:spTree>
      <p:nvGrpSpPr>
        <p:cNvPr id="1" name=""/>
        <p:cNvGrpSpPr/>
        <p:nvPr/>
      </p:nvGrpSpPr>
      <p:grpSpPr>
        <a:xfrm>
          <a:off x="0" y="0"/>
          <a:ext cx="0" cy="0"/>
          <a:chOff x="0" y="0"/>
          <a:chExt cx="0" cy="0"/>
        </a:xfrm>
      </p:grpSpPr>
      <p:sp>
        <p:nvSpPr>
          <p:cNvPr name="AutoShape 2" id="2"/>
          <p:cNvSpPr/>
          <p:nvPr/>
        </p:nvSpPr>
        <p:spPr>
          <a:xfrm>
            <a:off x="5529385" y="1527860"/>
            <a:ext cx="6492240" cy="0"/>
          </a:xfrm>
          <a:prstGeom prst="line">
            <a:avLst/>
          </a:prstGeom>
          <a:ln cap="flat" w="38100">
            <a:solidFill>
              <a:srgbClr val="FFFFFF"/>
            </a:solidFill>
            <a:prstDash val="solid"/>
            <a:headEnd type="none" len="sm" w="sm"/>
            <a:tailEnd type="none" len="sm" w="sm"/>
          </a:ln>
        </p:spPr>
      </p:sp>
      <p:grpSp>
        <p:nvGrpSpPr>
          <p:cNvPr name="Group 3" id="3"/>
          <p:cNvGrpSpPr/>
          <p:nvPr/>
        </p:nvGrpSpPr>
        <p:grpSpPr>
          <a:xfrm rot="0">
            <a:off x="837470" y="2309638"/>
            <a:ext cx="6233905" cy="637034"/>
            <a:chOff x="0" y="0"/>
            <a:chExt cx="1641852" cy="167779"/>
          </a:xfrm>
        </p:grpSpPr>
        <p:sp>
          <p:nvSpPr>
            <p:cNvPr name="Freeform 4" id="4"/>
            <p:cNvSpPr/>
            <p:nvPr/>
          </p:nvSpPr>
          <p:spPr>
            <a:xfrm flipH="false" flipV="false" rot="0">
              <a:off x="0" y="0"/>
              <a:ext cx="1641852" cy="167779"/>
            </a:xfrm>
            <a:custGeom>
              <a:avLst/>
              <a:gdLst/>
              <a:ahLst/>
              <a:cxnLst/>
              <a:rect r="r" b="b" t="t" l="l"/>
              <a:pathLst>
                <a:path h="167779" w="1641852">
                  <a:moveTo>
                    <a:pt x="83889" y="0"/>
                  </a:moveTo>
                  <a:lnTo>
                    <a:pt x="1557962" y="0"/>
                  </a:lnTo>
                  <a:cubicBezTo>
                    <a:pt x="1580211" y="0"/>
                    <a:pt x="1601549" y="8838"/>
                    <a:pt x="1617281" y="24571"/>
                  </a:cubicBezTo>
                  <a:cubicBezTo>
                    <a:pt x="1633013" y="40303"/>
                    <a:pt x="1641852" y="61640"/>
                    <a:pt x="1641852" y="83889"/>
                  </a:cubicBezTo>
                  <a:lnTo>
                    <a:pt x="1641852" y="83889"/>
                  </a:lnTo>
                  <a:cubicBezTo>
                    <a:pt x="1641852" y="106138"/>
                    <a:pt x="1633013" y="127476"/>
                    <a:pt x="1617281" y="143208"/>
                  </a:cubicBezTo>
                  <a:cubicBezTo>
                    <a:pt x="1601549" y="158940"/>
                    <a:pt x="1580211" y="167779"/>
                    <a:pt x="1557962" y="167779"/>
                  </a:cubicBezTo>
                  <a:lnTo>
                    <a:pt x="83889" y="167779"/>
                  </a:lnTo>
                  <a:cubicBezTo>
                    <a:pt x="61640" y="167779"/>
                    <a:pt x="40303" y="158940"/>
                    <a:pt x="24571" y="143208"/>
                  </a:cubicBezTo>
                  <a:cubicBezTo>
                    <a:pt x="8838" y="127476"/>
                    <a:pt x="0" y="106138"/>
                    <a:pt x="0" y="83889"/>
                  </a:cubicBezTo>
                  <a:lnTo>
                    <a:pt x="0" y="83889"/>
                  </a:lnTo>
                  <a:cubicBezTo>
                    <a:pt x="0" y="61640"/>
                    <a:pt x="8838" y="40303"/>
                    <a:pt x="24571" y="24571"/>
                  </a:cubicBezTo>
                  <a:cubicBezTo>
                    <a:pt x="40303" y="8838"/>
                    <a:pt x="61640" y="0"/>
                    <a:pt x="83889" y="0"/>
                  </a:cubicBezTo>
                  <a:close/>
                </a:path>
              </a:pathLst>
            </a:custGeom>
            <a:gradFill rotWithShape="true">
              <a:gsLst>
                <a:gs pos="0">
                  <a:srgbClr val="A3D7D8">
                    <a:alpha val="100000"/>
                  </a:srgbClr>
                </a:gs>
                <a:gs pos="100000">
                  <a:srgbClr val="489EAB">
                    <a:alpha val="100000"/>
                  </a:srgbClr>
                </a:gs>
              </a:gsLst>
              <a:lin ang="2700000"/>
            </a:gradFill>
          </p:spPr>
        </p:sp>
        <p:sp>
          <p:nvSpPr>
            <p:cNvPr name="TextBox 5" id="5"/>
            <p:cNvSpPr txBox="true"/>
            <p:nvPr/>
          </p:nvSpPr>
          <p:spPr>
            <a:xfrm>
              <a:off x="0" y="-57150"/>
              <a:ext cx="1641852" cy="224929"/>
            </a:xfrm>
            <a:prstGeom prst="rect">
              <a:avLst/>
            </a:prstGeom>
          </p:spPr>
          <p:txBody>
            <a:bodyPr anchor="ctr" rtlCol="false" tIns="50800" lIns="50800" bIns="50800" rIns="50800"/>
            <a:lstStyle/>
            <a:p>
              <a:pPr algn="ctr">
                <a:lnSpc>
                  <a:spcPts val="2803"/>
                </a:lnSpc>
              </a:pPr>
            </a:p>
          </p:txBody>
        </p:sp>
      </p:grpSp>
      <p:sp>
        <p:nvSpPr>
          <p:cNvPr name="Freeform 6" id="6"/>
          <p:cNvSpPr/>
          <p:nvPr/>
        </p:nvSpPr>
        <p:spPr>
          <a:xfrm flipH="false" flipV="false" rot="0">
            <a:off x="4009968" y="6429375"/>
            <a:ext cx="10268064" cy="3194955"/>
          </a:xfrm>
          <a:custGeom>
            <a:avLst/>
            <a:gdLst/>
            <a:ahLst/>
            <a:cxnLst/>
            <a:rect r="r" b="b" t="t" l="l"/>
            <a:pathLst>
              <a:path h="3194955" w="10268064">
                <a:moveTo>
                  <a:pt x="0" y="0"/>
                </a:moveTo>
                <a:lnTo>
                  <a:pt x="10268064" y="0"/>
                </a:lnTo>
                <a:lnTo>
                  <a:pt x="10268064" y="3194955"/>
                </a:lnTo>
                <a:lnTo>
                  <a:pt x="0" y="3194955"/>
                </a:lnTo>
                <a:lnTo>
                  <a:pt x="0" y="0"/>
                </a:lnTo>
                <a:close/>
              </a:path>
            </a:pathLst>
          </a:custGeom>
          <a:blipFill>
            <a:blip r:embed="rId2"/>
            <a:stretch>
              <a:fillRect l="0" t="0" r="0" b="0"/>
            </a:stretch>
          </a:blipFill>
        </p:spPr>
      </p:sp>
      <p:sp>
        <p:nvSpPr>
          <p:cNvPr name="TextBox 7" id="7"/>
          <p:cNvSpPr txBox="true"/>
          <p:nvPr/>
        </p:nvSpPr>
        <p:spPr>
          <a:xfrm rot="0">
            <a:off x="5529385" y="704735"/>
            <a:ext cx="9424664" cy="798741"/>
          </a:xfrm>
          <a:prstGeom prst="rect">
            <a:avLst/>
          </a:prstGeom>
        </p:spPr>
        <p:txBody>
          <a:bodyPr anchor="t" rtlCol="false" tIns="0" lIns="0" bIns="0" rIns="0">
            <a:spAutoFit/>
          </a:bodyPr>
          <a:lstStyle/>
          <a:p>
            <a:pPr algn="just">
              <a:lnSpc>
                <a:spcPts val="6214"/>
              </a:lnSpc>
            </a:pPr>
            <a:r>
              <a:rPr lang="en-US" sz="5357">
                <a:solidFill>
                  <a:srgbClr val="F3F3F2"/>
                </a:solidFill>
                <a:latin typeface="Tomorrow"/>
                <a:ea typeface="Tomorrow"/>
                <a:cs typeface="Tomorrow"/>
                <a:sym typeface="Tomorrow"/>
              </a:rPr>
              <a:t>ALGORITHMS USED</a:t>
            </a:r>
          </a:p>
        </p:txBody>
      </p:sp>
      <p:sp>
        <p:nvSpPr>
          <p:cNvPr name="TextBox 8" id="8"/>
          <p:cNvSpPr txBox="true"/>
          <p:nvPr/>
        </p:nvSpPr>
        <p:spPr>
          <a:xfrm rot="0">
            <a:off x="1328797" y="2383681"/>
            <a:ext cx="6398448" cy="431800"/>
          </a:xfrm>
          <a:prstGeom prst="rect">
            <a:avLst/>
          </a:prstGeom>
        </p:spPr>
        <p:txBody>
          <a:bodyPr anchor="t" rtlCol="false" tIns="0" lIns="0" bIns="0" rIns="0">
            <a:spAutoFit/>
          </a:bodyPr>
          <a:lstStyle/>
          <a:p>
            <a:pPr algn="just">
              <a:lnSpc>
                <a:spcPts val="3499"/>
              </a:lnSpc>
            </a:pPr>
            <a:r>
              <a:rPr lang="en-US" sz="2499">
                <a:solidFill>
                  <a:srgbClr val="FFFFFF"/>
                </a:solidFill>
                <a:latin typeface="Tomorrow"/>
                <a:ea typeface="Tomorrow"/>
                <a:cs typeface="Tomorrow"/>
                <a:sym typeface="Tomorrow"/>
              </a:rPr>
              <a:t> CatBoost Algorithm</a:t>
            </a:r>
          </a:p>
        </p:txBody>
      </p:sp>
      <p:sp>
        <p:nvSpPr>
          <p:cNvPr name="TextBox 9" id="9"/>
          <p:cNvSpPr txBox="true"/>
          <p:nvPr/>
        </p:nvSpPr>
        <p:spPr>
          <a:xfrm rot="0">
            <a:off x="429911" y="3287849"/>
            <a:ext cx="17428179" cy="1967230"/>
          </a:xfrm>
          <a:prstGeom prst="rect">
            <a:avLst/>
          </a:prstGeom>
        </p:spPr>
        <p:txBody>
          <a:bodyPr anchor="t" rtlCol="false" tIns="0" lIns="0" bIns="0" rIns="0">
            <a:spAutoFit/>
          </a:bodyPr>
          <a:lstStyle/>
          <a:p>
            <a:pPr algn="just">
              <a:lnSpc>
                <a:spcPts val="3920"/>
              </a:lnSpc>
            </a:pPr>
            <a:r>
              <a:rPr lang="en-US" sz="2800">
                <a:solidFill>
                  <a:srgbClr val="F3F3F2"/>
                </a:solidFill>
                <a:latin typeface="Canva Sans"/>
                <a:ea typeface="Canva Sans"/>
                <a:cs typeface="Canva Sans"/>
                <a:sym typeface="Canva Sans"/>
              </a:rPr>
              <a:t>CatBoost is another gradient-boosting algorithm optimized for handling categorical data without requiring heavy preprocessing. It avoids overfitting better than xgboost and reduces prediction shift. CatBoost is particularly useful when datasets contain categorical variables and can handle both numerical and text data efficiently.</a:t>
            </a:r>
          </a:p>
        </p:txBody>
      </p:sp>
      <p:sp>
        <p:nvSpPr>
          <p:cNvPr name="TextBox 10" id="10"/>
          <p:cNvSpPr txBox="true"/>
          <p:nvPr/>
        </p:nvSpPr>
        <p:spPr>
          <a:xfrm rot="0">
            <a:off x="845710" y="5596255"/>
            <a:ext cx="4267944" cy="537845"/>
          </a:xfrm>
          <a:prstGeom prst="rect">
            <a:avLst/>
          </a:prstGeom>
        </p:spPr>
        <p:txBody>
          <a:bodyPr anchor="t" rtlCol="false" tIns="0" lIns="0" bIns="0" rIns="0">
            <a:spAutoFit/>
          </a:bodyPr>
          <a:lstStyle/>
          <a:p>
            <a:pPr algn="ctr">
              <a:lnSpc>
                <a:spcPts val="4480"/>
              </a:lnSpc>
            </a:pPr>
            <a:r>
              <a:rPr lang="en-US" sz="3200" b="true">
                <a:solidFill>
                  <a:srgbClr val="FFFFFF"/>
                </a:solidFill>
                <a:latin typeface="Canva Sans Bold"/>
                <a:ea typeface="Canva Sans Bold"/>
                <a:cs typeface="Canva Sans Bold"/>
                <a:sym typeface="Canva Sans Bold"/>
              </a:rPr>
              <a:t>Classification Report: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0" y="0"/>
            <a:ext cx="18288000" cy="10262120"/>
            <a:chOff x="0" y="0"/>
            <a:chExt cx="4816593" cy="2702780"/>
          </a:xfrm>
        </p:grpSpPr>
        <p:sp>
          <p:nvSpPr>
            <p:cNvPr name="Freeform 4" id="4"/>
            <p:cNvSpPr/>
            <p:nvPr/>
          </p:nvSpPr>
          <p:spPr>
            <a:xfrm flipH="false" flipV="false" rot="0">
              <a:off x="0" y="0"/>
              <a:ext cx="4816592" cy="2702781"/>
            </a:xfrm>
            <a:custGeom>
              <a:avLst/>
              <a:gdLst/>
              <a:ahLst/>
              <a:cxnLst/>
              <a:rect r="r" b="b" t="t" l="l"/>
              <a:pathLst>
                <a:path h="2702781" w="4816592">
                  <a:moveTo>
                    <a:pt x="0" y="0"/>
                  </a:moveTo>
                  <a:lnTo>
                    <a:pt x="4816592" y="0"/>
                  </a:lnTo>
                  <a:lnTo>
                    <a:pt x="4816592" y="2702781"/>
                  </a:lnTo>
                  <a:lnTo>
                    <a:pt x="0" y="2702781"/>
                  </a:lnTo>
                  <a:close/>
                </a:path>
              </a:pathLst>
            </a:custGeom>
            <a:solidFill>
              <a:srgbClr val="0D232D">
                <a:alpha val="32941"/>
              </a:srgbClr>
            </a:solidFill>
          </p:spPr>
        </p:sp>
        <p:sp>
          <p:nvSpPr>
            <p:cNvPr name="TextBox 5" id="5"/>
            <p:cNvSpPr txBox="true"/>
            <p:nvPr/>
          </p:nvSpPr>
          <p:spPr>
            <a:xfrm>
              <a:off x="0" y="-57150"/>
              <a:ext cx="4816593" cy="2759930"/>
            </a:xfrm>
            <a:prstGeom prst="rect">
              <a:avLst/>
            </a:prstGeom>
          </p:spPr>
          <p:txBody>
            <a:bodyPr anchor="ctr" rtlCol="false" tIns="50800" lIns="50800" bIns="50800" rIns="50800"/>
            <a:lstStyle/>
            <a:p>
              <a:pPr algn="ctr">
                <a:lnSpc>
                  <a:spcPts val="2803"/>
                </a:lnSpc>
              </a:pPr>
            </a:p>
          </p:txBody>
        </p:sp>
      </p:grpSp>
      <p:grpSp>
        <p:nvGrpSpPr>
          <p:cNvPr name="Group 6" id="6"/>
          <p:cNvGrpSpPr/>
          <p:nvPr/>
        </p:nvGrpSpPr>
        <p:grpSpPr>
          <a:xfrm rot="0">
            <a:off x="10151762" y="7215473"/>
            <a:ext cx="535288" cy="535288"/>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8" id="8"/>
            <p:cNvSpPr txBox="true"/>
            <p:nvPr/>
          </p:nvSpPr>
          <p:spPr>
            <a:xfrm>
              <a:off x="76200" y="19050"/>
              <a:ext cx="660400" cy="717550"/>
            </a:xfrm>
            <a:prstGeom prst="rect">
              <a:avLst/>
            </a:prstGeom>
          </p:spPr>
          <p:txBody>
            <a:bodyPr anchor="ctr" rtlCol="false" tIns="50800" lIns="50800" bIns="50800" rIns="50800"/>
            <a:lstStyle/>
            <a:p>
              <a:pPr algn="ctr">
                <a:lnSpc>
                  <a:spcPts val="2803"/>
                </a:lnSpc>
              </a:pPr>
            </a:p>
          </p:txBody>
        </p:sp>
      </p:grpSp>
      <p:sp>
        <p:nvSpPr>
          <p:cNvPr name="Freeform 9" id="9"/>
          <p:cNvSpPr/>
          <p:nvPr/>
        </p:nvSpPr>
        <p:spPr>
          <a:xfrm flipH="false" flipV="false" rot="0">
            <a:off x="10358639" y="7333291"/>
            <a:ext cx="159633" cy="299653"/>
          </a:xfrm>
          <a:custGeom>
            <a:avLst/>
            <a:gdLst/>
            <a:ahLst/>
            <a:cxnLst/>
            <a:rect r="r" b="b" t="t" l="l"/>
            <a:pathLst>
              <a:path h="299653" w="159633">
                <a:moveTo>
                  <a:pt x="0" y="0"/>
                </a:moveTo>
                <a:lnTo>
                  <a:pt x="159633" y="0"/>
                </a:lnTo>
                <a:lnTo>
                  <a:pt x="159633" y="299652"/>
                </a:lnTo>
                <a:lnTo>
                  <a:pt x="0" y="2996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3378861" y="3740661"/>
            <a:ext cx="11530278" cy="2834254"/>
          </a:xfrm>
          <a:prstGeom prst="rect">
            <a:avLst/>
          </a:prstGeom>
        </p:spPr>
        <p:txBody>
          <a:bodyPr anchor="t" rtlCol="false" tIns="0" lIns="0" bIns="0" rIns="0">
            <a:spAutoFit/>
          </a:bodyPr>
          <a:lstStyle/>
          <a:p>
            <a:pPr algn="ctr">
              <a:lnSpc>
                <a:spcPts val="11119"/>
              </a:lnSpc>
            </a:pPr>
            <a:r>
              <a:rPr lang="en-US" sz="9585">
                <a:solidFill>
                  <a:srgbClr val="F3F3F2"/>
                </a:solidFill>
                <a:latin typeface="Tomorrow"/>
                <a:ea typeface="Tomorrow"/>
                <a:cs typeface="Tomorrow"/>
                <a:sym typeface="Tomorrow"/>
              </a:rPr>
              <a:t>Safe URL Checker</a:t>
            </a:r>
          </a:p>
          <a:p>
            <a:pPr algn="ctr">
              <a:lnSpc>
                <a:spcPts val="11119"/>
              </a:lnSpc>
            </a:pPr>
          </a:p>
        </p:txBody>
      </p:sp>
      <p:sp>
        <p:nvSpPr>
          <p:cNvPr name="TextBox 11" id="11"/>
          <p:cNvSpPr txBox="true"/>
          <p:nvPr/>
        </p:nvSpPr>
        <p:spPr>
          <a:xfrm rot="0">
            <a:off x="5386318" y="5305932"/>
            <a:ext cx="7085454" cy="878172"/>
          </a:xfrm>
          <a:prstGeom prst="rect">
            <a:avLst/>
          </a:prstGeom>
        </p:spPr>
        <p:txBody>
          <a:bodyPr anchor="t" rtlCol="false" tIns="0" lIns="0" bIns="0" rIns="0">
            <a:spAutoFit/>
          </a:bodyPr>
          <a:lstStyle/>
          <a:p>
            <a:pPr algn="ctr">
              <a:lnSpc>
                <a:spcPts val="3571"/>
              </a:lnSpc>
            </a:pPr>
            <a:r>
              <a:rPr lang="en-US" sz="2551" spc="160">
                <a:solidFill>
                  <a:srgbClr val="F3F3F2"/>
                </a:solidFill>
                <a:latin typeface="Tomorrow"/>
                <a:ea typeface="Tomorrow"/>
                <a:cs typeface="Tomorrow"/>
                <a:sym typeface="Tomorrow"/>
              </a:rPr>
              <a:t>using Machine  Learning and</a:t>
            </a:r>
          </a:p>
          <a:p>
            <a:pPr algn="ctr">
              <a:lnSpc>
                <a:spcPts val="3571"/>
              </a:lnSpc>
            </a:pPr>
            <a:r>
              <a:rPr lang="en-US" sz="2551" spc="160">
                <a:solidFill>
                  <a:srgbClr val="F3F3F2"/>
                </a:solidFill>
                <a:latin typeface="Tomorrow"/>
                <a:ea typeface="Tomorrow"/>
                <a:cs typeface="Tomorrow"/>
                <a:sym typeface="Tomorrow"/>
              </a:rPr>
              <a:t> Deep Learning Models</a:t>
            </a:r>
          </a:p>
        </p:txBody>
      </p:sp>
    </p:spTree>
  </p:cSld>
  <p:clrMapOvr>
    <a:masterClrMapping/>
  </p:clrMapOvr>
  <p:transition spd="fast">
    <p:fade/>
  </p:transition>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0D232D"/>
        </a:solidFill>
      </p:bgPr>
    </p:bg>
    <p:spTree>
      <p:nvGrpSpPr>
        <p:cNvPr id="1" name=""/>
        <p:cNvGrpSpPr/>
        <p:nvPr/>
      </p:nvGrpSpPr>
      <p:grpSpPr>
        <a:xfrm>
          <a:off x="0" y="0"/>
          <a:ext cx="0" cy="0"/>
          <a:chOff x="0" y="0"/>
          <a:chExt cx="0" cy="0"/>
        </a:xfrm>
      </p:grpSpPr>
      <p:sp>
        <p:nvSpPr>
          <p:cNvPr name="AutoShape 2" id="2"/>
          <p:cNvSpPr/>
          <p:nvPr/>
        </p:nvSpPr>
        <p:spPr>
          <a:xfrm>
            <a:off x="5529385" y="1527860"/>
            <a:ext cx="6492240" cy="0"/>
          </a:xfrm>
          <a:prstGeom prst="line">
            <a:avLst/>
          </a:prstGeom>
          <a:ln cap="flat" w="38100">
            <a:solidFill>
              <a:srgbClr val="FFFFFF"/>
            </a:solidFill>
            <a:prstDash val="solid"/>
            <a:headEnd type="none" len="sm" w="sm"/>
            <a:tailEnd type="none" len="sm" w="sm"/>
          </a:ln>
        </p:spPr>
      </p:sp>
      <p:grpSp>
        <p:nvGrpSpPr>
          <p:cNvPr name="Group 3" id="3"/>
          <p:cNvGrpSpPr/>
          <p:nvPr/>
        </p:nvGrpSpPr>
        <p:grpSpPr>
          <a:xfrm rot="0">
            <a:off x="598804" y="2217515"/>
            <a:ext cx="6049658" cy="606327"/>
            <a:chOff x="0" y="0"/>
            <a:chExt cx="1593325" cy="159691"/>
          </a:xfrm>
        </p:grpSpPr>
        <p:sp>
          <p:nvSpPr>
            <p:cNvPr name="Freeform 4" id="4"/>
            <p:cNvSpPr/>
            <p:nvPr/>
          </p:nvSpPr>
          <p:spPr>
            <a:xfrm flipH="false" flipV="false" rot="0">
              <a:off x="0" y="0"/>
              <a:ext cx="1593325" cy="159691"/>
            </a:xfrm>
            <a:custGeom>
              <a:avLst/>
              <a:gdLst/>
              <a:ahLst/>
              <a:cxnLst/>
              <a:rect r="r" b="b" t="t" l="l"/>
              <a:pathLst>
                <a:path h="159691" w="1593325">
                  <a:moveTo>
                    <a:pt x="79845" y="0"/>
                  </a:moveTo>
                  <a:lnTo>
                    <a:pt x="1513480" y="0"/>
                  </a:lnTo>
                  <a:cubicBezTo>
                    <a:pt x="1534656" y="0"/>
                    <a:pt x="1554965" y="8412"/>
                    <a:pt x="1569939" y="23386"/>
                  </a:cubicBezTo>
                  <a:cubicBezTo>
                    <a:pt x="1584913" y="38360"/>
                    <a:pt x="1593325" y="58669"/>
                    <a:pt x="1593325" y="79845"/>
                  </a:cubicBezTo>
                  <a:lnTo>
                    <a:pt x="1593325" y="79845"/>
                  </a:lnTo>
                  <a:cubicBezTo>
                    <a:pt x="1593325" y="123943"/>
                    <a:pt x="1557577" y="159691"/>
                    <a:pt x="1513480" y="159691"/>
                  </a:cubicBezTo>
                  <a:lnTo>
                    <a:pt x="79845" y="159691"/>
                  </a:lnTo>
                  <a:cubicBezTo>
                    <a:pt x="58669" y="159691"/>
                    <a:pt x="38360" y="151279"/>
                    <a:pt x="23386" y="136305"/>
                  </a:cubicBezTo>
                  <a:cubicBezTo>
                    <a:pt x="8412" y="121331"/>
                    <a:pt x="0" y="101022"/>
                    <a:pt x="0" y="79845"/>
                  </a:cubicBezTo>
                  <a:lnTo>
                    <a:pt x="0" y="79845"/>
                  </a:lnTo>
                  <a:cubicBezTo>
                    <a:pt x="0" y="58669"/>
                    <a:pt x="8412" y="38360"/>
                    <a:pt x="23386" y="23386"/>
                  </a:cubicBezTo>
                  <a:cubicBezTo>
                    <a:pt x="38360" y="8412"/>
                    <a:pt x="58669" y="0"/>
                    <a:pt x="79845" y="0"/>
                  </a:cubicBezTo>
                  <a:close/>
                </a:path>
              </a:pathLst>
            </a:custGeom>
            <a:gradFill rotWithShape="true">
              <a:gsLst>
                <a:gs pos="0">
                  <a:srgbClr val="A3D7D8">
                    <a:alpha val="100000"/>
                  </a:srgbClr>
                </a:gs>
                <a:gs pos="100000">
                  <a:srgbClr val="489EAB">
                    <a:alpha val="100000"/>
                  </a:srgbClr>
                </a:gs>
              </a:gsLst>
              <a:lin ang="2700000"/>
            </a:gradFill>
          </p:spPr>
        </p:sp>
        <p:sp>
          <p:nvSpPr>
            <p:cNvPr name="TextBox 5" id="5"/>
            <p:cNvSpPr txBox="true"/>
            <p:nvPr/>
          </p:nvSpPr>
          <p:spPr>
            <a:xfrm>
              <a:off x="0" y="-57150"/>
              <a:ext cx="1593325" cy="216841"/>
            </a:xfrm>
            <a:prstGeom prst="rect">
              <a:avLst/>
            </a:prstGeom>
          </p:spPr>
          <p:txBody>
            <a:bodyPr anchor="ctr" rtlCol="false" tIns="50800" lIns="50800" bIns="50800" rIns="50800"/>
            <a:lstStyle/>
            <a:p>
              <a:pPr algn="ctr">
                <a:lnSpc>
                  <a:spcPts val="2803"/>
                </a:lnSpc>
              </a:pPr>
            </a:p>
          </p:txBody>
        </p:sp>
      </p:grpSp>
      <p:sp>
        <p:nvSpPr>
          <p:cNvPr name="Freeform 6" id="6"/>
          <p:cNvSpPr/>
          <p:nvPr/>
        </p:nvSpPr>
        <p:spPr>
          <a:xfrm flipH="false" flipV="false" rot="0">
            <a:off x="3309768" y="6680297"/>
            <a:ext cx="10255900" cy="3129261"/>
          </a:xfrm>
          <a:custGeom>
            <a:avLst/>
            <a:gdLst/>
            <a:ahLst/>
            <a:cxnLst/>
            <a:rect r="r" b="b" t="t" l="l"/>
            <a:pathLst>
              <a:path h="3129261" w="10255900">
                <a:moveTo>
                  <a:pt x="0" y="0"/>
                </a:moveTo>
                <a:lnTo>
                  <a:pt x="10255900" y="0"/>
                </a:lnTo>
                <a:lnTo>
                  <a:pt x="10255900" y="3129261"/>
                </a:lnTo>
                <a:lnTo>
                  <a:pt x="0" y="3129261"/>
                </a:lnTo>
                <a:lnTo>
                  <a:pt x="0" y="0"/>
                </a:lnTo>
                <a:close/>
              </a:path>
            </a:pathLst>
          </a:custGeom>
          <a:blipFill>
            <a:blip r:embed="rId2"/>
            <a:stretch>
              <a:fillRect l="0" t="0" r="0" b="0"/>
            </a:stretch>
          </a:blipFill>
        </p:spPr>
      </p:sp>
      <p:sp>
        <p:nvSpPr>
          <p:cNvPr name="TextBox 7" id="7"/>
          <p:cNvSpPr txBox="true"/>
          <p:nvPr/>
        </p:nvSpPr>
        <p:spPr>
          <a:xfrm rot="0">
            <a:off x="5529385" y="704735"/>
            <a:ext cx="9424664" cy="804074"/>
          </a:xfrm>
          <a:prstGeom prst="rect">
            <a:avLst/>
          </a:prstGeom>
        </p:spPr>
        <p:txBody>
          <a:bodyPr anchor="t" rtlCol="false" tIns="0" lIns="0" bIns="0" rIns="0">
            <a:spAutoFit/>
          </a:bodyPr>
          <a:lstStyle/>
          <a:p>
            <a:pPr algn="l">
              <a:lnSpc>
                <a:spcPts val="6214"/>
              </a:lnSpc>
            </a:pPr>
            <a:r>
              <a:rPr lang="en-US" sz="5357">
                <a:solidFill>
                  <a:srgbClr val="F3F3F2"/>
                </a:solidFill>
                <a:latin typeface="Tomorrow"/>
                <a:ea typeface="Tomorrow"/>
                <a:cs typeface="Tomorrow"/>
                <a:sym typeface="Tomorrow"/>
              </a:rPr>
              <a:t>ALGORITHMS USED</a:t>
            </a:r>
          </a:p>
        </p:txBody>
      </p:sp>
      <p:sp>
        <p:nvSpPr>
          <p:cNvPr name="TextBox 8" id="8"/>
          <p:cNvSpPr txBox="true"/>
          <p:nvPr/>
        </p:nvSpPr>
        <p:spPr>
          <a:xfrm rot="0">
            <a:off x="1028700" y="2276203"/>
            <a:ext cx="6398448" cy="431800"/>
          </a:xfrm>
          <a:prstGeom prst="rect">
            <a:avLst/>
          </a:prstGeom>
        </p:spPr>
        <p:txBody>
          <a:bodyPr anchor="t" rtlCol="false" tIns="0" lIns="0" bIns="0" rIns="0">
            <a:spAutoFit/>
          </a:bodyPr>
          <a:lstStyle/>
          <a:p>
            <a:pPr algn="just">
              <a:lnSpc>
                <a:spcPts val="3499"/>
              </a:lnSpc>
            </a:pPr>
            <a:r>
              <a:rPr lang="en-US" sz="2499">
                <a:solidFill>
                  <a:srgbClr val="FFFFFF"/>
                </a:solidFill>
                <a:latin typeface="Tomorrow"/>
                <a:ea typeface="Tomorrow"/>
                <a:cs typeface="Tomorrow"/>
                <a:sym typeface="Tomorrow"/>
              </a:rPr>
              <a:t>Long Short-Term Memory (LSTM)</a:t>
            </a:r>
          </a:p>
        </p:txBody>
      </p:sp>
      <p:sp>
        <p:nvSpPr>
          <p:cNvPr name="TextBox 9" id="9"/>
          <p:cNvSpPr txBox="true"/>
          <p:nvPr/>
        </p:nvSpPr>
        <p:spPr>
          <a:xfrm rot="0">
            <a:off x="598804" y="3433441"/>
            <a:ext cx="17428179" cy="1967230"/>
          </a:xfrm>
          <a:prstGeom prst="rect">
            <a:avLst/>
          </a:prstGeom>
        </p:spPr>
        <p:txBody>
          <a:bodyPr anchor="t" rtlCol="false" tIns="0" lIns="0" bIns="0" rIns="0">
            <a:spAutoFit/>
          </a:bodyPr>
          <a:lstStyle/>
          <a:p>
            <a:pPr algn="just">
              <a:lnSpc>
                <a:spcPts val="3920"/>
              </a:lnSpc>
            </a:pPr>
            <a:r>
              <a:rPr lang="en-US" sz="2800">
                <a:solidFill>
                  <a:srgbClr val="F3F3F2"/>
                </a:solidFill>
                <a:latin typeface="Canva Sans"/>
                <a:ea typeface="Canva Sans"/>
                <a:cs typeface="Canva Sans"/>
                <a:sym typeface="Canva Sans"/>
              </a:rPr>
              <a:t> LSTM is a type of recurrent neural network (RNN) specialized in processing sequential data. LSTMs can “remember” important information across long sequences, making them ideal for analysing text, URLs, or sequences of characters. In phishing detection, LSTM models capture patterns in URLs, considering their sequence of characters or words to determine potential threats.</a:t>
            </a:r>
          </a:p>
        </p:txBody>
      </p:sp>
      <p:sp>
        <p:nvSpPr>
          <p:cNvPr name="TextBox 10" id="10"/>
          <p:cNvSpPr txBox="true"/>
          <p:nvPr/>
        </p:nvSpPr>
        <p:spPr>
          <a:xfrm rot="0">
            <a:off x="598804" y="5742402"/>
            <a:ext cx="4267944" cy="537845"/>
          </a:xfrm>
          <a:prstGeom prst="rect">
            <a:avLst/>
          </a:prstGeom>
        </p:spPr>
        <p:txBody>
          <a:bodyPr anchor="t" rtlCol="false" tIns="0" lIns="0" bIns="0" rIns="0">
            <a:spAutoFit/>
          </a:bodyPr>
          <a:lstStyle/>
          <a:p>
            <a:pPr algn="ctr">
              <a:lnSpc>
                <a:spcPts val="4480"/>
              </a:lnSpc>
            </a:pPr>
            <a:r>
              <a:rPr lang="en-US" sz="3200" b="true">
                <a:solidFill>
                  <a:srgbClr val="FFFFFF"/>
                </a:solidFill>
                <a:latin typeface="Canva Sans Bold"/>
                <a:ea typeface="Canva Sans Bold"/>
                <a:cs typeface="Canva Sans Bold"/>
                <a:sym typeface="Canva Sans Bold"/>
              </a:rPr>
              <a:t>Classification Report:</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0D232D"/>
        </a:solidFill>
      </p:bgPr>
    </p:bg>
    <p:spTree>
      <p:nvGrpSpPr>
        <p:cNvPr id="1" name=""/>
        <p:cNvGrpSpPr/>
        <p:nvPr/>
      </p:nvGrpSpPr>
      <p:grpSpPr>
        <a:xfrm>
          <a:off x="0" y="0"/>
          <a:ext cx="0" cy="0"/>
          <a:chOff x="0" y="0"/>
          <a:chExt cx="0" cy="0"/>
        </a:xfrm>
      </p:grpSpPr>
      <p:sp>
        <p:nvSpPr>
          <p:cNvPr name="AutoShape 2" id="2"/>
          <p:cNvSpPr/>
          <p:nvPr/>
        </p:nvSpPr>
        <p:spPr>
          <a:xfrm>
            <a:off x="5529385" y="1527860"/>
            <a:ext cx="6492240" cy="0"/>
          </a:xfrm>
          <a:prstGeom prst="line">
            <a:avLst/>
          </a:prstGeom>
          <a:ln cap="flat" w="38100">
            <a:solidFill>
              <a:srgbClr val="FFFFFF"/>
            </a:solidFill>
            <a:prstDash val="solid"/>
            <a:headEnd type="none" len="sm" w="sm"/>
            <a:tailEnd type="none" len="sm" w="sm"/>
          </a:ln>
        </p:spPr>
      </p:sp>
      <p:grpSp>
        <p:nvGrpSpPr>
          <p:cNvPr name="Group 3" id="3"/>
          <p:cNvGrpSpPr/>
          <p:nvPr/>
        </p:nvGrpSpPr>
        <p:grpSpPr>
          <a:xfrm rot="0">
            <a:off x="598804" y="2089006"/>
            <a:ext cx="6233905" cy="646268"/>
            <a:chOff x="0" y="0"/>
            <a:chExt cx="1641852" cy="170210"/>
          </a:xfrm>
        </p:grpSpPr>
        <p:sp>
          <p:nvSpPr>
            <p:cNvPr name="Freeform 4" id="4"/>
            <p:cNvSpPr/>
            <p:nvPr/>
          </p:nvSpPr>
          <p:spPr>
            <a:xfrm flipH="false" flipV="false" rot="0">
              <a:off x="0" y="0"/>
              <a:ext cx="1641852" cy="170210"/>
            </a:xfrm>
            <a:custGeom>
              <a:avLst/>
              <a:gdLst/>
              <a:ahLst/>
              <a:cxnLst/>
              <a:rect r="r" b="b" t="t" l="l"/>
              <a:pathLst>
                <a:path h="170210" w="1641852">
                  <a:moveTo>
                    <a:pt x="85105" y="0"/>
                  </a:moveTo>
                  <a:lnTo>
                    <a:pt x="1556746" y="0"/>
                  </a:lnTo>
                  <a:cubicBezTo>
                    <a:pt x="1579318" y="0"/>
                    <a:pt x="1600964" y="8966"/>
                    <a:pt x="1616925" y="24927"/>
                  </a:cubicBezTo>
                  <a:cubicBezTo>
                    <a:pt x="1632885" y="40887"/>
                    <a:pt x="1641852" y="62534"/>
                    <a:pt x="1641852" y="85105"/>
                  </a:cubicBezTo>
                  <a:lnTo>
                    <a:pt x="1641852" y="85105"/>
                  </a:lnTo>
                  <a:cubicBezTo>
                    <a:pt x="1641852" y="107676"/>
                    <a:pt x="1632885" y="129323"/>
                    <a:pt x="1616925" y="145284"/>
                  </a:cubicBezTo>
                  <a:cubicBezTo>
                    <a:pt x="1600964" y="161244"/>
                    <a:pt x="1579318" y="170210"/>
                    <a:pt x="1556746" y="170210"/>
                  </a:cubicBezTo>
                  <a:lnTo>
                    <a:pt x="85105" y="170210"/>
                  </a:lnTo>
                  <a:cubicBezTo>
                    <a:pt x="62534" y="170210"/>
                    <a:pt x="40887" y="161244"/>
                    <a:pt x="24927" y="145284"/>
                  </a:cubicBezTo>
                  <a:cubicBezTo>
                    <a:pt x="8966" y="129323"/>
                    <a:pt x="0" y="107676"/>
                    <a:pt x="0" y="85105"/>
                  </a:cubicBezTo>
                  <a:lnTo>
                    <a:pt x="0" y="85105"/>
                  </a:lnTo>
                  <a:cubicBezTo>
                    <a:pt x="0" y="62534"/>
                    <a:pt x="8966" y="40887"/>
                    <a:pt x="24927" y="24927"/>
                  </a:cubicBezTo>
                  <a:cubicBezTo>
                    <a:pt x="40887" y="8966"/>
                    <a:pt x="62534" y="0"/>
                    <a:pt x="85105" y="0"/>
                  </a:cubicBezTo>
                  <a:close/>
                </a:path>
              </a:pathLst>
            </a:custGeom>
            <a:gradFill rotWithShape="true">
              <a:gsLst>
                <a:gs pos="0">
                  <a:srgbClr val="A3D7D8">
                    <a:alpha val="100000"/>
                  </a:srgbClr>
                </a:gs>
                <a:gs pos="100000">
                  <a:srgbClr val="489EAB">
                    <a:alpha val="100000"/>
                  </a:srgbClr>
                </a:gs>
              </a:gsLst>
              <a:lin ang="2700000"/>
            </a:gradFill>
          </p:spPr>
        </p:sp>
        <p:sp>
          <p:nvSpPr>
            <p:cNvPr name="TextBox 5" id="5"/>
            <p:cNvSpPr txBox="true"/>
            <p:nvPr/>
          </p:nvSpPr>
          <p:spPr>
            <a:xfrm>
              <a:off x="0" y="-57150"/>
              <a:ext cx="1641852" cy="227360"/>
            </a:xfrm>
            <a:prstGeom prst="rect">
              <a:avLst/>
            </a:prstGeom>
          </p:spPr>
          <p:txBody>
            <a:bodyPr anchor="ctr" rtlCol="false" tIns="50800" lIns="50800" bIns="50800" rIns="50800"/>
            <a:lstStyle/>
            <a:p>
              <a:pPr algn="ctr">
                <a:lnSpc>
                  <a:spcPts val="2803"/>
                </a:lnSpc>
              </a:pPr>
            </a:p>
          </p:txBody>
        </p:sp>
      </p:grpSp>
      <p:sp>
        <p:nvSpPr>
          <p:cNvPr name="Freeform 6" id="6"/>
          <p:cNvSpPr/>
          <p:nvPr/>
        </p:nvSpPr>
        <p:spPr>
          <a:xfrm flipH="false" flipV="false" rot="0">
            <a:off x="3715757" y="6296025"/>
            <a:ext cx="10268064" cy="3114579"/>
          </a:xfrm>
          <a:custGeom>
            <a:avLst/>
            <a:gdLst/>
            <a:ahLst/>
            <a:cxnLst/>
            <a:rect r="r" b="b" t="t" l="l"/>
            <a:pathLst>
              <a:path h="3114579" w="10268064">
                <a:moveTo>
                  <a:pt x="0" y="0"/>
                </a:moveTo>
                <a:lnTo>
                  <a:pt x="10268063" y="0"/>
                </a:lnTo>
                <a:lnTo>
                  <a:pt x="10268063" y="3114579"/>
                </a:lnTo>
                <a:lnTo>
                  <a:pt x="0" y="3114579"/>
                </a:lnTo>
                <a:lnTo>
                  <a:pt x="0" y="0"/>
                </a:lnTo>
                <a:close/>
              </a:path>
            </a:pathLst>
          </a:custGeom>
          <a:blipFill>
            <a:blip r:embed="rId2"/>
            <a:stretch>
              <a:fillRect l="0" t="0" r="0" b="0"/>
            </a:stretch>
          </a:blipFill>
        </p:spPr>
      </p:sp>
      <p:sp>
        <p:nvSpPr>
          <p:cNvPr name="TextBox 7" id="7"/>
          <p:cNvSpPr txBox="true"/>
          <p:nvPr/>
        </p:nvSpPr>
        <p:spPr>
          <a:xfrm rot="0">
            <a:off x="5529385" y="704735"/>
            <a:ext cx="9424664" cy="804074"/>
          </a:xfrm>
          <a:prstGeom prst="rect">
            <a:avLst/>
          </a:prstGeom>
        </p:spPr>
        <p:txBody>
          <a:bodyPr anchor="t" rtlCol="false" tIns="0" lIns="0" bIns="0" rIns="0">
            <a:spAutoFit/>
          </a:bodyPr>
          <a:lstStyle/>
          <a:p>
            <a:pPr algn="l">
              <a:lnSpc>
                <a:spcPts val="6214"/>
              </a:lnSpc>
            </a:pPr>
            <a:r>
              <a:rPr lang="en-US" sz="5357">
                <a:solidFill>
                  <a:srgbClr val="F3F3F2"/>
                </a:solidFill>
                <a:latin typeface="Tomorrow"/>
                <a:ea typeface="Tomorrow"/>
                <a:cs typeface="Tomorrow"/>
                <a:sym typeface="Tomorrow"/>
              </a:rPr>
              <a:t>ALGORITHMS USED</a:t>
            </a:r>
          </a:p>
        </p:txBody>
      </p:sp>
      <p:sp>
        <p:nvSpPr>
          <p:cNvPr name="TextBox 8" id="8"/>
          <p:cNvSpPr txBox="true"/>
          <p:nvPr/>
        </p:nvSpPr>
        <p:spPr>
          <a:xfrm rot="0">
            <a:off x="598804" y="3028950"/>
            <a:ext cx="17428179" cy="1967230"/>
          </a:xfrm>
          <a:prstGeom prst="rect">
            <a:avLst/>
          </a:prstGeom>
        </p:spPr>
        <p:txBody>
          <a:bodyPr anchor="t" rtlCol="false" tIns="0" lIns="0" bIns="0" rIns="0">
            <a:spAutoFit/>
          </a:bodyPr>
          <a:lstStyle/>
          <a:p>
            <a:pPr algn="just">
              <a:lnSpc>
                <a:spcPts val="3920"/>
              </a:lnSpc>
            </a:pPr>
            <a:r>
              <a:rPr lang="en-US" sz="2800">
                <a:solidFill>
                  <a:srgbClr val="F3F3F2"/>
                </a:solidFill>
                <a:latin typeface="Canva Sans"/>
                <a:ea typeface="Canva Sans"/>
                <a:cs typeface="Canva Sans"/>
                <a:sym typeface="Canva Sans"/>
              </a:rPr>
              <a:t>CNNs are widely used in image recognition but can also handle structured data, like URLs, by learning spatial and hierarchical patterns. CNNs consist of convolutional layers that apply filters to detect patterns or features in data. For phishing detection, CNNs can recognize patterns in URL structures, domain names, and web content.</a:t>
            </a:r>
          </a:p>
        </p:txBody>
      </p:sp>
      <p:sp>
        <p:nvSpPr>
          <p:cNvPr name="TextBox 9" id="9"/>
          <p:cNvSpPr txBox="true"/>
          <p:nvPr/>
        </p:nvSpPr>
        <p:spPr>
          <a:xfrm rot="0">
            <a:off x="837470" y="2184174"/>
            <a:ext cx="6398448" cy="431800"/>
          </a:xfrm>
          <a:prstGeom prst="rect">
            <a:avLst/>
          </a:prstGeom>
        </p:spPr>
        <p:txBody>
          <a:bodyPr anchor="t" rtlCol="false" tIns="0" lIns="0" bIns="0" rIns="0">
            <a:spAutoFit/>
          </a:bodyPr>
          <a:lstStyle/>
          <a:p>
            <a:pPr algn="just">
              <a:lnSpc>
                <a:spcPts val="3499"/>
              </a:lnSpc>
            </a:pPr>
            <a:r>
              <a:rPr lang="en-US" sz="2499">
                <a:solidFill>
                  <a:srgbClr val="FFFFFF"/>
                </a:solidFill>
                <a:latin typeface="Tomorrow"/>
                <a:ea typeface="Tomorrow"/>
                <a:cs typeface="Tomorrow"/>
                <a:sym typeface="Tomorrow"/>
              </a:rPr>
              <a:t>Convolutional Neural Networks (CNNs)</a:t>
            </a:r>
          </a:p>
        </p:txBody>
      </p:sp>
      <p:sp>
        <p:nvSpPr>
          <p:cNvPr name="TextBox 10" id="10"/>
          <p:cNvSpPr txBox="true"/>
          <p:nvPr/>
        </p:nvSpPr>
        <p:spPr>
          <a:xfrm rot="0">
            <a:off x="598804" y="5405755"/>
            <a:ext cx="4267944" cy="537845"/>
          </a:xfrm>
          <a:prstGeom prst="rect">
            <a:avLst/>
          </a:prstGeom>
        </p:spPr>
        <p:txBody>
          <a:bodyPr anchor="t" rtlCol="false" tIns="0" lIns="0" bIns="0" rIns="0">
            <a:spAutoFit/>
          </a:bodyPr>
          <a:lstStyle/>
          <a:p>
            <a:pPr algn="ctr">
              <a:lnSpc>
                <a:spcPts val="4480"/>
              </a:lnSpc>
            </a:pPr>
            <a:r>
              <a:rPr lang="en-US" sz="3200" b="true">
                <a:solidFill>
                  <a:srgbClr val="FFFFFF"/>
                </a:solidFill>
                <a:latin typeface="Canva Sans Bold"/>
                <a:ea typeface="Canva Sans Bold"/>
                <a:cs typeface="Canva Sans Bold"/>
                <a:sym typeface="Canva Sans Bold"/>
              </a:rPr>
              <a:t>Classification Report:</a:t>
            </a:r>
          </a:p>
        </p:txBody>
      </p:sp>
    </p:spTree>
  </p:cSld>
  <p:clrMapOvr>
    <a:masterClrMapping/>
  </p:clrMapOvr>
</p:sld>
</file>

<file path=ppt/slides/slide22.xml><?xml version="1.0" encoding="utf-8"?>
<p:sld xmlns:p="http://schemas.openxmlformats.org/presentationml/2006/main" xmlns:a="http://schemas.openxmlformats.org/drawingml/2006/main">
  <p:cSld>
    <p:bg>
      <p:bgPr>
        <a:solidFill>
          <a:srgbClr val="0D232D"/>
        </a:solidFill>
      </p:bgPr>
    </p:bg>
    <p:spTree>
      <p:nvGrpSpPr>
        <p:cNvPr id="1" name=""/>
        <p:cNvGrpSpPr/>
        <p:nvPr/>
      </p:nvGrpSpPr>
      <p:grpSpPr>
        <a:xfrm>
          <a:off x="0" y="0"/>
          <a:ext cx="0" cy="0"/>
          <a:chOff x="0" y="0"/>
          <a:chExt cx="0" cy="0"/>
        </a:xfrm>
      </p:grpSpPr>
      <p:sp>
        <p:nvSpPr>
          <p:cNvPr name="TextBox 2" id="2"/>
          <p:cNvSpPr txBox="true"/>
          <p:nvPr/>
        </p:nvSpPr>
        <p:spPr>
          <a:xfrm rot="0">
            <a:off x="6832709" y="1798326"/>
            <a:ext cx="9424664" cy="804074"/>
          </a:xfrm>
          <a:prstGeom prst="rect">
            <a:avLst/>
          </a:prstGeom>
        </p:spPr>
        <p:txBody>
          <a:bodyPr anchor="t" rtlCol="false" tIns="0" lIns="0" bIns="0" rIns="0">
            <a:spAutoFit/>
          </a:bodyPr>
          <a:lstStyle/>
          <a:p>
            <a:pPr algn="l">
              <a:lnSpc>
                <a:spcPts val="6214"/>
              </a:lnSpc>
            </a:pPr>
            <a:r>
              <a:rPr lang="en-US" sz="5357">
                <a:solidFill>
                  <a:srgbClr val="F3F3F2"/>
                </a:solidFill>
                <a:latin typeface="Tomorrow"/>
                <a:ea typeface="Tomorrow"/>
                <a:cs typeface="Tomorrow"/>
                <a:sym typeface="Tomorrow"/>
              </a:rPr>
              <a:t>Conclusion</a:t>
            </a:r>
          </a:p>
        </p:txBody>
      </p:sp>
      <p:sp>
        <p:nvSpPr>
          <p:cNvPr name="AutoShape 3" id="3"/>
          <p:cNvSpPr/>
          <p:nvPr/>
        </p:nvSpPr>
        <p:spPr>
          <a:xfrm>
            <a:off x="6372091" y="2621450"/>
            <a:ext cx="4219855" cy="0"/>
          </a:xfrm>
          <a:prstGeom prst="line">
            <a:avLst/>
          </a:prstGeom>
          <a:ln cap="flat" w="38100">
            <a:solidFill>
              <a:srgbClr val="FFFFFF"/>
            </a:solidFill>
            <a:prstDash val="solid"/>
            <a:headEnd type="none" len="sm" w="sm"/>
            <a:tailEnd type="none" len="sm" w="sm"/>
          </a:ln>
        </p:spPr>
      </p:sp>
      <p:sp>
        <p:nvSpPr>
          <p:cNvPr name="TextBox 4" id="4"/>
          <p:cNvSpPr txBox="true"/>
          <p:nvPr/>
        </p:nvSpPr>
        <p:spPr>
          <a:xfrm rot="0">
            <a:off x="1028700" y="3867392"/>
            <a:ext cx="16257373" cy="3948430"/>
          </a:xfrm>
          <a:prstGeom prst="rect">
            <a:avLst/>
          </a:prstGeom>
        </p:spPr>
        <p:txBody>
          <a:bodyPr anchor="t" rtlCol="false" tIns="0" lIns="0" bIns="0" rIns="0">
            <a:spAutoFit/>
          </a:bodyPr>
          <a:lstStyle/>
          <a:p>
            <a:pPr algn="just">
              <a:lnSpc>
                <a:spcPts val="3920"/>
              </a:lnSpc>
            </a:pPr>
            <a:r>
              <a:rPr lang="en-US" sz="2800">
                <a:solidFill>
                  <a:srgbClr val="F3F3F2"/>
                </a:solidFill>
                <a:latin typeface="Canva Sans"/>
                <a:ea typeface="Canva Sans"/>
                <a:cs typeface="Canva Sans"/>
                <a:sym typeface="Canva Sans"/>
              </a:rPr>
              <a:t>This project successfully implements a machine learning-based system to detect phishing websites, enhancing user security while browsing. Several algorithms, including XGBoost, CNN, LSTM, and CatBoost, were tested, with CatBoost providing the highest accuracy of 92%. The system analyzes both URL features and website content to accurately identify phishing links. It also offers safe link suggestions and alerts users about suspicious keywords and internal links. The user-friendly interface ensures non-technical users can easily interact with the system. Overall, the system provides an effective solution to improve online safety and user awareness.</a:t>
            </a:r>
          </a:p>
        </p:txBody>
      </p:sp>
    </p:spTree>
  </p:cSld>
  <p:clrMapOvr>
    <a:masterClrMapping/>
  </p:clrMapOvr>
</p:sld>
</file>

<file path=ppt/slides/slide23.xml><?xml version="1.0" encoding="utf-8"?>
<p:sld xmlns:p="http://schemas.openxmlformats.org/presentationml/2006/main" xmlns:a="http://schemas.openxmlformats.org/drawingml/2006/main">
  <p:cSld>
    <p:bg>
      <p:bgPr>
        <a:solidFill>
          <a:srgbClr val="0D232D"/>
        </a:solidFill>
      </p:bgPr>
    </p:bg>
    <p:spTree>
      <p:nvGrpSpPr>
        <p:cNvPr id="1" name=""/>
        <p:cNvGrpSpPr/>
        <p:nvPr/>
      </p:nvGrpSpPr>
      <p:grpSpPr>
        <a:xfrm>
          <a:off x="0" y="0"/>
          <a:ext cx="0" cy="0"/>
          <a:chOff x="0" y="0"/>
          <a:chExt cx="0" cy="0"/>
        </a:xfrm>
      </p:grpSpPr>
      <p:sp>
        <p:nvSpPr>
          <p:cNvPr name="TextBox 2" id="2"/>
          <p:cNvSpPr txBox="true"/>
          <p:nvPr/>
        </p:nvSpPr>
        <p:spPr>
          <a:xfrm rot="0">
            <a:off x="6433506" y="1038225"/>
            <a:ext cx="9424664" cy="804074"/>
          </a:xfrm>
          <a:prstGeom prst="rect">
            <a:avLst/>
          </a:prstGeom>
        </p:spPr>
        <p:txBody>
          <a:bodyPr anchor="t" rtlCol="false" tIns="0" lIns="0" bIns="0" rIns="0">
            <a:spAutoFit/>
          </a:bodyPr>
          <a:lstStyle/>
          <a:p>
            <a:pPr algn="l">
              <a:lnSpc>
                <a:spcPts val="6214"/>
              </a:lnSpc>
            </a:pPr>
            <a:r>
              <a:rPr lang="en-US" sz="5357">
                <a:solidFill>
                  <a:srgbClr val="F3F3F2"/>
                </a:solidFill>
                <a:latin typeface="Tomorrow"/>
                <a:ea typeface="Tomorrow"/>
                <a:cs typeface="Tomorrow"/>
                <a:sym typeface="Tomorrow"/>
              </a:rPr>
              <a:t>Future Work</a:t>
            </a:r>
          </a:p>
        </p:txBody>
      </p:sp>
      <p:sp>
        <p:nvSpPr>
          <p:cNvPr name="TextBox 3" id="3"/>
          <p:cNvSpPr txBox="true"/>
          <p:nvPr/>
        </p:nvSpPr>
        <p:spPr>
          <a:xfrm rot="0">
            <a:off x="729305" y="2502084"/>
            <a:ext cx="16829389" cy="497840"/>
          </a:xfrm>
          <a:prstGeom prst="rect">
            <a:avLst/>
          </a:prstGeom>
        </p:spPr>
        <p:txBody>
          <a:bodyPr anchor="t" rtlCol="false" tIns="0" lIns="0" bIns="0" rIns="0">
            <a:spAutoFit/>
          </a:bodyPr>
          <a:lstStyle/>
          <a:p>
            <a:pPr algn="just">
              <a:lnSpc>
                <a:spcPts val="4060"/>
              </a:lnSpc>
            </a:pPr>
            <a:r>
              <a:rPr lang="en-US" sz="2900">
                <a:solidFill>
                  <a:srgbClr val="F3F3F2"/>
                </a:solidFill>
                <a:latin typeface="Canva Sans"/>
                <a:ea typeface="Canva Sans"/>
                <a:cs typeface="Canva Sans"/>
                <a:sym typeface="Canva Sans"/>
              </a:rPr>
              <a:t>In the future, we plan to enhance our phishing detection system with three key improvements:</a:t>
            </a:r>
          </a:p>
        </p:txBody>
      </p:sp>
      <p:sp>
        <p:nvSpPr>
          <p:cNvPr name="AutoShape 4" id="4"/>
          <p:cNvSpPr/>
          <p:nvPr/>
        </p:nvSpPr>
        <p:spPr>
          <a:xfrm>
            <a:off x="6433506" y="1999783"/>
            <a:ext cx="4219855" cy="0"/>
          </a:xfrm>
          <a:prstGeom prst="line">
            <a:avLst/>
          </a:prstGeom>
          <a:ln cap="flat" w="38100">
            <a:solidFill>
              <a:srgbClr val="FFFFFF"/>
            </a:solidFill>
            <a:prstDash val="solid"/>
            <a:headEnd type="none" len="sm" w="sm"/>
            <a:tailEnd type="none" len="sm" w="sm"/>
          </a:ln>
        </p:spPr>
      </p:sp>
      <p:sp>
        <p:nvSpPr>
          <p:cNvPr name="TextBox 5" id="5"/>
          <p:cNvSpPr txBox="true"/>
          <p:nvPr/>
        </p:nvSpPr>
        <p:spPr>
          <a:xfrm rot="0">
            <a:off x="729305" y="3997525"/>
            <a:ext cx="16829389" cy="5434330"/>
          </a:xfrm>
          <a:prstGeom prst="rect">
            <a:avLst/>
          </a:prstGeom>
        </p:spPr>
        <p:txBody>
          <a:bodyPr anchor="t" rtlCol="false" tIns="0" lIns="0" bIns="0" rIns="0">
            <a:spAutoFit/>
          </a:bodyPr>
          <a:lstStyle/>
          <a:p>
            <a:pPr algn="just">
              <a:lnSpc>
                <a:spcPts val="3919"/>
              </a:lnSpc>
            </a:pPr>
          </a:p>
          <a:p>
            <a:pPr algn="just">
              <a:lnSpc>
                <a:spcPts val="3919"/>
              </a:lnSpc>
            </a:pPr>
          </a:p>
          <a:p>
            <a:pPr algn="just">
              <a:lnSpc>
                <a:spcPts val="3919"/>
              </a:lnSpc>
            </a:pPr>
            <a:r>
              <a:rPr lang="en-US" sz="2799">
                <a:solidFill>
                  <a:srgbClr val="F3F3F2"/>
                </a:solidFill>
                <a:latin typeface="Canva Sans"/>
                <a:ea typeface="Canva Sans"/>
                <a:cs typeface="Canva Sans"/>
                <a:sym typeface="Canva Sans"/>
              </a:rPr>
              <a:t>Develo</a:t>
            </a:r>
            <a:r>
              <a:rPr lang="en-US" sz="2799">
                <a:solidFill>
                  <a:srgbClr val="F3F3F2"/>
                </a:solidFill>
                <a:latin typeface="Canva Sans"/>
                <a:ea typeface="Canva Sans"/>
                <a:cs typeface="Canva Sans"/>
                <a:sym typeface="Canva Sans"/>
              </a:rPr>
              <a:t>p a browser extension (e.g., for Chrome or Firefox) that can check URLs in real time as users browse, alerting them instantly to phishing threats.</a:t>
            </a:r>
          </a:p>
          <a:p>
            <a:pPr algn="just">
              <a:lnSpc>
                <a:spcPts val="3919"/>
              </a:lnSpc>
            </a:pPr>
          </a:p>
          <a:p>
            <a:pPr algn="just">
              <a:lnSpc>
                <a:spcPts val="3919"/>
              </a:lnSpc>
            </a:pPr>
          </a:p>
          <a:p>
            <a:pPr algn="just">
              <a:lnSpc>
                <a:spcPts val="3919"/>
              </a:lnSpc>
            </a:pPr>
            <a:r>
              <a:rPr lang="en-US" sz="2799">
                <a:solidFill>
                  <a:srgbClr val="F3F3F2"/>
                </a:solidFill>
                <a:latin typeface="Canva Sans"/>
                <a:ea typeface="Canva Sans"/>
                <a:cs typeface="Canva Sans"/>
                <a:sym typeface="Canva Sans"/>
              </a:rPr>
              <a:t>Extend the system to include dynamic behavior analysis, such as monitoring scripts, redirects, or pop-ups that activate after the page loads.</a:t>
            </a:r>
          </a:p>
          <a:p>
            <a:pPr algn="just">
              <a:lnSpc>
                <a:spcPts val="3919"/>
              </a:lnSpc>
            </a:pPr>
          </a:p>
          <a:p>
            <a:pPr algn="just">
              <a:lnSpc>
                <a:spcPts val="3919"/>
              </a:lnSpc>
            </a:pPr>
          </a:p>
          <a:p>
            <a:pPr algn="just">
              <a:lnSpc>
                <a:spcPts val="3919"/>
              </a:lnSpc>
            </a:pPr>
          </a:p>
        </p:txBody>
      </p:sp>
      <p:grpSp>
        <p:nvGrpSpPr>
          <p:cNvPr name="Group 6" id="6"/>
          <p:cNvGrpSpPr/>
          <p:nvPr/>
        </p:nvGrpSpPr>
        <p:grpSpPr>
          <a:xfrm rot="0">
            <a:off x="729305" y="3797500"/>
            <a:ext cx="6806769" cy="637424"/>
            <a:chOff x="0" y="0"/>
            <a:chExt cx="1792729" cy="167881"/>
          </a:xfrm>
        </p:grpSpPr>
        <p:sp>
          <p:nvSpPr>
            <p:cNvPr name="Freeform 7" id="7"/>
            <p:cNvSpPr/>
            <p:nvPr/>
          </p:nvSpPr>
          <p:spPr>
            <a:xfrm flipH="false" flipV="false" rot="0">
              <a:off x="0" y="0"/>
              <a:ext cx="1792729" cy="167881"/>
            </a:xfrm>
            <a:custGeom>
              <a:avLst/>
              <a:gdLst/>
              <a:ahLst/>
              <a:cxnLst/>
              <a:rect r="r" b="b" t="t" l="l"/>
              <a:pathLst>
                <a:path h="167881" w="1792729">
                  <a:moveTo>
                    <a:pt x="83941" y="0"/>
                  </a:moveTo>
                  <a:lnTo>
                    <a:pt x="1708789" y="0"/>
                  </a:lnTo>
                  <a:cubicBezTo>
                    <a:pt x="1755148" y="0"/>
                    <a:pt x="1792729" y="37582"/>
                    <a:pt x="1792729" y="83941"/>
                  </a:cubicBezTo>
                  <a:lnTo>
                    <a:pt x="1792729" y="83941"/>
                  </a:lnTo>
                  <a:cubicBezTo>
                    <a:pt x="1792729" y="106203"/>
                    <a:pt x="1783885" y="127554"/>
                    <a:pt x="1768143" y="143296"/>
                  </a:cubicBezTo>
                  <a:cubicBezTo>
                    <a:pt x="1752402" y="159038"/>
                    <a:pt x="1731051" y="167881"/>
                    <a:pt x="1708789" y="167881"/>
                  </a:cubicBezTo>
                  <a:lnTo>
                    <a:pt x="83941" y="167881"/>
                  </a:lnTo>
                  <a:cubicBezTo>
                    <a:pt x="37582" y="167881"/>
                    <a:pt x="0" y="130300"/>
                    <a:pt x="0" y="83941"/>
                  </a:cubicBezTo>
                  <a:lnTo>
                    <a:pt x="0" y="83941"/>
                  </a:lnTo>
                  <a:cubicBezTo>
                    <a:pt x="0" y="37582"/>
                    <a:pt x="37582" y="0"/>
                    <a:pt x="83941" y="0"/>
                  </a:cubicBezTo>
                  <a:close/>
                </a:path>
              </a:pathLst>
            </a:custGeom>
            <a:gradFill rotWithShape="true">
              <a:gsLst>
                <a:gs pos="0">
                  <a:srgbClr val="A3D7D8">
                    <a:alpha val="100000"/>
                  </a:srgbClr>
                </a:gs>
                <a:gs pos="100000">
                  <a:srgbClr val="489EAB">
                    <a:alpha val="100000"/>
                  </a:srgbClr>
                </a:gs>
              </a:gsLst>
              <a:lin ang="2700000"/>
            </a:gradFill>
          </p:spPr>
        </p:sp>
        <p:sp>
          <p:nvSpPr>
            <p:cNvPr name="TextBox 8" id="8"/>
            <p:cNvSpPr txBox="true"/>
            <p:nvPr/>
          </p:nvSpPr>
          <p:spPr>
            <a:xfrm>
              <a:off x="0" y="-66675"/>
              <a:ext cx="1792729" cy="234556"/>
            </a:xfrm>
            <a:prstGeom prst="rect">
              <a:avLst/>
            </a:prstGeom>
          </p:spPr>
          <p:txBody>
            <a:bodyPr anchor="ctr" rtlCol="false" tIns="50800" lIns="50800" bIns="50800" rIns="50800"/>
            <a:lstStyle/>
            <a:p>
              <a:pPr algn="just">
                <a:lnSpc>
                  <a:spcPts val="4063"/>
                </a:lnSpc>
              </a:pPr>
              <a:r>
                <a:rPr lang="en-US" sz="2902">
                  <a:solidFill>
                    <a:srgbClr val="FFFFFF"/>
                  </a:solidFill>
                  <a:latin typeface="Roboto"/>
                  <a:ea typeface="Roboto"/>
                  <a:cs typeface="Roboto"/>
                  <a:sym typeface="Roboto"/>
                </a:rPr>
                <a:t>Real-time Browser Extension Integration</a:t>
              </a:r>
            </a:p>
          </p:txBody>
        </p:sp>
      </p:grpSp>
      <p:grpSp>
        <p:nvGrpSpPr>
          <p:cNvPr name="Group 9" id="9"/>
          <p:cNvGrpSpPr/>
          <p:nvPr/>
        </p:nvGrpSpPr>
        <p:grpSpPr>
          <a:xfrm rot="0">
            <a:off x="729305" y="6105841"/>
            <a:ext cx="5365886" cy="637424"/>
            <a:chOff x="0" y="0"/>
            <a:chExt cx="1413238" cy="167881"/>
          </a:xfrm>
        </p:grpSpPr>
        <p:sp>
          <p:nvSpPr>
            <p:cNvPr name="Freeform 10" id="10"/>
            <p:cNvSpPr/>
            <p:nvPr/>
          </p:nvSpPr>
          <p:spPr>
            <a:xfrm flipH="false" flipV="false" rot="0">
              <a:off x="0" y="0"/>
              <a:ext cx="1413238" cy="167881"/>
            </a:xfrm>
            <a:custGeom>
              <a:avLst/>
              <a:gdLst/>
              <a:ahLst/>
              <a:cxnLst/>
              <a:rect r="r" b="b" t="t" l="l"/>
              <a:pathLst>
                <a:path h="167881" w="1413238">
                  <a:moveTo>
                    <a:pt x="83941" y="0"/>
                  </a:moveTo>
                  <a:lnTo>
                    <a:pt x="1329297" y="0"/>
                  </a:lnTo>
                  <a:cubicBezTo>
                    <a:pt x="1375656" y="0"/>
                    <a:pt x="1413238" y="37582"/>
                    <a:pt x="1413238" y="83941"/>
                  </a:cubicBezTo>
                  <a:lnTo>
                    <a:pt x="1413238" y="83941"/>
                  </a:lnTo>
                  <a:cubicBezTo>
                    <a:pt x="1413238" y="130300"/>
                    <a:pt x="1375656" y="167881"/>
                    <a:pt x="1329297" y="167881"/>
                  </a:cubicBezTo>
                  <a:lnTo>
                    <a:pt x="83941" y="167881"/>
                  </a:lnTo>
                  <a:cubicBezTo>
                    <a:pt x="37582" y="167881"/>
                    <a:pt x="0" y="130300"/>
                    <a:pt x="0" y="83941"/>
                  </a:cubicBezTo>
                  <a:lnTo>
                    <a:pt x="0" y="83941"/>
                  </a:lnTo>
                  <a:cubicBezTo>
                    <a:pt x="0" y="37582"/>
                    <a:pt x="37582" y="0"/>
                    <a:pt x="83941" y="0"/>
                  </a:cubicBezTo>
                  <a:close/>
                </a:path>
              </a:pathLst>
            </a:custGeom>
            <a:gradFill rotWithShape="true">
              <a:gsLst>
                <a:gs pos="0">
                  <a:srgbClr val="A3D7D8">
                    <a:alpha val="100000"/>
                  </a:srgbClr>
                </a:gs>
                <a:gs pos="100000">
                  <a:srgbClr val="489EAB">
                    <a:alpha val="100000"/>
                  </a:srgbClr>
                </a:gs>
              </a:gsLst>
              <a:lin ang="2700000"/>
            </a:gradFill>
          </p:spPr>
        </p:sp>
        <p:sp>
          <p:nvSpPr>
            <p:cNvPr name="TextBox 11" id="11"/>
            <p:cNvSpPr txBox="true"/>
            <p:nvPr/>
          </p:nvSpPr>
          <p:spPr>
            <a:xfrm>
              <a:off x="0" y="-66675"/>
              <a:ext cx="1413238" cy="234556"/>
            </a:xfrm>
            <a:prstGeom prst="rect">
              <a:avLst/>
            </a:prstGeom>
          </p:spPr>
          <p:txBody>
            <a:bodyPr anchor="ctr" rtlCol="false" tIns="50800" lIns="50800" bIns="50800" rIns="50800"/>
            <a:lstStyle/>
            <a:p>
              <a:pPr algn="just">
                <a:lnSpc>
                  <a:spcPts val="4063"/>
                </a:lnSpc>
              </a:pPr>
              <a:r>
                <a:rPr lang="en-US" sz="2902">
                  <a:solidFill>
                    <a:srgbClr val="FFFFFF"/>
                  </a:solidFill>
                  <a:latin typeface="Roboto"/>
                  <a:ea typeface="Roboto"/>
                  <a:cs typeface="Roboto"/>
                  <a:sym typeface="Roboto"/>
                </a:rPr>
                <a:t>Dynamic Analysis of Websites:</a:t>
              </a:r>
            </a:p>
          </p:txBody>
        </p:sp>
      </p:grpSp>
    </p:spTree>
  </p:cSld>
  <p:clrMapOvr>
    <a:masterClrMapping/>
  </p:clrMapOvr>
</p:sld>
</file>

<file path=ppt/slides/slide24.xml><?xml version="1.0" encoding="utf-8"?>
<p:sld xmlns:p="http://schemas.openxmlformats.org/presentationml/2006/main" xmlns:a="http://schemas.openxmlformats.org/drawingml/2006/main">
  <p:cSld>
    <p:bg>
      <p:bgPr>
        <a:solidFill>
          <a:srgbClr val="0D232D"/>
        </a:solidFill>
      </p:bgPr>
    </p:bg>
    <p:spTree>
      <p:nvGrpSpPr>
        <p:cNvPr id="1" name=""/>
        <p:cNvGrpSpPr/>
        <p:nvPr/>
      </p:nvGrpSpPr>
      <p:grpSpPr>
        <a:xfrm>
          <a:off x="0" y="0"/>
          <a:ext cx="0" cy="0"/>
          <a:chOff x="0" y="0"/>
          <a:chExt cx="0" cy="0"/>
        </a:xfrm>
      </p:grpSpPr>
      <p:sp>
        <p:nvSpPr>
          <p:cNvPr name="TextBox 2" id="2"/>
          <p:cNvSpPr txBox="true"/>
          <p:nvPr/>
        </p:nvSpPr>
        <p:spPr>
          <a:xfrm rot="0">
            <a:off x="6433506" y="1418173"/>
            <a:ext cx="9424664" cy="804074"/>
          </a:xfrm>
          <a:prstGeom prst="rect">
            <a:avLst/>
          </a:prstGeom>
        </p:spPr>
        <p:txBody>
          <a:bodyPr anchor="t" rtlCol="false" tIns="0" lIns="0" bIns="0" rIns="0">
            <a:spAutoFit/>
          </a:bodyPr>
          <a:lstStyle/>
          <a:p>
            <a:pPr algn="l">
              <a:lnSpc>
                <a:spcPts val="6214"/>
              </a:lnSpc>
            </a:pPr>
            <a:r>
              <a:rPr lang="en-US" sz="5357">
                <a:solidFill>
                  <a:srgbClr val="F3F3F2"/>
                </a:solidFill>
                <a:latin typeface="Tomorrow"/>
                <a:ea typeface="Tomorrow"/>
                <a:cs typeface="Tomorrow"/>
                <a:sym typeface="Tomorrow"/>
              </a:rPr>
              <a:t>Future Work</a:t>
            </a:r>
          </a:p>
        </p:txBody>
      </p:sp>
      <p:sp>
        <p:nvSpPr>
          <p:cNvPr name="AutoShape 3" id="3"/>
          <p:cNvSpPr/>
          <p:nvPr/>
        </p:nvSpPr>
        <p:spPr>
          <a:xfrm>
            <a:off x="6433506" y="2222247"/>
            <a:ext cx="4219855" cy="0"/>
          </a:xfrm>
          <a:prstGeom prst="line">
            <a:avLst/>
          </a:prstGeom>
          <a:ln cap="flat" w="38100">
            <a:solidFill>
              <a:srgbClr val="FFFFFF"/>
            </a:solidFill>
            <a:prstDash val="solid"/>
            <a:headEnd type="none" len="sm" w="sm"/>
            <a:tailEnd type="none" len="sm" w="sm"/>
          </a:ln>
        </p:spPr>
      </p:sp>
      <p:sp>
        <p:nvSpPr>
          <p:cNvPr name="TextBox 4" id="4"/>
          <p:cNvSpPr txBox="true"/>
          <p:nvPr/>
        </p:nvSpPr>
        <p:spPr>
          <a:xfrm rot="0">
            <a:off x="729305" y="3091992"/>
            <a:ext cx="16529995" cy="3564064"/>
          </a:xfrm>
          <a:prstGeom prst="rect">
            <a:avLst/>
          </a:prstGeom>
        </p:spPr>
        <p:txBody>
          <a:bodyPr anchor="t" rtlCol="false" tIns="0" lIns="0" bIns="0" rIns="0">
            <a:spAutoFit/>
          </a:bodyPr>
          <a:lstStyle/>
          <a:p>
            <a:pPr algn="just">
              <a:lnSpc>
                <a:spcPts val="3580"/>
              </a:lnSpc>
            </a:pPr>
          </a:p>
          <a:p>
            <a:pPr algn="just">
              <a:lnSpc>
                <a:spcPts val="3580"/>
              </a:lnSpc>
            </a:pPr>
          </a:p>
          <a:p>
            <a:pPr algn="just">
              <a:lnSpc>
                <a:spcPts val="3580"/>
              </a:lnSpc>
            </a:pPr>
          </a:p>
          <a:p>
            <a:pPr algn="just">
              <a:lnSpc>
                <a:spcPts val="3580"/>
              </a:lnSpc>
            </a:pPr>
            <a:r>
              <a:rPr lang="en-US" sz="2557">
                <a:solidFill>
                  <a:srgbClr val="F3F3F2"/>
                </a:solidFill>
                <a:latin typeface="Canva Sans"/>
                <a:ea typeface="Canva Sans"/>
                <a:cs typeface="Canva Sans"/>
                <a:sym typeface="Canva Sans"/>
              </a:rPr>
              <a:t>M</a:t>
            </a:r>
            <a:r>
              <a:rPr lang="en-US" sz="2557">
                <a:solidFill>
                  <a:srgbClr val="F3F3F2"/>
                </a:solidFill>
                <a:latin typeface="Canva Sans"/>
                <a:ea typeface="Canva Sans"/>
                <a:cs typeface="Canva Sans"/>
                <a:sym typeface="Canva Sans"/>
              </a:rPr>
              <a:t>obile app that allows users to scan links received via SMS, email, or apps, offering protection beyond web browsing.</a:t>
            </a:r>
          </a:p>
          <a:p>
            <a:pPr algn="just">
              <a:lnSpc>
                <a:spcPts val="3580"/>
              </a:lnSpc>
            </a:pPr>
          </a:p>
          <a:p>
            <a:pPr algn="just">
              <a:lnSpc>
                <a:spcPts val="3580"/>
              </a:lnSpc>
            </a:pPr>
            <a:r>
              <a:rPr lang="en-US" sz="2557">
                <a:solidFill>
                  <a:srgbClr val="F3F3F2"/>
                </a:solidFill>
                <a:latin typeface="Canva Sans"/>
                <a:ea typeface="Canva Sans"/>
                <a:cs typeface="Canva Sans"/>
                <a:sym typeface="Canva Sans"/>
              </a:rPr>
              <a:t> These enhancements will strengthen our system, making it more robust and effective in protecting users from phishing attacks.</a:t>
            </a:r>
          </a:p>
        </p:txBody>
      </p:sp>
      <p:grpSp>
        <p:nvGrpSpPr>
          <p:cNvPr name="Group 5" id="5"/>
          <p:cNvGrpSpPr/>
          <p:nvPr/>
        </p:nvGrpSpPr>
        <p:grpSpPr>
          <a:xfrm rot="0">
            <a:off x="729305" y="3642456"/>
            <a:ext cx="5332377" cy="637424"/>
            <a:chOff x="0" y="0"/>
            <a:chExt cx="1404412" cy="167881"/>
          </a:xfrm>
        </p:grpSpPr>
        <p:sp>
          <p:nvSpPr>
            <p:cNvPr name="Freeform 6" id="6"/>
            <p:cNvSpPr/>
            <p:nvPr/>
          </p:nvSpPr>
          <p:spPr>
            <a:xfrm flipH="false" flipV="false" rot="0">
              <a:off x="0" y="0"/>
              <a:ext cx="1404412" cy="167881"/>
            </a:xfrm>
            <a:custGeom>
              <a:avLst/>
              <a:gdLst/>
              <a:ahLst/>
              <a:cxnLst/>
              <a:rect r="r" b="b" t="t" l="l"/>
              <a:pathLst>
                <a:path h="167881" w="1404412">
                  <a:moveTo>
                    <a:pt x="83941" y="0"/>
                  </a:moveTo>
                  <a:lnTo>
                    <a:pt x="1320472" y="0"/>
                  </a:lnTo>
                  <a:cubicBezTo>
                    <a:pt x="1366831" y="0"/>
                    <a:pt x="1404412" y="37582"/>
                    <a:pt x="1404412" y="83941"/>
                  </a:cubicBezTo>
                  <a:lnTo>
                    <a:pt x="1404412" y="83941"/>
                  </a:lnTo>
                  <a:cubicBezTo>
                    <a:pt x="1404412" y="130300"/>
                    <a:pt x="1366831" y="167881"/>
                    <a:pt x="1320472" y="167881"/>
                  </a:cubicBezTo>
                  <a:lnTo>
                    <a:pt x="83941" y="167881"/>
                  </a:lnTo>
                  <a:cubicBezTo>
                    <a:pt x="37582" y="167881"/>
                    <a:pt x="0" y="130300"/>
                    <a:pt x="0" y="83941"/>
                  </a:cubicBezTo>
                  <a:lnTo>
                    <a:pt x="0" y="83941"/>
                  </a:lnTo>
                  <a:cubicBezTo>
                    <a:pt x="0" y="37582"/>
                    <a:pt x="37582" y="0"/>
                    <a:pt x="83941" y="0"/>
                  </a:cubicBezTo>
                  <a:close/>
                </a:path>
              </a:pathLst>
            </a:custGeom>
            <a:gradFill rotWithShape="true">
              <a:gsLst>
                <a:gs pos="0">
                  <a:srgbClr val="A3D7D8">
                    <a:alpha val="100000"/>
                  </a:srgbClr>
                </a:gs>
                <a:gs pos="100000">
                  <a:srgbClr val="489EAB">
                    <a:alpha val="100000"/>
                  </a:srgbClr>
                </a:gs>
              </a:gsLst>
              <a:lin ang="2700000"/>
            </a:gradFill>
          </p:spPr>
        </p:sp>
        <p:sp>
          <p:nvSpPr>
            <p:cNvPr name="TextBox 7" id="7"/>
            <p:cNvSpPr txBox="true"/>
            <p:nvPr/>
          </p:nvSpPr>
          <p:spPr>
            <a:xfrm>
              <a:off x="0" y="-66675"/>
              <a:ext cx="1404412" cy="234556"/>
            </a:xfrm>
            <a:prstGeom prst="rect">
              <a:avLst/>
            </a:prstGeom>
          </p:spPr>
          <p:txBody>
            <a:bodyPr anchor="ctr" rtlCol="false" tIns="50800" lIns="50800" bIns="50800" rIns="50800"/>
            <a:lstStyle/>
            <a:p>
              <a:pPr algn="just">
                <a:lnSpc>
                  <a:spcPts val="4063"/>
                </a:lnSpc>
              </a:pPr>
              <a:r>
                <a:rPr lang="en-US" sz="2902">
                  <a:solidFill>
                    <a:srgbClr val="FFFFFF"/>
                  </a:solidFill>
                  <a:latin typeface="Roboto"/>
                  <a:ea typeface="Roboto"/>
                  <a:cs typeface="Roboto"/>
                  <a:sym typeface="Roboto"/>
                </a:rPr>
                <a:t>Mobile Application Integration</a:t>
              </a:r>
            </a:p>
          </p:txBody>
        </p:sp>
      </p:gr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solidFill>
          <a:srgbClr val="0D232D"/>
        </a:solidFill>
      </p:bgPr>
    </p:bg>
    <p:spTree>
      <p:nvGrpSpPr>
        <p:cNvPr id="1" name=""/>
        <p:cNvGrpSpPr/>
        <p:nvPr/>
      </p:nvGrpSpPr>
      <p:grpSpPr>
        <a:xfrm>
          <a:off x="0" y="0"/>
          <a:ext cx="0" cy="0"/>
          <a:chOff x="0" y="0"/>
          <a:chExt cx="0" cy="0"/>
        </a:xfrm>
      </p:grpSpPr>
      <p:sp>
        <p:nvSpPr>
          <p:cNvPr name="Freeform 2" id="2"/>
          <p:cNvSpPr/>
          <p:nvPr/>
        </p:nvSpPr>
        <p:spPr>
          <a:xfrm flipH="false" flipV="false" rot="0">
            <a:off x="5259200" y="4048693"/>
            <a:ext cx="7769600" cy="2189615"/>
          </a:xfrm>
          <a:custGeom>
            <a:avLst/>
            <a:gdLst/>
            <a:ahLst/>
            <a:cxnLst/>
            <a:rect r="r" b="b" t="t" l="l"/>
            <a:pathLst>
              <a:path h="2189615" w="7769600">
                <a:moveTo>
                  <a:pt x="0" y="0"/>
                </a:moveTo>
                <a:lnTo>
                  <a:pt x="7769600" y="0"/>
                </a:lnTo>
                <a:lnTo>
                  <a:pt x="7769600" y="2189614"/>
                </a:lnTo>
                <a:lnTo>
                  <a:pt x="0" y="21896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Tree>
  </p:cSld>
  <p:clrMapOvr>
    <a:masterClrMapping/>
  </p:clrMapOvr>
</p:sld>
</file>

<file path=ppt/slides/slide3.xml><?xml version="1.0" encoding="utf-8"?>
<p:sld xmlns:p="http://schemas.openxmlformats.org/presentationml/2006/main" xmlns:a="http://schemas.openxmlformats.org/drawingml/2006/main">
  <p:cSld>
    <p:bg>
      <p:bgPr>
        <a:solidFill>
          <a:srgbClr val="0D232D"/>
        </a:solidFill>
      </p:bgPr>
    </p:bg>
    <p:spTree>
      <p:nvGrpSpPr>
        <p:cNvPr id="1" name=""/>
        <p:cNvGrpSpPr/>
        <p:nvPr/>
      </p:nvGrpSpPr>
      <p:grpSpPr>
        <a:xfrm>
          <a:off x="0" y="0"/>
          <a:ext cx="0" cy="0"/>
          <a:chOff x="0" y="0"/>
          <a:chExt cx="0" cy="0"/>
        </a:xfrm>
      </p:grpSpPr>
      <p:grpSp>
        <p:nvGrpSpPr>
          <p:cNvPr name="Group 2" id="2"/>
          <p:cNvGrpSpPr/>
          <p:nvPr/>
        </p:nvGrpSpPr>
        <p:grpSpPr>
          <a:xfrm rot="0">
            <a:off x="2777337" y="4038951"/>
            <a:ext cx="918060" cy="91806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A3D7D8">
                    <a:alpha val="24000"/>
                  </a:srgbClr>
                </a:gs>
                <a:gs pos="100000">
                  <a:srgbClr val="489EAB">
                    <a:alpha val="24000"/>
                  </a:srgbClr>
                </a:gs>
              </a:gsLst>
              <a:lin ang="2700000"/>
            </a:gradFill>
            <a:ln w="38100" cap="sq">
              <a:solidFill>
                <a:srgbClr val="FFFFFF">
                  <a:alpha val="23922"/>
                </a:srgbClr>
              </a:solidFill>
              <a:prstDash val="solid"/>
              <a:miter/>
            </a:ln>
          </p:spPr>
        </p:sp>
        <p:sp>
          <p:nvSpPr>
            <p:cNvPr name="TextBox 4" id="4"/>
            <p:cNvSpPr txBox="true"/>
            <p:nvPr/>
          </p:nvSpPr>
          <p:spPr>
            <a:xfrm>
              <a:off x="76200" y="19050"/>
              <a:ext cx="660400" cy="717550"/>
            </a:xfrm>
            <a:prstGeom prst="rect">
              <a:avLst/>
            </a:prstGeom>
          </p:spPr>
          <p:txBody>
            <a:bodyPr anchor="ctr" rtlCol="false" tIns="50800" lIns="50800" bIns="50800" rIns="50800"/>
            <a:lstStyle/>
            <a:p>
              <a:pPr algn="ctr">
                <a:lnSpc>
                  <a:spcPts val="2803"/>
                </a:lnSpc>
              </a:pPr>
            </a:p>
          </p:txBody>
        </p:sp>
      </p:grpSp>
      <p:grpSp>
        <p:nvGrpSpPr>
          <p:cNvPr name="Group 5" id="5"/>
          <p:cNvGrpSpPr/>
          <p:nvPr/>
        </p:nvGrpSpPr>
        <p:grpSpPr>
          <a:xfrm rot="0">
            <a:off x="2754717" y="5299911"/>
            <a:ext cx="940680" cy="940680"/>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A3D7D8">
                    <a:alpha val="24000"/>
                  </a:srgbClr>
                </a:gs>
                <a:gs pos="100000">
                  <a:srgbClr val="489EAB">
                    <a:alpha val="24000"/>
                  </a:srgbClr>
                </a:gs>
              </a:gsLst>
              <a:lin ang="2700000"/>
            </a:gradFill>
            <a:ln w="38100" cap="sq">
              <a:solidFill>
                <a:srgbClr val="FFFFFF">
                  <a:alpha val="23922"/>
                </a:srgbClr>
              </a:solidFill>
              <a:prstDash val="solid"/>
              <a:miter/>
            </a:ln>
          </p:spPr>
        </p:sp>
        <p:sp>
          <p:nvSpPr>
            <p:cNvPr name="TextBox 7" id="7"/>
            <p:cNvSpPr txBox="true"/>
            <p:nvPr/>
          </p:nvSpPr>
          <p:spPr>
            <a:xfrm>
              <a:off x="76200" y="19050"/>
              <a:ext cx="660400" cy="717550"/>
            </a:xfrm>
            <a:prstGeom prst="rect">
              <a:avLst/>
            </a:prstGeom>
          </p:spPr>
          <p:txBody>
            <a:bodyPr anchor="ctr" rtlCol="false" tIns="50800" lIns="50800" bIns="50800" rIns="50800"/>
            <a:lstStyle/>
            <a:p>
              <a:pPr algn="ctr">
                <a:lnSpc>
                  <a:spcPts val="2803"/>
                </a:lnSpc>
              </a:pPr>
            </a:p>
          </p:txBody>
        </p:sp>
      </p:grpSp>
      <p:grpSp>
        <p:nvGrpSpPr>
          <p:cNvPr name="Group 8" id="8"/>
          <p:cNvGrpSpPr/>
          <p:nvPr/>
        </p:nvGrpSpPr>
        <p:grpSpPr>
          <a:xfrm rot="0">
            <a:off x="9744247" y="-202937"/>
            <a:ext cx="5744070" cy="8996366"/>
            <a:chOff x="0" y="0"/>
            <a:chExt cx="455234" cy="712988"/>
          </a:xfrm>
        </p:grpSpPr>
        <p:sp>
          <p:nvSpPr>
            <p:cNvPr name="Freeform 9" id="9"/>
            <p:cNvSpPr/>
            <p:nvPr/>
          </p:nvSpPr>
          <p:spPr>
            <a:xfrm flipH="false" flipV="false" rot="0">
              <a:off x="0" y="0"/>
              <a:ext cx="455234" cy="712988"/>
            </a:xfrm>
            <a:custGeom>
              <a:avLst/>
              <a:gdLst/>
              <a:ahLst/>
              <a:cxnLst/>
              <a:rect r="r" b="b" t="t" l="l"/>
              <a:pathLst>
                <a:path h="712988" w="455234">
                  <a:moveTo>
                    <a:pt x="203200" y="0"/>
                  </a:moveTo>
                  <a:lnTo>
                    <a:pt x="455234" y="0"/>
                  </a:lnTo>
                  <a:lnTo>
                    <a:pt x="252034" y="712988"/>
                  </a:lnTo>
                  <a:lnTo>
                    <a:pt x="0" y="712988"/>
                  </a:lnTo>
                  <a:lnTo>
                    <a:pt x="203200" y="0"/>
                  </a:lnTo>
                  <a:close/>
                </a:path>
              </a:pathLst>
            </a:custGeom>
            <a:gradFill rotWithShape="true">
              <a:gsLst>
                <a:gs pos="0">
                  <a:srgbClr val="A3D7D8">
                    <a:alpha val="100000"/>
                  </a:srgbClr>
                </a:gs>
                <a:gs pos="100000">
                  <a:srgbClr val="489EAB">
                    <a:alpha val="100000"/>
                  </a:srgbClr>
                </a:gs>
              </a:gsLst>
              <a:lin ang="2700000"/>
            </a:gradFill>
          </p:spPr>
        </p:sp>
        <p:sp>
          <p:nvSpPr>
            <p:cNvPr name="TextBox 10" id="10"/>
            <p:cNvSpPr txBox="true"/>
            <p:nvPr/>
          </p:nvSpPr>
          <p:spPr>
            <a:xfrm>
              <a:off x="101600" y="-57150"/>
              <a:ext cx="252034" cy="770138"/>
            </a:xfrm>
            <a:prstGeom prst="rect">
              <a:avLst/>
            </a:prstGeom>
          </p:spPr>
          <p:txBody>
            <a:bodyPr anchor="ctr" rtlCol="false" tIns="50800" lIns="50800" bIns="50800" rIns="50800"/>
            <a:lstStyle/>
            <a:p>
              <a:pPr algn="ctr">
                <a:lnSpc>
                  <a:spcPts val="2803"/>
                </a:lnSpc>
              </a:pPr>
            </a:p>
          </p:txBody>
        </p:sp>
      </p:grpSp>
      <p:grpSp>
        <p:nvGrpSpPr>
          <p:cNvPr name="Group 11" id="11"/>
          <p:cNvGrpSpPr/>
          <p:nvPr/>
        </p:nvGrpSpPr>
        <p:grpSpPr>
          <a:xfrm rot="0">
            <a:off x="12616283" y="2489825"/>
            <a:ext cx="5671717" cy="8482024"/>
            <a:chOff x="0" y="0"/>
            <a:chExt cx="476758" cy="712988"/>
          </a:xfrm>
        </p:grpSpPr>
        <p:sp>
          <p:nvSpPr>
            <p:cNvPr name="Freeform 12" id="12"/>
            <p:cNvSpPr/>
            <p:nvPr/>
          </p:nvSpPr>
          <p:spPr>
            <a:xfrm flipH="false" flipV="false" rot="0">
              <a:off x="0" y="0"/>
              <a:ext cx="476758" cy="712988"/>
            </a:xfrm>
            <a:custGeom>
              <a:avLst/>
              <a:gdLst/>
              <a:ahLst/>
              <a:cxnLst/>
              <a:rect r="r" b="b" t="t" l="l"/>
              <a:pathLst>
                <a:path h="712988" w="476758">
                  <a:moveTo>
                    <a:pt x="203200" y="0"/>
                  </a:moveTo>
                  <a:lnTo>
                    <a:pt x="476758" y="0"/>
                  </a:lnTo>
                  <a:lnTo>
                    <a:pt x="273558" y="712988"/>
                  </a:lnTo>
                  <a:lnTo>
                    <a:pt x="0" y="712988"/>
                  </a:lnTo>
                  <a:lnTo>
                    <a:pt x="203200" y="0"/>
                  </a:lnTo>
                  <a:close/>
                </a:path>
              </a:pathLst>
            </a:custGeom>
            <a:gradFill rotWithShape="true">
              <a:gsLst>
                <a:gs pos="0">
                  <a:srgbClr val="A3D7D8">
                    <a:alpha val="100000"/>
                  </a:srgbClr>
                </a:gs>
                <a:gs pos="100000">
                  <a:srgbClr val="489EAB">
                    <a:alpha val="100000"/>
                  </a:srgbClr>
                </a:gs>
              </a:gsLst>
              <a:lin ang="2700000"/>
            </a:gradFill>
          </p:spPr>
        </p:sp>
        <p:sp>
          <p:nvSpPr>
            <p:cNvPr name="TextBox 13" id="13"/>
            <p:cNvSpPr txBox="true"/>
            <p:nvPr/>
          </p:nvSpPr>
          <p:spPr>
            <a:xfrm>
              <a:off x="101600" y="-57150"/>
              <a:ext cx="273558" cy="770138"/>
            </a:xfrm>
            <a:prstGeom prst="rect">
              <a:avLst/>
            </a:prstGeom>
          </p:spPr>
          <p:txBody>
            <a:bodyPr anchor="ctr" rtlCol="false" tIns="50800" lIns="50800" bIns="50800" rIns="50800"/>
            <a:lstStyle/>
            <a:p>
              <a:pPr algn="ctr">
                <a:lnSpc>
                  <a:spcPts val="2803"/>
                </a:lnSpc>
              </a:pPr>
            </a:p>
          </p:txBody>
        </p:sp>
      </p:grpSp>
      <p:sp>
        <p:nvSpPr>
          <p:cNvPr name="TextBox 14" id="14"/>
          <p:cNvSpPr txBox="true"/>
          <p:nvPr/>
        </p:nvSpPr>
        <p:spPr>
          <a:xfrm rot="0">
            <a:off x="2777337" y="4236139"/>
            <a:ext cx="918060" cy="523685"/>
          </a:xfrm>
          <a:prstGeom prst="rect">
            <a:avLst/>
          </a:prstGeom>
        </p:spPr>
        <p:txBody>
          <a:bodyPr anchor="t" rtlCol="false" tIns="0" lIns="0" bIns="0" rIns="0">
            <a:spAutoFit/>
          </a:bodyPr>
          <a:lstStyle/>
          <a:p>
            <a:pPr algn="ctr">
              <a:lnSpc>
                <a:spcPts val="4000"/>
              </a:lnSpc>
            </a:pPr>
            <a:r>
              <a:rPr lang="en-US" sz="3448">
                <a:solidFill>
                  <a:srgbClr val="F3F3F2"/>
                </a:solidFill>
                <a:latin typeface="Tomorrow"/>
                <a:ea typeface="Tomorrow"/>
                <a:cs typeface="Tomorrow"/>
                <a:sym typeface="Tomorrow"/>
              </a:rPr>
              <a:t>02</a:t>
            </a:r>
          </a:p>
        </p:txBody>
      </p:sp>
      <p:sp>
        <p:nvSpPr>
          <p:cNvPr name="TextBox 15" id="15"/>
          <p:cNvSpPr txBox="true"/>
          <p:nvPr/>
        </p:nvSpPr>
        <p:spPr>
          <a:xfrm rot="0">
            <a:off x="2777337" y="5499936"/>
            <a:ext cx="918060" cy="523685"/>
          </a:xfrm>
          <a:prstGeom prst="rect">
            <a:avLst/>
          </a:prstGeom>
        </p:spPr>
        <p:txBody>
          <a:bodyPr anchor="t" rtlCol="false" tIns="0" lIns="0" bIns="0" rIns="0">
            <a:spAutoFit/>
          </a:bodyPr>
          <a:lstStyle/>
          <a:p>
            <a:pPr algn="ctr">
              <a:lnSpc>
                <a:spcPts val="4000"/>
              </a:lnSpc>
            </a:pPr>
            <a:r>
              <a:rPr lang="en-US" sz="3448">
                <a:solidFill>
                  <a:srgbClr val="F3F3F2"/>
                </a:solidFill>
                <a:latin typeface="Tomorrow"/>
                <a:ea typeface="Tomorrow"/>
                <a:cs typeface="Tomorrow"/>
                <a:sym typeface="Tomorrow"/>
              </a:rPr>
              <a:t>03</a:t>
            </a:r>
          </a:p>
        </p:txBody>
      </p:sp>
      <p:sp>
        <p:nvSpPr>
          <p:cNvPr name="TextBox 16" id="16"/>
          <p:cNvSpPr txBox="true"/>
          <p:nvPr/>
        </p:nvSpPr>
        <p:spPr>
          <a:xfrm rot="0">
            <a:off x="2777337" y="8011044"/>
            <a:ext cx="918060" cy="523685"/>
          </a:xfrm>
          <a:prstGeom prst="rect">
            <a:avLst/>
          </a:prstGeom>
        </p:spPr>
        <p:txBody>
          <a:bodyPr anchor="t" rtlCol="false" tIns="0" lIns="0" bIns="0" rIns="0">
            <a:spAutoFit/>
          </a:bodyPr>
          <a:lstStyle/>
          <a:p>
            <a:pPr algn="ctr">
              <a:lnSpc>
                <a:spcPts val="4000"/>
              </a:lnSpc>
            </a:pPr>
            <a:r>
              <a:rPr lang="en-US" sz="3448">
                <a:solidFill>
                  <a:srgbClr val="F3F3F2"/>
                </a:solidFill>
                <a:latin typeface="Tomorrow"/>
                <a:ea typeface="Tomorrow"/>
                <a:cs typeface="Tomorrow"/>
                <a:sym typeface="Tomorrow"/>
              </a:rPr>
              <a:t>05</a:t>
            </a:r>
          </a:p>
        </p:txBody>
      </p:sp>
      <p:sp>
        <p:nvSpPr>
          <p:cNvPr name="TextBox 17" id="17"/>
          <p:cNvSpPr txBox="true"/>
          <p:nvPr/>
        </p:nvSpPr>
        <p:spPr>
          <a:xfrm rot="0">
            <a:off x="4103864" y="4178989"/>
            <a:ext cx="5982864" cy="504282"/>
          </a:xfrm>
          <a:prstGeom prst="rect">
            <a:avLst/>
          </a:prstGeom>
        </p:spPr>
        <p:txBody>
          <a:bodyPr anchor="t" rtlCol="false" tIns="0" lIns="0" bIns="0" rIns="0">
            <a:spAutoFit/>
          </a:bodyPr>
          <a:lstStyle/>
          <a:p>
            <a:pPr algn="l">
              <a:lnSpc>
                <a:spcPts val="4214"/>
              </a:lnSpc>
            </a:pPr>
            <a:r>
              <a:rPr lang="en-US" sz="3010">
                <a:solidFill>
                  <a:srgbClr val="FFFFFF"/>
                </a:solidFill>
                <a:latin typeface="Tomorrow"/>
                <a:ea typeface="Tomorrow"/>
                <a:cs typeface="Tomorrow"/>
                <a:sym typeface="Tomorrow"/>
              </a:rPr>
              <a:t>Introduction</a:t>
            </a:r>
          </a:p>
        </p:txBody>
      </p:sp>
      <p:sp>
        <p:nvSpPr>
          <p:cNvPr name="TextBox 18" id="18"/>
          <p:cNvSpPr txBox="true"/>
          <p:nvPr/>
        </p:nvSpPr>
        <p:spPr>
          <a:xfrm rot="0">
            <a:off x="4103864" y="5442786"/>
            <a:ext cx="5773777" cy="488655"/>
          </a:xfrm>
          <a:prstGeom prst="rect">
            <a:avLst/>
          </a:prstGeom>
        </p:spPr>
        <p:txBody>
          <a:bodyPr anchor="t" rtlCol="false" tIns="0" lIns="0" bIns="0" rIns="0">
            <a:spAutoFit/>
          </a:bodyPr>
          <a:lstStyle/>
          <a:p>
            <a:pPr algn="l">
              <a:lnSpc>
                <a:spcPts val="4067"/>
              </a:lnSpc>
            </a:pPr>
            <a:r>
              <a:rPr lang="en-US" sz="2905">
                <a:solidFill>
                  <a:srgbClr val="FFFFFF"/>
                </a:solidFill>
                <a:latin typeface="Tomorrow"/>
                <a:ea typeface="Tomorrow"/>
                <a:cs typeface="Tomorrow"/>
                <a:sym typeface="Tomorrow"/>
              </a:rPr>
              <a:t>Problem Statement</a:t>
            </a:r>
          </a:p>
        </p:txBody>
      </p:sp>
      <p:sp>
        <p:nvSpPr>
          <p:cNvPr name="TextBox 19" id="19"/>
          <p:cNvSpPr txBox="true"/>
          <p:nvPr/>
        </p:nvSpPr>
        <p:spPr>
          <a:xfrm rot="0">
            <a:off x="4103864" y="8003583"/>
            <a:ext cx="6259890" cy="481457"/>
          </a:xfrm>
          <a:prstGeom prst="rect">
            <a:avLst/>
          </a:prstGeom>
        </p:spPr>
        <p:txBody>
          <a:bodyPr anchor="t" rtlCol="false" tIns="0" lIns="0" bIns="0" rIns="0">
            <a:spAutoFit/>
          </a:bodyPr>
          <a:lstStyle/>
          <a:p>
            <a:pPr algn="l">
              <a:lnSpc>
                <a:spcPts val="3999"/>
              </a:lnSpc>
            </a:pPr>
            <a:r>
              <a:rPr lang="en-US" sz="2856">
                <a:solidFill>
                  <a:srgbClr val="FFFFFF"/>
                </a:solidFill>
                <a:latin typeface="Tomorrow"/>
                <a:ea typeface="Tomorrow"/>
                <a:cs typeface="Tomorrow"/>
                <a:sym typeface="Tomorrow"/>
              </a:rPr>
              <a:t> Proposed System</a:t>
            </a:r>
          </a:p>
        </p:txBody>
      </p:sp>
      <p:sp>
        <p:nvSpPr>
          <p:cNvPr name="TextBox 20" id="20"/>
          <p:cNvSpPr txBox="true"/>
          <p:nvPr/>
        </p:nvSpPr>
        <p:spPr>
          <a:xfrm rot="0">
            <a:off x="2754717" y="937304"/>
            <a:ext cx="8755389" cy="798741"/>
          </a:xfrm>
          <a:prstGeom prst="rect">
            <a:avLst/>
          </a:prstGeom>
        </p:spPr>
        <p:txBody>
          <a:bodyPr anchor="t" rtlCol="false" tIns="0" lIns="0" bIns="0" rIns="0">
            <a:spAutoFit/>
          </a:bodyPr>
          <a:lstStyle/>
          <a:p>
            <a:pPr algn="just">
              <a:lnSpc>
                <a:spcPts val="6214"/>
              </a:lnSpc>
            </a:pPr>
            <a:r>
              <a:rPr lang="en-US" sz="5357">
                <a:solidFill>
                  <a:srgbClr val="F3F3F2"/>
                </a:solidFill>
                <a:latin typeface="Tomorrow"/>
                <a:ea typeface="Tomorrow"/>
                <a:cs typeface="Tomorrow"/>
                <a:sym typeface="Tomorrow"/>
              </a:rPr>
              <a:t>Topics to be discussed:</a:t>
            </a:r>
          </a:p>
        </p:txBody>
      </p:sp>
      <p:sp>
        <p:nvSpPr>
          <p:cNvPr name="TextBox 21" id="21"/>
          <p:cNvSpPr txBox="true"/>
          <p:nvPr/>
        </p:nvSpPr>
        <p:spPr>
          <a:xfrm rot="0">
            <a:off x="2777337" y="9263755"/>
            <a:ext cx="918060" cy="523685"/>
          </a:xfrm>
          <a:prstGeom prst="rect">
            <a:avLst/>
          </a:prstGeom>
        </p:spPr>
        <p:txBody>
          <a:bodyPr anchor="t" rtlCol="false" tIns="0" lIns="0" bIns="0" rIns="0">
            <a:spAutoFit/>
          </a:bodyPr>
          <a:lstStyle/>
          <a:p>
            <a:pPr algn="ctr">
              <a:lnSpc>
                <a:spcPts val="4000"/>
              </a:lnSpc>
            </a:pPr>
            <a:r>
              <a:rPr lang="en-US" sz="3448">
                <a:solidFill>
                  <a:srgbClr val="F3F3F2"/>
                </a:solidFill>
                <a:latin typeface="Tomorrow"/>
                <a:ea typeface="Tomorrow"/>
                <a:cs typeface="Tomorrow"/>
                <a:sym typeface="Tomorrow"/>
              </a:rPr>
              <a:t>06</a:t>
            </a:r>
          </a:p>
        </p:txBody>
      </p:sp>
      <p:sp>
        <p:nvSpPr>
          <p:cNvPr name="TextBox 22" id="22"/>
          <p:cNvSpPr txBox="true"/>
          <p:nvPr/>
        </p:nvSpPr>
        <p:spPr>
          <a:xfrm rot="0">
            <a:off x="4103864" y="9283158"/>
            <a:ext cx="5982864" cy="504282"/>
          </a:xfrm>
          <a:prstGeom prst="rect">
            <a:avLst/>
          </a:prstGeom>
        </p:spPr>
        <p:txBody>
          <a:bodyPr anchor="t" rtlCol="false" tIns="0" lIns="0" bIns="0" rIns="0">
            <a:spAutoFit/>
          </a:bodyPr>
          <a:lstStyle/>
          <a:p>
            <a:pPr algn="l">
              <a:lnSpc>
                <a:spcPts val="4214"/>
              </a:lnSpc>
            </a:pPr>
            <a:r>
              <a:rPr lang="en-US" sz="3010">
                <a:solidFill>
                  <a:srgbClr val="FFFFFF"/>
                </a:solidFill>
                <a:latin typeface="Tomorrow"/>
                <a:ea typeface="Tomorrow"/>
                <a:cs typeface="Tomorrow"/>
                <a:sym typeface="Tomorrow"/>
              </a:rPr>
              <a:t>conclusion &amp; Future Work</a:t>
            </a:r>
          </a:p>
        </p:txBody>
      </p:sp>
      <p:grpSp>
        <p:nvGrpSpPr>
          <p:cNvPr name="Group 23" id="23"/>
          <p:cNvGrpSpPr/>
          <p:nvPr/>
        </p:nvGrpSpPr>
        <p:grpSpPr>
          <a:xfrm rot="0">
            <a:off x="2777337" y="2777991"/>
            <a:ext cx="918060" cy="918060"/>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true">
              <a:gsLst>
                <a:gs pos="0">
                  <a:srgbClr val="A3D7D8">
                    <a:alpha val="24000"/>
                  </a:srgbClr>
                </a:gs>
                <a:gs pos="100000">
                  <a:srgbClr val="489EAB">
                    <a:alpha val="24000"/>
                  </a:srgbClr>
                </a:gs>
              </a:gsLst>
              <a:lin ang="2700000"/>
            </a:gradFill>
            <a:ln w="38100" cap="sq">
              <a:solidFill>
                <a:srgbClr val="FFFFFF">
                  <a:alpha val="23922"/>
                </a:srgbClr>
              </a:solidFill>
              <a:prstDash val="solid"/>
              <a:miter/>
            </a:ln>
          </p:spPr>
        </p:sp>
        <p:sp>
          <p:nvSpPr>
            <p:cNvPr name="TextBox 25" id="25"/>
            <p:cNvSpPr txBox="true"/>
            <p:nvPr/>
          </p:nvSpPr>
          <p:spPr>
            <a:xfrm>
              <a:off x="76200" y="19050"/>
              <a:ext cx="660400" cy="717550"/>
            </a:xfrm>
            <a:prstGeom prst="rect">
              <a:avLst/>
            </a:prstGeom>
          </p:spPr>
          <p:txBody>
            <a:bodyPr anchor="ctr" rtlCol="false" tIns="50800" lIns="50800" bIns="50800" rIns="50800"/>
            <a:lstStyle/>
            <a:p>
              <a:pPr algn="ctr">
                <a:lnSpc>
                  <a:spcPts val="2803"/>
                </a:lnSpc>
              </a:pPr>
            </a:p>
          </p:txBody>
        </p:sp>
      </p:grpSp>
      <p:sp>
        <p:nvSpPr>
          <p:cNvPr name="TextBox 26" id="26"/>
          <p:cNvSpPr txBox="true"/>
          <p:nvPr/>
        </p:nvSpPr>
        <p:spPr>
          <a:xfrm rot="0">
            <a:off x="2777337" y="2975179"/>
            <a:ext cx="918060" cy="523685"/>
          </a:xfrm>
          <a:prstGeom prst="rect">
            <a:avLst/>
          </a:prstGeom>
        </p:spPr>
        <p:txBody>
          <a:bodyPr anchor="t" rtlCol="false" tIns="0" lIns="0" bIns="0" rIns="0">
            <a:spAutoFit/>
          </a:bodyPr>
          <a:lstStyle/>
          <a:p>
            <a:pPr algn="ctr">
              <a:lnSpc>
                <a:spcPts val="4000"/>
              </a:lnSpc>
            </a:pPr>
            <a:r>
              <a:rPr lang="en-US" sz="3448">
                <a:solidFill>
                  <a:srgbClr val="F3F3F2"/>
                </a:solidFill>
                <a:latin typeface="Tomorrow"/>
                <a:ea typeface="Tomorrow"/>
                <a:cs typeface="Tomorrow"/>
                <a:sym typeface="Tomorrow"/>
              </a:rPr>
              <a:t>01</a:t>
            </a:r>
          </a:p>
        </p:txBody>
      </p:sp>
      <p:sp>
        <p:nvSpPr>
          <p:cNvPr name="TextBox 27" id="27"/>
          <p:cNvSpPr txBox="true"/>
          <p:nvPr/>
        </p:nvSpPr>
        <p:spPr>
          <a:xfrm rot="0">
            <a:off x="4103864" y="2940390"/>
            <a:ext cx="1588227" cy="526587"/>
          </a:xfrm>
          <a:prstGeom prst="rect">
            <a:avLst/>
          </a:prstGeom>
        </p:spPr>
        <p:txBody>
          <a:bodyPr anchor="t" rtlCol="false" tIns="0" lIns="0" bIns="0" rIns="0">
            <a:spAutoFit/>
          </a:bodyPr>
          <a:lstStyle/>
          <a:p>
            <a:pPr algn="l">
              <a:lnSpc>
                <a:spcPts val="4334"/>
              </a:lnSpc>
            </a:pPr>
            <a:r>
              <a:rPr lang="en-US" sz="3096">
                <a:solidFill>
                  <a:srgbClr val="FFFFFF"/>
                </a:solidFill>
                <a:latin typeface="Tomorrow"/>
                <a:ea typeface="Tomorrow"/>
                <a:cs typeface="Tomorrow"/>
                <a:sym typeface="Tomorrow"/>
              </a:rPr>
              <a:t>Abstract</a:t>
            </a:r>
          </a:p>
        </p:txBody>
      </p:sp>
      <p:grpSp>
        <p:nvGrpSpPr>
          <p:cNvPr name="Group 28" id="28"/>
          <p:cNvGrpSpPr/>
          <p:nvPr/>
        </p:nvGrpSpPr>
        <p:grpSpPr>
          <a:xfrm rot="0">
            <a:off x="2777337" y="6558308"/>
            <a:ext cx="918060" cy="909811"/>
            <a:chOff x="0" y="0"/>
            <a:chExt cx="812800" cy="805497"/>
          </a:xfrm>
        </p:grpSpPr>
        <p:sp>
          <p:nvSpPr>
            <p:cNvPr name="Freeform 29" id="29"/>
            <p:cNvSpPr/>
            <p:nvPr/>
          </p:nvSpPr>
          <p:spPr>
            <a:xfrm flipH="false" flipV="false" rot="0">
              <a:off x="0" y="0"/>
              <a:ext cx="812800" cy="805497"/>
            </a:xfrm>
            <a:custGeom>
              <a:avLst/>
              <a:gdLst/>
              <a:ahLst/>
              <a:cxnLst/>
              <a:rect r="r" b="b" t="t" l="l"/>
              <a:pathLst>
                <a:path h="805497" w="812800">
                  <a:moveTo>
                    <a:pt x="406400" y="0"/>
                  </a:moveTo>
                  <a:cubicBezTo>
                    <a:pt x="181951" y="0"/>
                    <a:pt x="0" y="180317"/>
                    <a:pt x="0" y="402748"/>
                  </a:cubicBezTo>
                  <a:cubicBezTo>
                    <a:pt x="0" y="625180"/>
                    <a:pt x="181951" y="805497"/>
                    <a:pt x="406400" y="805497"/>
                  </a:cubicBezTo>
                  <a:cubicBezTo>
                    <a:pt x="630849" y="805497"/>
                    <a:pt x="812800" y="625180"/>
                    <a:pt x="812800" y="402748"/>
                  </a:cubicBezTo>
                  <a:cubicBezTo>
                    <a:pt x="812800" y="180317"/>
                    <a:pt x="630849" y="0"/>
                    <a:pt x="406400" y="0"/>
                  </a:cubicBezTo>
                  <a:close/>
                </a:path>
              </a:pathLst>
            </a:custGeom>
            <a:gradFill rotWithShape="true">
              <a:gsLst>
                <a:gs pos="0">
                  <a:srgbClr val="A3D7D8">
                    <a:alpha val="24000"/>
                  </a:srgbClr>
                </a:gs>
                <a:gs pos="100000">
                  <a:srgbClr val="489EAB">
                    <a:alpha val="24000"/>
                  </a:srgbClr>
                </a:gs>
              </a:gsLst>
              <a:lin ang="2700000"/>
            </a:gradFill>
            <a:ln w="38100" cap="sq">
              <a:solidFill>
                <a:srgbClr val="FFFFFF">
                  <a:alpha val="23922"/>
                </a:srgbClr>
              </a:solidFill>
              <a:prstDash val="solid"/>
              <a:miter/>
            </a:ln>
          </p:spPr>
        </p:sp>
        <p:sp>
          <p:nvSpPr>
            <p:cNvPr name="TextBox 30" id="30"/>
            <p:cNvSpPr txBox="true"/>
            <p:nvPr/>
          </p:nvSpPr>
          <p:spPr>
            <a:xfrm>
              <a:off x="76200" y="18365"/>
              <a:ext cx="660400" cy="711616"/>
            </a:xfrm>
            <a:prstGeom prst="rect">
              <a:avLst/>
            </a:prstGeom>
          </p:spPr>
          <p:txBody>
            <a:bodyPr anchor="ctr" rtlCol="false" tIns="50800" lIns="50800" bIns="50800" rIns="50800"/>
            <a:lstStyle/>
            <a:p>
              <a:pPr algn="ctr">
                <a:lnSpc>
                  <a:spcPts val="2803"/>
                </a:lnSpc>
              </a:pPr>
            </a:p>
          </p:txBody>
        </p:sp>
      </p:grpSp>
      <p:sp>
        <p:nvSpPr>
          <p:cNvPr name="TextBox 31" id="31"/>
          <p:cNvSpPr txBox="true"/>
          <p:nvPr/>
        </p:nvSpPr>
        <p:spPr>
          <a:xfrm rot="0">
            <a:off x="2777337" y="6751371"/>
            <a:ext cx="918060" cy="523685"/>
          </a:xfrm>
          <a:prstGeom prst="rect">
            <a:avLst/>
          </a:prstGeom>
        </p:spPr>
        <p:txBody>
          <a:bodyPr anchor="t" rtlCol="false" tIns="0" lIns="0" bIns="0" rIns="0">
            <a:spAutoFit/>
          </a:bodyPr>
          <a:lstStyle/>
          <a:p>
            <a:pPr algn="ctr">
              <a:lnSpc>
                <a:spcPts val="4000"/>
              </a:lnSpc>
            </a:pPr>
            <a:r>
              <a:rPr lang="en-US" sz="3448">
                <a:solidFill>
                  <a:srgbClr val="F3F3F2"/>
                </a:solidFill>
                <a:latin typeface="Tomorrow"/>
                <a:ea typeface="Tomorrow"/>
                <a:cs typeface="Tomorrow"/>
                <a:sym typeface="Tomorrow"/>
              </a:rPr>
              <a:t>04</a:t>
            </a:r>
          </a:p>
        </p:txBody>
      </p:sp>
      <p:sp>
        <p:nvSpPr>
          <p:cNvPr name="TextBox 32" id="32"/>
          <p:cNvSpPr txBox="true"/>
          <p:nvPr/>
        </p:nvSpPr>
        <p:spPr>
          <a:xfrm rot="0">
            <a:off x="4103864" y="6683917"/>
            <a:ext cx="5557197" cy="481994"/>
          </a:xfrm>
          <a:prstGeom prst="rect">
            <a:avLst/>
          </a:prstGeom>
        </p:spPr>
        <p:txBody>
          <a:bodyPr anchor="t" rtlCol="false" tIns="0" lIns="0" bIns="0" rIns="0">
            <a:spAutoFit/>
          </a:bodyPr>
          <a:lstStyle/>
          <a:p>
            <a:pPr algn="l">
              <a:lnSpc>
                <a:spcPts val="3914"/>
              </a:lnSpc>
            </a:pPr>
            <a:r>
              <a:rPr lang="en-US" sz="2796">
                <a:solidFill>
                  <a:srgbClr val="FFFFFF"/>
                </a:solidFill>
                <a:latin typeface="Tomorrow"/>
                <a:ea typeface="Tomorrow"/>
                <a:cs typeface="Tomorrow"/>
                <a:sym typeface="Tomorrow"/>
              </a:rPr>
              <a:t>Existing System</a:t>
            </a:r>
          </a:p>
        </p:txBody>
      </p:sp>
      <p:grpSp>
        <p:nvGrpSpPr>
          <p:cNvPr name="Group 33" id="33"/>
          <p:cNvGrpSpPr/>
          <p:nvPr/>
        </p:nvGrpSpPr>
        <p:grpSpPr>
          <a:xfrm rot="0">
            <a:off x="2777337" y="7883618"/>
            <a:ext cx="918060" cy="909811"/>
            <a:chOff x="0" y="0"/>
            <a:chExt cx="812800" cy="805497"/>
          </a:xfrm>
        </p:grpSpPr>
        <p:sp>
          <p:nvSpPr>
            <p:cNvPr name="Freeform 34" id="34"/>
            <p:cNvSpPr/>
            <p:nvPr/>
          </p:nvSpPr>
          <p:spPr>
            <a:xfrm flipH="false" flipV="false" rot="0">
              <a:off x="0" y="0"/>
              <a:ext cx="812800" cy="805497"/>
            </a:xfrm>
            <a:custGeom>
              <a:avLst/>
              <a:gdLst/>
              <a:ahLst/>
              <a:cxnLst/>
              <a:rect r="r" b="b" t="t" l="l"/>
              <a:pathLst>
                <a:path h="805497" w="812800">
                  <a:moveTo>
                    <a:pt x="406400" y="0"/>
                  </a:moveTo>
                  <a:cubicBezTo>
                    <a:pt x="181951" y="0"/>
                    <a:pt x="0" y="180317"/>
                    <a:pt x="0" y="402748"/>
                  </a:cubicBezTo>
                  <a:cubicBezTo>
                    <a:pt x="0" y="625180"/>
                    <a:pt x="181951" y="805497"/>
                    <a:pt x="406400" y="805497"/>
                  </a:cubicBezTo>
                  <a:cubicBezTo>
                    <a:pt x="630849" y="805497"/>
                    <a:pt x="812800" y="625180"/>
                    <a:pt x="812800" y="402748"/>
                  </a:cubicBezTo>
                  <a:cubicBezTo>
                    <a:pt x="812800" y="180317"/>
                    <a:pt x="630849" y="0"/>
                    <a:pt x="406400" y="0"/>
                  </a:cubicBezTo>
                  <a:close/>
                </a:path>
              </a:pathLst>
            </a:custGeom>
            <a:gradFill rotWithShape="true">
              <a:gsLst>
                <a:gs pos="0">
                  <a:srgbClr val="A3D7D8">
                    <a:alpha val="24000"/>
                  </a:srgbClr>
                </a:gs>
                <a:gs pos="100000">
                  <a:srgbClr val="489EAB">
                    <a:alpha val="24000"/>
                  </a:srgbClr>
                </a:gs>
              </a:gsLst>
              <a:lin ang="2700000"/>
            </a:gradFill>
            <a:ln w="38100" cap="sq">
              <a:solidFill>
                <a:srgbClr val="FFFFFF">
                  <a:alpha val="23922"/>
                </a:srgbClr>
              </a:solidFill>
              <a:prstDash val="solid"/>
              <a:miter/>
            </a:ln>
          </p:spPr>
        </p:sp>
        <p:sp>
          <p:nvSpPr>
            <p:cNvPr name="TextBox 35" id="35"/>
            <p:cNvSpPr txBox="true"/>
            <p:nvPr/>
          </p:nvSpPr>
          <p:spPr>
            <a:xfrm>
              <a:off x="76200" y="18365"/>
              <a:ext cx="660400" cy="711616"/>
            </a:xfrm>
            <a:prstGeom prst="rect">
              <a:avLst/>
            </a:prstGeom>
          </p:spPr>
          <p:txBody>
            <a:bodyPr anchor="ctr" rtlCol="false" tIns="50800" lIns="50800" bIns="50800" rIns="50800"/>
            <a:lstStyle/>
            <a:p>
              <a:pPr algn="ctr">
                <a:lnSpc>
                  <a:spcPts val="2803"/>
                </a:lnSpc>
              </a:pPr>
            </a:p>
          </p:txBody>
        </p:sp>
      </p:grpSp>
      <p:grpSp>
        <p:nvGrpSpPr>
          <p:cNvPr name="Group 36" id="36"/>
          <p:cNvGrpSpPr/>
          <p:nvPr/>
        </p:nvGrpSpPr>
        <p:grpSpPr>
          <a:xfrm rot="0">
            <a:off x="2777337" y="9070692"/>
            <a:ext cx="918060" cy="909811"/>
            <a:chOff x="0" y="0"/>
            <a:chExt cx="812800" cy="805497"/>
          </a:xfrm>
        </p:grpSpPr>
        <p:sp>
          <p:nvSpPr>
            <p:cNvPr name="Freeform 37" id="37"/>
            <p:cNvSpPr/>
            <p:nvPr/>
          </p:nvSpPr>
          <p:spPr>
            <a:xfrm flipH="false" flipV="false" rot="0">
              <a:off x="0" y="0"/>
              <a:ext cx="812800" cy="805497"/>
            </a:xfrm>
            <a:custGeom>
              <a:avLst/>
              <a:gdLst/>
              <a:ahLst/>
              <a:cxnLst/>
              <a:rect r="r" b="b" t="t" l="l"/>
              <a:pathLst>
                <a:path h="805497" w="812800">
                  <a:moveTo>
                    <a:pt x="406400" y="0"/>
                  </a:moveTo>
                  <a:cubicBezTo>
                    <a:pt x="181951" y="0"/>
                    <a:pt x="0" y="180317"/>
                    <a:pt x="0" y="402748"/>
                  </a:cubicBezTo>
                  <a:cubicBezTo>
                    <a:pt x="0" y="625180"/>
                    <a:pt x="181951" y="805497"/>
                    <a:pt x="406400" y="805497"/>
                  </a:cubicBezTo>
                  <a:cubicBezTo>
                    <a:pt x="630849" y="805497"/>
                    <a:pt x="812800" y="625180"/>
                    <a:pt x="812800" y="402748"/>
                  </a:cubicBezTo>
                  <a:cubicBezTo>
                    <a:pt x="812800" y="180317"/>
                    <a:pt x="630849" y="0"/>
                    <a:pt x="406400" y="0"/>
                  </a:cubicBezTo>
                  <a:close/>
                </a:path>
              </a:pathLst>
            </a:custGeom>
            <a:gradFill rotWithShape="true">
              <a:gsLst>
                <a:gs pos="0">
                  <a:srgbClr val="A3D7D8">
                    <a:alpha val="24000"/>
                  </a:srgbClr>
                </a:gs>
                <a:gs pos="100000">
                  <a:srgbClr val="489EAB">
                    <a:alpha val="24000"/>
                  </a:srgbClr>
                </a:gs>
              </a:gsLst>
              <a:lin ang="2700000"/>
            </a:gradFill>
            <a:ln w="38100" cap="sq">
              <a:solidFill>
                <a:srgbClr val="FFFFFF">
                  <a:alpha val="23922"/>
                </a:srgbClr>
              </a:solidFill>
              <a:prstDash val="solid"/>
              <a:miter/>
            </a:ln>
          </p:spPr>
        </p:sp>
        <p:sp>
          <p:nvSpPr>
            <p:cNvPr name="TextBox 38" id="38"/>
            <p:cNvSpPr txBox="true"/>
            <p:nvPr/>
          </p:nvSpPr>
          <p:spPr>
            <a:xfrm>
              <a:off x="76200" y="18365"/>
              <a:ext cx="660400" cy="711616"/>
            </a:xfrm>
            <a:prstGeom prst="rect">
              <a:avLst/>
            </a:prstGeom>
          </p:spPr>
          <p:txBody>
            <a:bodyPr anchor="ctr" rtlCol="false" tIns="50800" lIns="50800" bIns="50800" rIns="50800"/>
            <a:lstStyle/>
            <a:p>
              <a:pPr algn="ctr">
                <a:lnSpc>
                  <a:spcPts val="2803"/>
                </a:lnSpc>
              </a:pPr>
            </a:p>
          </p:txBody>
        </p:sp>
      </p:grpSp>
    </p:spTree>
  </p:cSld>
  <p:clrMapOvr>
    <a:masterClrMapping/>
  </p:clrMapOvr>
</p:sld>
</file>

<file path=ppt/slides/slide4.xml><?xml version="1.0" encoding="utf-8"?>
<p:sld xmlns:p="http://schemas.openxmlformats.org/presentationml/2006/main" xmlns:a="http://schemas.openxmlformats.org/drawingml/2006/main">
  <p:cSld>
    <p:bg>
      <p:bgPr>
        <a:solidFill>
          <a:srgbClr val="0D232D"/>
        </a:solidFill>
      </p:bgPr>
    </p:bg>
    <p:spTree>
      <p:nvGrpSpPr>
        <p:cNvPr id="1" name=""/>
        <p:cNvGrpSpPr/>
        <p:nvPr/>
      </p:nvGrpSpPr>
      <p:grpSpPr>
        <a:xfrm>
          <a:off x="0" y="0"/>
          <a:ext cx="0" cy="0"/>
          <a:chOff x="0" y="0"/>
          <a:chExt cx="0" cy="0"/>
        </a:xfrm>
      </p:grpSpPr>
      <p:sp>
        <p:nvSpPr>
          <p:cNvPr name="TextBox 2" id="2"/>
          <p:cNvSpPr txBox="true"/>
          <p:nvPr/>
        </p:nvSpPr>
        <p:spPr>
          <a:xfrm rot="0">
            <a:off x="7632780" y="634092"/>
            <a:ext cx="15858347" cy="798741"/>
          </a:xfrm>
          <a:prstGeom prst="rect">
            <a:avLst/>
          </a:prstGeom>
        </p:spPr>
        <p:txBody>
          <a:bodyPr anchor="t" rtlCol="false" tIns="0" lIns="0" bIns="0" rIns="0">
            <a:spAutoFit/>
          </a:bodyPr>
          <a:lstStyle/>
          <a:p>
            <a:pPr algn="just">
              <a:lnSpc>
                <a:spcPts val="6214"/>
              </a:lnSpc>
            </a:pPr>
            <a:r>
              <a:rPr lang="en-US" sz="5357">
                <a:solidFill>
                  <a:srgbClr val="F3F3F2"/>
                </a:solidFill>
                <a:latin typeface="Tomorrow"/>
                <a:ea typeface="Tomorrow"/>
                <a:cs typeface="Tomorrow"/>
                <a:sym typeface="Tomorrow"/>
              </a:rPr>
              <a:t>Abstract</a:t>
            </a:r>
          </a:p>
        </p:txBody>
      </p:sp>
      <p:sp>
        <p:nvSpPr>
          <p:cNvPr name="AutoShape 3" id="3"/>
          <p:cNvSpPr/>
          <p:nvPr/>
        </p:nvSpPr>
        <p:spPr>
          <a:xfrm flipV="true">
            <a:off x="7264382" y="1451883"/>
            <a:ext cx="3759236" cy="19050"/>
          </a:xfrm>
          <a:prstGeom prst="line">
            <a:avLst/>
          </a:prstGeom>
          <a:ln cap="flat" w="38100">
            <a:solidFill>
              <a:srgbClr val="FFFFFF"/>
            </a:solidFill>
            <a:prstDash val="solid"/>
            <a:headEnd type="none" len="sm" w="sm"/>
            <a:tailEnd type="none" len="sm" w="sm"/>
          </a:ln>
        </p:spPr>
      </p:sp>
      <p:sp>
        <p:nvSpPr>
          <p:cNvPr name="TextBox 4" id="4"/>
          <p:cNvSpPr txBox="true"/>
          <p:nvPr/>
        </p:nvSpPr>
        <p:spPr>
          <a:xfrm rot="0">
            <a:off x="2046756" y="2245416"/>
            <a:ext cx="13569567" cy="5197597"/>
          </a:xfrm>
          <a:prstGeom prst="rect">
            <a:avLst/>
          </a:prstGeom>
        </p:spPr>
        <p:txBody>
          <a:bodyPr anchor="t" rtlCol="false" tIns="0" lIns="0" bIns="0" rIns="0">
            <a:spAutoFit/>
          </a:bodyPr>
          <a:lstStyle/>
          <a:p>
            <a:pPr algn="just">
              <a:lnSpc>
                <a:spcPts val="3747"/>
              </a:lnSpc>
            </a:pPr>
            <a:r>
              <a:rPr lang="en-US" sz="2676">
                <a:solidFill>
                  <a:srgbClr val="F3F3F2"/>
                </a:solidFill>
                <a:latin typeface="Canva Sans"/>
                <a:ea typeface="Canva Sans"/>
                <a:cs typeface="Canva Sans"/>
                <a:sym typeface="Canva Sans"/>
              </a:rPr>
              <a:t>This project aims to creates a model to detect phishing websites using machine learning and deep learning methods by taking the url as input. The system looks at different parts of the website's URL, like its length and special characters and more other features to decide if the site is safe or harmful i.e legitimate or phishing. It also checks the content of the website for any suspicious signs. The project uses machine learning techniques like Xgboost and catboost, as well as deep learning models like CNN (Convolutional Neural Networks) and LSTM (Long Short-Term Memory). </a:t>
            </a:r>
            <a:r>
              <a:rPr lang="en-US" sz="2676">
                <a:solidFill>
                  <a:srgbClr val="F3F3F2"/>
                </a:solidFill>
                <a:latin typeface="Canva Sans"/>
                <a:ea typeface="Canva Sans"/>
                <a:cs typeface="Canva Sans"/>
                <a:sym typeface="Canva Sans"/>
              </a:rPr>
              <a:t>The aim is to build a tool that protect users from phishing attacks via links while browsing the internet and the creation of user interface. Along with </a:t>
            </a:r>
            <a:r>
              <a:rPr lang="en-US" sz="2676">
                <a:solidFill>
                  <a:srgbClr val="F3F3F2"/>
                </a:solidFill>
                <a:latin typeface="Canva Sans"/>
                <a:ea typeface="Canva Sans"/>
                <a:cs typeface="Canva Sans"/>
                <a:sym typeface="Canva Sans"/>
              </a:rPr>
              <a:t>suggesting the safe links in case of a link is found to be harmful.</a:t>
            </a:r>
          </a:p>
          <a:p>
            <a:pPr algn="just">
              <a:lnSpc>
                <a:spcPts val="3747"/>
              </a:lnSpc>
            </a:pPr>
            <a:r>
              <a:rPr lang="en-US" sz="2676">
                <a:solidFill>
                  <a:srgbClr val="F3F3F2"/>
                </a:solidFill>
                <a:latin typeface="Canva Sans"/>
                <a:ea typeface="Canva Sans"/>
                <a:cs typeface="Canva Sans"/>
                <a:sym typeface="Canva Sans"/>
              </a:rPr>
              <a:t> </a:t>
            </a:r>
          </a:p>
        </p:txBody>
      </p:sp>
      <p:sp>
        <p:nvSpPr>
          <p:cNvPr name="TextBox 5" id="5"/>
          <p:cNvSpPr txBox="true"/>
          <p:nvPr/>
        </p:nvSpPr>
        <p:spPr>
          <a:xfrm rot="0">
            <a:off x="2046756" y="7766891"/>
            <a:ext cx="13770620" cy="514350"/>
          </a:xfrm>
          <a:prstGeom prst="rect">
            <a:avLst/>
          </a:prstGeom>
        </p:spPr>
        <p:txBody>
          <a:bodyPr anchor="t" rtlCol="false" tIns="0" lIns="0" bIns="0" rIns="0">
            <a:spAutoFit/>
          </a:bodyPr>
          <a:lstStyle/>
          <a:p>
            <a:pPr algn="just">
              <a:lnSpc>
                <a:spcPts val="4200"/>
              </a:lnSpc>
            </a:pPr>
            <a:r>
              <a:rPr lang="en-US" sz="3000" b="true">
                <a:solidFill>
                  <a:srgbClr val="F3F3F2"/>
                </a:solidFill>
                <a:latin typeface="Canva Sans Bold"/>
                <a:ea typeface="Canva Sans Bold"/>
                <a:cs typeface="Canva Sans Bold"/>
                <a:sym typeface="Canva Sans Bold"/>
              </a:rPr>
              <a:t>Keywords</a:t>
            </a:r>
            <a:r>
              <a:rPr lang="en-US" sz="3000">
                <a:solidFill>
                  <a:srgbClr val="F3F3F2"/>
                </a:solidFill>
                <a:latin typeface="Canva Sans"/>
                <a:ea typeface="Canva Sans"/>
                <a:cs typeface="Canva Sans"/>
                <a:sym typeface="Canva Sans"/>
              </a:rPr>
              <a:t>: Phishing,Legitimate ,Classification,Xgboost,Catboost,CNN,LSTM</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D232D"/>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5159" t="0" r="-3601" b="0"/>
            </a:stretch>
          </a:blipFill>
        </p:spPr>
      </p:sp>
    </p:spTree>
  </p:cSld>
  <p:clrMapOvr>
    <a:masterClrMapping/>
  </p:clrMapOvr>
</p:sld>
</file>

<file path=ppt/slides/slide6.xml><?xml version="1.0" encoding="utf-8"?>
<p:sld xmlns:p="http://schemas.openxmlformats.org/presentationml/2006/main" xmlns:a="http://schemas.openxmlformats.org/drawingml/2006/main">
  <p:cSld>
    <p:bg>
      <p:bgPr>
        <a:solidFill>
          <a:srgbClr val="0D232D"/>
        </a:solidFill>
      </p:bgPr>
    </p:bg>
    <p:spTree>
      <p:nvGrpSpPr>
        <p:cNvPr id="1" name=""/>
        <p:cNvGrpSpPr/>
        <p:nvPr/>
      </p:nvGrpSpPr>
      <p:grpSpPr>
        <a:xfrm>
          <a:off x="0" y="0"/>
          <a:ext cx="0" cy="0"/>
          <a:chOff x="0" y="0"/>
          <a:chExt cx="0" cy="0"/>
        </a:xfrm>
      </p:grpSpPr>
      <p:grpSp>
        <p:nvGrpSpPr>
          <p:cNvPr name="Group 2" id="2"/>
          <p:cNvGrpSpPr/>
          <p:nvPr/>
        </p:nvGrpSpPr>
        <p:grpSpPr>
          <a:xfrm rot="0">
            <a:off x="6046159" y="1782562"/>
            <a:ext cx="5266362" cy="891931"/>
            <a:chOff x="0" y="0"/>
            <a:chExt cx="1387025" cy="234912"/>
          </a:xfrm>
        </p:grpSpPr>
        <p:sp>
          <p:nvSpPr>
            <p:cNvPr name="Freeform 3" id="3"/>
            <p:cNvSpPr/>
            <p:nvPr/>
          </p:nvSpPr>
          <p:spPr>
            <a:xfrm flipH="false" flipV="false" rot="0">
              <a:off x="0" y="0"/>
              <a:ext cx="1387025" cy="234912"/>
            </a:xfrm>
            <a:custGeom>
              <a:avLst/>
              <a:gdLst/>
              <a:ahLst/>
              <a:cxnLst/>
              <a:rect r="r" b="b" t="t" l="l"/>
              <a:pathLst>
                <a:path h="234912" w="1387025">
                  <a:moveTo>
                    <a:pt x="117456" y="0"/>
                  </a:moveTo>
                  <a:lnTo>
                    <a:pt x="1269569" y="0"/>
                  </a:lnTo>
                  <a:cubicBezTo>
                    <a:pt x="1334439" y="0"/>
                    <a:pt x="1387025" y="52587"/>
                    <a:pt x="1387025" y="117456"/>
                  </a:cubicBezTo>
                  <a:lnTo>
                    <a:pt x="1387025" y="117456"/>
                  </a:lnTo>
                  <a:cubicBezTo>
                    <a:pt x="1387025" y="148607"/>
                    <a:pt x="1374650" y="178483"/>
                    <a:pt x="1352623" y="200510"/>
                  </a:cubicBezTo>
                  <a:cubicBezTo>
                    <a:pt x="1330596" y="222537"/>
                    <a:pt x="1300721" y="234912"/>
                    <a:pt x="1269569" y="234912"/>
                  </a:cubicBezTo>
                  <a:lnTo>
                    <a:pt x="117456" y="234912"/>
                  </a:lnTo>
                  <a:cubicBezTo>
                    <a:pt x="52587" y="234912"/>
                    <a:pt x="0" y="182325"/>
                    <a:pt x="0" y="117456"/>
                  </a:cubicBezTo>
                  <a:lnTo>
                    <a:pt x="0" y="117456"/>
                  </a:lnTo>
                  <a:cubicBezTo>
                    <a:pt x="0" y="52587"/>
                    <a:pt x="52587" y="0"/>
                    <a:pt x="117456" y="0"/>
                  </a:cubicBezTo>
                  <a:close/>
                </a:path>
              </a:pathLst>
            </a:custGeom>
            <a:gradFill rotWithShape="true">
              <a:gsLst>
                <a:gs pos="0">
                  <a:srgbClr val="A3D7D8">
                    <a:alpha val="100000"/>
                  </a:srgbClr>
                </a:gs>
                <a:gs pos="100000">
                  <a:srgbClr val="489EAB">
                    <a:alpha val="100000"/>
                  </a:srgbClr>
                </a:gs>
              </a:gsLst>
              <a:lin ang="2700000"/>
            </a:gradFill>
          </p:spPr>
        </p:sp>
        <p:sp>
          <p:nvSpPr>
            <p:cNvPr name="TextBox 4" id="4"/>
            <p:cNvSpPr txBox="true"/>
            <p:nvPr/>
          </p:nvSpPr>
          <p:spPr>
            <a:xfrm>
              <a:off x="0" y="-57150"/>
              <a:ext cx="1387025" cy="292062"/>
            </a:xfrm>
            <a:prstGeom prst="rect">
              <a:avLst/>
            </a:prstGeom>
          </p:spPr>
          <p:txBody>
            <a:bodyPr anchor="ctr" rtlCol="false" tIns="50800" lIns="50800" bIns="50800" rIns="50800"/>
            <a:lstStyle/>
            <a:p>
              <a:pPr algn="ctr">
                <a:lnSpc>
                  <a:spcPts val="2803"/>
                </a:lnSpc>
              </a:pPr>
            </a:p>
          </p:txBody>
        </p:sp>
      </p:grpSp>
      <p:sp>
        <p:nvSpPr>
          <p:cNvPr name="TextBox 5" id="5"/>
          <p:cNvSpPr txBox="true"/>
          <p:nvPr/>
        </p:nvSpPr>
        <p:spPr>
          <a:xfrm rot="0">
            <a:off x="6644712" y="1792087"/>
            <a:ext cx="7861639" cy="798741"/>
          </a:xfrm>
          <a:prstGeom prst="rect">
            <a:avLst/>
          </a:prstGeom>
        </p:spPr>
        <p:txBody>
          <a:bodyPr anchor="t" rtlCol="false" tIns="0" lIns="0" bIns="0" rIns="0">
            <a:spAutoFit/>
          </a:bodyPr>
          <a:lstStyle/>
          <a:p>
            <a:pPr algn="just">
              <a:lnSpc>
                <a:spcPts val="6214"/>
              </a:lnSpc>
            </a:pPr>
            <a:r>
              <a:rPr lang="en-US" sz="5357">
                <a:solidFill>
                  <a:srgbClr val="F3F3F2"/>
                </a:solidFill>
                <a:latin typeface="Tomorrow"/>
                <a:ea typeface="Tomorrow"/>
                <a:cs typeface="Tomorrow"/>
                <a:sym typeface="Tomorrow"/>
              </a:rPr>
              <a:t>Introduction</a:t>
            </a:r>
          </a:p>
        </p:txBody>
      </p:sp>
      <p:sp>
        <p:nvSpPr>
          <p:cNvPr name="TextBox 6" id="6"/>
          <p:cNvSpPr txBox="true"/>
          <p:nvPr/>
        </p:nvSpPr>
        <p:spPr>
          <a:xfrm rot="0">
            <a:off x="1541416" y="3414486"/>
            <a:ext cx="15205169" cy="5434330"/>
          </a:xfrm>
          <a:prstGeom prst="rect">
            <a:avLst/>
          </a:prstGeom>
        </p:spPr>
        <p:txBody>
          <a:bodyPr anchor="t" rtlCol="false" tIns="0" lIns="0" bIns="0" rIns="0">
            <a:spAutoFit/>
          </a:bodyPr>
          <a:lstStyle/>
          <a:p>
            <a:pPr algn="just">
              <a:lnSpc>
                <a:spcPts val="3919"/>
              </a:lnSpc>
            </a:pPr>
            <a:r>
              <a:rPr lang="en-US" sz="2799">
                <a:solidFill>
                  <a:srgbClr val="F3F3F2"/>
                </a:solidFill>
                <a:latin typeface="Canva Sans"/>
                <a:ea typeface="Canva Sans"/>
                <a:cs typeface="Canva Sans"/>
                <a:sym typeface="Canva Sans"/>
              </a:rPr>
              <a:t>Phishing is a common cyberattack where hackers trick users into sharing confidential information like passwords,credit card numbers or personal details by pretending to be trusted websites. They misuse this information for fraudulent activities.As the internet grows, phishing attacks are becoming more frequent and dangerous. To protect users, we need better ways to detect phishing websites.</a:t>
            </a:r>
          </a:p>
          <a:p>
            <a:pPr algn="just">
              <a:lnSpc>
                <a:spcPts val="3919"/>
              </a:lnSpc>
            </a:pPr>
            <a:r>
              <a:rPr lang="en-US" sz="2799">
                <a:solidFill>
                  <a:srgbClr val="F3F3F2"/>
                </a:solidFill>
                <a:latin typeface="Canva Sans"/>
                <a:ea typeface="Canva Sans"/>
                <a:cs typeface="Canva Sans"/>
                <a:sym typeface="Canva Sans"/>
              </a:rPr>
              <a:t>Traditional methods like blacklists are not enough because new phishing sites keep appearing. This is why machine learning (ML) and deep learning (DL) algorithms are important.These models analyze website URLs and content to classify sites as safe or phishing, helping users avoid scams and stay safe online.</a:t>
            </a:r>
          </a:p>
          <a:p>
            <a:pPr algn="just">
              <a:lnSpc>
                <a:spcPts val="3919"/>
              </a:lnSpc>
            </a:pPr>
          </a:p>
          <a:p>
            <a:pPr algn="just">
              <a:lnSpc>
                <a:spcPts val="391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D232D"/>
        </a:solidFill>
      </p:bgPr>
    </p:bg>
    <p:spTree>
      <p:nvGrpSpPr>
        <p:cNvPr id="1" name=""/>
        <p:cNvGrpSpPr/>
        <p:nvPr/>
      </p:nvGrpSpPr>
      <p:grpSpPr>
        <a:xfrm>
          <a:off x="0" y="0"/>
          <a:ext cx="0" cy="0"/>
          <a:chOff x="0" y="0"/>
          <a:chExt cx="0" cy="0"/>
        </a:xfrm>
      </p:grpSpPr>
      <p:sp>
        <p:nvSpPr>
          <p:cNvPr name="Freeform 2" id="2"/>
          <p:cNvSpPr/>
          <p:nvPr/>
        </p:nvSpPr>
        <p:spPr>
          <a:xfrm flipH="false" flipV="false" rot="0">
            <a:off x="3483275" y="3078940"/>
            <a:ext cx="10921029" cy="5787348"/>
          </a:xfrm>
          <a:custGeom>
            <a:avLst/>
            <a:gdLst/>
            <a:ahLst/>
            <a:cxnLst/>
            <a:rect r="r" b="b" t="t" l="l"/>
            <a:pathLst>
              <a:path h="5787348" w="10921029">
                <a:moveTo>
                  <a:pt x="0" y="0"/>
                </a:moveTo>
                <a:lnTo>
                  <a:pt x="10921029" y="0"/>
                </a:lnTo>
                <a:lnTo>
                  <a:pt x="10921029" y="5787348"/>
                </a:lnTo>
                <a:lnTo>
                  <a:pt x="0" y="5787348"/>
                </a:lnTo>
                <a:lnTo>
                  <a:pt x="0" y="0"/>
                </a:lnTo>
                <a:close/>
              </a:path>
            </a:pathLst>
          </a:custGeom>
          <a:blipFill>
            <a:blip r:embed="rId2"/>
            <a:stretch>
              <a:fillRect l="0" t="0" r="0" b="0"/>
            </a:stretch>
          </a:blipFill>
        </p:spPr>
      </p:sp>
      <p:sp>
        <p:nvSpPr>
          <p:cNvPr name="TextBox 3" id="3"/>
          <p:cNvSpPr txBox="true"/>
          <p:nvPr/>
        </p:nvSpPr>
        <p:spPr>
          <a:xfrm rot="0">
            <a:off x="3870452" y="1472758"/>
            <a:ext cx="15858347" cy="798741"/>
          </a:xfrm>
          <a:prstGeom prst="rect">
            <a:avLst/>
          </a:prstGeom>
        </p:spPr>
        <p:txBody>
          <a:bodyPr anchor="t" rtlCol="false" tIns="0" lIns="0" bIns="0" rIns="0">
            <a:spAutoFit/>
          </a:bodyPr>
          <a:lstStyle/>
          <a:p>
            <a:pPr algn="l">
              <a:lnSpc>
                <a:spcPts val="6214"/>
              </a:lnSpc>
            </a:pPr>
            <a:r>
              <a:rPr lang="en-US" sz="5357">
                <a:solidFill>
                  <a:srgbClr val="F3F3F2"/>
                </a:solidFill>
                <a:latin typeface="Playfair Display"/>
                <a:ea typeface="Playfair Display"/>
                <a:cs typeface="Playfair Display"/>
                <a:sym typeface="Playfair Display"/>
              </a:rPr>
              <a:t>How Phishing will be performed: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D232D"/>
        </a:solidFill>
      </p:bgPr>
    </p:bg>
    <p:spTree>
      <p:nvGrpSpPr>
        <p:cNvPr id="1" name=""/>
        <p:cNvGrpSpPr/>
        <p:nvPr/>
      </p:nvGrpSpPr>
      <p:grpSpPr>
        <a:xfrm>
          <a:off x="0" y="0"/>
          <a:ext cx="0" cy="0"/>
          <a:chOff x="0" y="0"/>
          <a:chExt cx="0" cy="0"/>
        </a:xfrm>
      </p:grpSpPr>
      <p:sp>
        <p:nvSpPr>
          <p:cNvPr name="AutoShape 2" id="2"/>
          <p:cNvSpPr/>
          <p:nvPr/>
        </p:nvSpPr>
        <p:spPr>
          <a:xfrm>
            <a:off x="2651760" y="2864334"/>
            <a:ext cx="6492240" cy="0"/>
          </a:xfrm>
          <a:prstGeom prst="line">
            <a:avLst/>
          </a:prstGeom>
          <a:ln cap="flat" w="38100">
            <a:solidFill>
              <a:srgbClr val="FFFFFF"/>
            </a:solidFill>
            <a:prstDash val="solid"/>
            <a:headEnd type="none" len="sm" w="sm"/>
            <a:tailEnd type="none" len="sm" w="sm"/>
          </a:ln>
        </p:spPr>
      </p:sp>
      <p:sp>
        <p:nvSpPr>
          <p:cNvPr name="Freeform 3" id="3"/>
          <p:cNvSpPr/>
          <p:nvPr/>
        </p:nvSpPr>
        <p:spPr>
          <a:xfrm flipH="false" flipV="false" rot="0">
            <a:off x="12714499" y="4025385"/>
            <a:ext cx="5346864" cy="3564576"/>
          </a:xfrm>
          <a:custGeom>
            <a:avLst/>
            <a:gdLst/>
            <a:ahLst/>
            <a:cxnLst/>
            <a:rect r="r" b="b" t="t" l="l"/>
            <a:pathLst>
              <a:path h="3564576" w="5346864">
                <a:moveTo>
                  <a:pt x="0" y="0"/>
                </a:moveTo>
                <a:lnTo>
                  <a:pt x="5346864" y="0"/>
                </a:lnTo>
                <a:lnTo>
                  <a:pt x="5346864" y="3564576"/>
                </a:lnTo>
                <a:lnTo>
                  <a:pt x="0" y="3564576"/>
                </a:lnTo>
                <a:lnTo>
                  <a:pt x="0" y="0"/>
                </a:lnTo>
                <a:close/>
              </a:path>
            </a:pathLst>
          </a:custGeom>
          <a:blipFill>
            <a:blip r:embed="rId2"/>
            <a:stretch>
              <a:fillRect l="0" t="0" r="0" b="0"/>
            </a:stretch>
          </a:blipFill>
        </p:spPr>
      </p:sp>
      <p:sp>
        <p:nvSpPr>
          <p:cNvPr name="TextBox 4" id="4"/>
          <p:cNvSpPr txBox="true"/>
          <p:nvPr/>
        </p:nvSpPr>
        <p:spPr>
          <a:xfrm rot="0">
            <a:off x="648727" y="3557233"/>
            <a:ext cx="11685799" cy="4443730"/>
          </a:xfrm>
          <a:prstGeom prst="rect">
            <a:avLst/>
          </a:prstGeom>
        </p:spPr>
        <p:txBody>
          <a:bodyPr anchor="t" rtlCol="false" tIns="0" lIns="0" bIns="0" rIns="0">
            <a:spAutoFit/>
          </a:bodyPr>
          <a:lstStyle/>
          <a:p>
            <a:pPr algn="just">
              <a:lnSpc>
                <a:spcPts val="3920"/>
              </a:lnSpc>
            </a:pPr>
            <a:r>
              <a:rPr lang="en-US" sz="2800">
                <a:solidFill>
                  <a:srgbClr val="F3F3F2"/>
                </a:solidFill>
                <a:latin typeface="Canva Sans"/>
                <a:ea typeface="Canva Sans"/>
                <a:cs typeface="Canva Sans"/>
                <a:sym typeface="Canva Sans"/>
              </a:rPr>
              <a:t>Phishing websites use fake URLs to trick users into sharing personal information or downloading harmful software. These attacks are becoming more common and harder to detect because scammers constantly change their methods. The goal of this project is to build a model that can accurately identify phishing URLs and protect users from online threats. The model should be able to analyze large numbers of URLs quickly and provide reliable results, helping to keep users safe while browsing the internet by allowing the user interaction and suggestion of safe links for the phshing links found.</a:t>
            </a:r>
          </a:p>
        </p:txBody>
      </p:sp>
      <p:sp>
        <p:nvSpPr>
          <p:cNvPr name="TextBox 5" id="5"/>
          <p:cNvSpPr txBox="true"/>
          <p:nvPr/>
        </p:nvSpPr>
        <p:spPr>
          <a:xfrm rot="0">
            <a:off x="2651760" y="1820446"/>
            <a:ext cx="9424664" cy="798741"/>
          </a:xfrm>
          <a:prstGeom prst="rect">
            <a:avLst/>
          </a:prstGeom>
        </p:spPr>
        <p:txBody>
          <a:bodyPr anchor="t" rtlCol="false" tIns="0" lIns="0" bIns="0" rIns="0">
            <a:spAutoFit/>
          </a:bodyPr>
          <a:lstStyle/>
          <a:p>
            <a:pPr algn="just">
              <a:lnSpc>
                <a:spcPts val="6214"/>
              </a:lnSpc>
            </a:pPr>
            <a:r>
              <a:rPr lang="en-US" sz="5357">
                <a:solidFill>
                  <a:srgbClr val="F3F3F2"/>
                </a:solidFill>
                <a:latin typeface="Tomorrow"/>
                <a:ea typeface="Tomorrow"/>
                <a:cs typeface="Tomorrow"/>
                <a:sym typeface="Tomorrow"/>
              </a:rPr>
              <a:t>Problem Statement</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0D232D"/>
        </a:solidFill>
      </p:bgPr>
    </p:bg>
    <p:spTree>
      <p:nvGrpSpPr>
        <p:cNvPr id="1" name=""/>
        <p:cNvGrpSpPr/>
        <p:nvPr/>
      </p:nvGrpSpPr>
      <p:grpSpPr>
        <a:xfrm>
          <a:off x="0" y="0"/>
          <a:ext cx="0" cy="0"/>
          <a:chOff x="0" y="0"/>
          <a:chExt cx="0" cy="0"/>
        </a:xfrm>
      </p:grpSpPr>
      <p:sp>
        <p:nvSpPr>
          <p:cNvPr name="TextBox 2" id="2"/>
          <p:cNvSpPr txBox="true"/>
          <p:nvPr/>
        </p:nvSpPr>
        <p:spPr>
          <a:xfrm rot="0">
            <a:off x="1734982" y="3631884"/>
            <a:ext cx="14818036" cy="3948430"/>
          </a:xfrm>
          <a:prstGeom prst="rect">
            <a:avLst/>
          </a:prstGeom>
        </p:spPr>
        <p:txBody>
          <a:bodyPr anchor="t" rtlCol="false" tIns="0" lIns="0" bIns="0" rIns="0">
            <a:spAutoFit/>
          </a:bodyPr>
          <a:lstStyle/>
          <a:p>
            <a:pPr algn="just">
              <a:lnSpc>
                <a:spcPts val="3920"/>
              </a:lnSpc>
            </a:pPr>
            <a:r>
              <a:rPr lang="en-US" sz="2800">
                <a:solidFill>
                  <a:srgbClr val="F3F3F2"/>
                </a:solidFill>
                <a:latin typeface="Canva Sans"/>
                <a:ea typeface="Canva Sans"/>
                <a:cs typeface="Canva Sans"/>
                <a:sym typeface="Canva Sans"/>
              </a:rPr>
              <a:t>The current system for detecting phishing websites analyzes URL features like length, special characters and domain age etc., to determine if a site is phishing or legitimate. It uses machine learning algorithms such as Random Forest, Support Vector Machine, Naive Bayes and Decision Trees to classify websites. The data for training is collected from sources like PhishTank, which provides known phishing sites. After training, the model can quickly analyze new URLs and predict if they are safe or phishing. Random Forest has shown an accuracy of 87% and Decision Tree perform with 84% accuracy in identifying phishing sites.</a:t>
            </a:r>
          </a:p>
        </p:txBody>
      </p:sp>
      <p:sp>
        <p:nvSpPr>
          <p:cNvPr name="TextBox 3" id="3"/>
          <p:cNvSpPr txBox="true"/>
          <p:nvPr/>
        </p:nvSpPr>
        <p:spPr>
          <a:xfrm rot="0">
            <a:off x="6410789" y="1652383"/>
            <a:ext cx="7861639" cy="798741"/>
          </a:xfrm>
          <a:prstGeom prst="rect">
            <a:avLst/>
          </a:prstGeom>
        </p:spPr>
        <p:txBody>
          <a:bodyPr anchor="t" rtlCol="false" tIns="0" lIns="0" bIns="0" rIns="0">
            <a:spAutoFit/>
          </a:bodyPr>
          <a:lstStyle/>
          <a:p>
            <a:pPr algn="just">
              <a:lnSpc>
                <a:spcPts val="6214"/>
              </a:lnSpc>
            </a:pPr>
            <a:r>
              <a:rPr lang="en-US" sz="5357">
                <a:solidFill>
                  <a:srgbClr val="F3F3F2"/>
                </a:solidFill>
                <a:latin typeface="Tomorrow"/>
                <a:ea typeface="Tomorrow"/>
                <a:cs typeface="Tomorrow"/>
                <a:sym typeface="Tomorrow"/>
              </a:rPr>
              <a:t>Existing System</a:t>
            </a:r>
          </a:p>
        </p:txBody>
      </p:sp>
      <p:sp>
        <p:nvSpPr>
          <p:cNvPr name="AutoShape 4" id="4"/>
          <p:cNvSpPr/>
          <p:nvPr/>
        </p:nvSpPr>
        <p:spPr>
          <a:xfrm>
            <a:off x="6195834" y="2670876"/>
            <a:ext cx="5939498" cy="0"/>
          </a:xfrm>
          <a:prstGeom prst="line">
            <a:avLst/>
          </a:prstGeom>
          <a:ln cap="flat" w="38100">
            <a:solidFill>
              <a:srgbClr val="FFFFFF"/>
            </a:solidFill>
            <a:prstDash val="solid"/>
            <a:headEnd type="none" len="sm" w="sm"/>
            <a:tailEnd type="none" len="sm" w="sm"/>
          </a:ln>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DAGWYBy03VM</dc:identifier>
  <dcterms:modified xsi:type="dcterms:W3CDTF">2011-08-01T06:04:30Z</dcterms:modified>
  <cp:revision>1</cp:revision>
  <dc:title>DOC-20241029-WA0010. (1).pptx</dc:title>
</cp:coreProperties>
</file>