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2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Tiny coders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2900" y="2792475"/>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:Enthusiastic coders who does everything with passion and dedication</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:September 20</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400" dirty="0">
                <a:solidFill>
                  <a:srgbClr val="222222"/>
                </a:solidFill>
                <a:highlight>
                  <a:srgbClr val="FFFFFF"/>
                </a:highlight>
                <a:latin typeface="Lato"/>
                <a:ea typeface="Lato"/>
                <a:cs typeface="Lato"/>
                <a:sym typeface="Lato"/>
              </a:rPr>
              <a:t>The problem statement that we have selected is to analyse the </a:t>
            </a:r>
            <a:r>
              <a:rPr lang="en" sz="2400" dirty="0">
                <a:solidFill>
                  <a:srgbClr val="222222"/>
                </a:solidFill>
                <a:highlight>
                  <a:srgbClr val="FFFF00"/>
                </a:highlight>
                <a:latin typeface="Lato"/>
                <a:ea typeface="Lato"/>
                <a:cs typeface="Lato"/>
                <a:sym typeface="Lato"/>
              </a:rPr>
              <a:t>sentiments of customers.</a:t>
            </a:r>
          </a:p>
          <a:p>
            <a:pPr marL="0" marR="0" lvl="0" indent="0" algn="l" rtl="0">
              <a:lnSpc>
                <a:spcPct val="100000"/>
              </a:lnSpc>
              <a:spcBef>
                <a:spcPts val="0"/>
              </a:spcBef>
              <a:spcAft>
                <a:spcPts val="0"/>
              </a:spcAft>
              <a:buClr>
                <a:srgbClr val="000000"/>
              </a:buClr>
              <a:buSzPts val="1400"/>
              <a:buFont typeface="Arial"/>
              <a:buNone/>
            </a:pPr>
            <a:r>
              <a:rPr lang="en" sz="2400" dirty="0">
                <a:solidFill>
                  <a:srgbClr val="222222"/>
                </a:solidFill>
                <a:highlight>
                  <a:srgbClr val="FFFFFF"/>
                </a:highlight>
                <a:latin typeface="Lato"/>
                <a:ea typeface="Lato"/>
                <a:cs typeface="Lato"/>
                <a:sym typeface="Lato"/>
              </a:rPr>
              <a:t>We feel that this problem requires more attention than others because in banking sector understanding the sentiment of customers is very important. With their emotions we can easily judge the intentions of the customers.</a:t>
            </a:r>
          </a:p>
          <a:p>
            <a:pPr marL="0" marR="0" lvl="0" indent="0" algn="l" rtl="0">
              <a:lnSpc>
                <a:spcPct val="100000"/>
              </a:lnSpc>
              <a:spcBef>
                <a:spcPts val="0"/>
              </a:spcBef>
              <a:spcAft>
                <a:spcPts val="0"/>
              </a:spcAft>
              <a:buClr>
                <a:srgbClr val="000000"/>
              </a:buClr>
              <a:buSzPts val="1400"/>
              <a:buFont typeface="Arial"/>
              <a:buNone/>
            </a:pPr>
            <a:r>
              <a:rPr lang="en" sz="2400" b="0" i="0" u="none" strike="noStrike" cap="none" dirty="0">
                <a:solidFill>
                  <a:srgbClr val="222222"/>
                </a:solidFill>
                <a:highlight>
                  <a:srgbClr val="FFFFFF"/>
                </a:highlight>
                <a:latin typeface="Lato"/>
                <a:ea typeface="Lato"/>
                <a:cs typeface="Lato"/>
                <a:sym typeface="Lato"/>
              </a:rPr>
              <a:t>This can help us to avoid illegal activities in bank and prevent </a:t>
            </a:r>
            <a:r>
              <a:rPr lang="en" sz="2400" dirty="0">
                <a:solidFill>
                  <a:srgbClr val="222222"/>
                </a:solidFill>
                <a:highlight>
                  <a:srgbClr val="FFFFFF"/>
                </a:highlight>
                <a:latin typeface="Lato"/>
                <a:ea typeface="Lato"/>
                <a:cs typeface="Lato"/>
                <a:sym typeface="Lato"/>
              </a:rPr>
              <a:t>bank robbery.</a:t>
            </a:r>
            <a:endParaRPr sz="2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r>
              <a:rPr lang="en-US" sz="2000" b="0" i="0" dirty="0">
                <a:solidFill>
                  <a:srgbClr val="222222"/>
                </a:solidFill>
                <a:effectLst/>
                <a:latin typeface="Arial" panose="020B0604020202020204" pitchFamily="34" charset="0"/>
              </a:rPr>
              <a:t>Sentiment Analysis on customer reviews is one way that this process can be enhanced to get not just demographic information but subjective information and preferences as well. Customer Segmentation is the process of dividing customers into groups based on some demographic factors in order to get an idea of the targeted audience for a product and to best market said product.</a:t>
            </a:r>
          </a:p>
          <a:p>
            <a:pPr algn="l"/>
            <a:r>
              <a:rPr lang="en-US" sz="2000" b="0" i="0" dirty="0">
                <a:solidFill>
                  <a:srgbClr val="222222"/>
                </a:solidFill>
                <a:effectLst/>
                <a:latin typeface="Arial" panose="020B0604020202020204" pitchFamily="34" charset="0"/>
              </a:rPr>
              <a:t> In this study, Long Short-Term Memory model, a deep learning technique has been applied for Sentiment Analysis and its results have been used to perform Customer Segmentation on demographic data containing information such as age and gender.</a:t>
            </a:r>
          </a:p>
          <a:p>
            <a:pPr marL="0" marR="0" lvl="0" indent="0" algn="l" rtl="0">
              <a:lnSpc>
                <a:spcPct val="115000"/>
              </a:lnSpc>
              <a:spcBef>
                <a:spcPts val="1000"/>
              </a:spcBef>
              <a:spcAft>
                <a:spcPts val="0"/>
              </a:spcAft>
              <a:buClr>
                <a:srgbClr val="000000"/>
              </a:buClr>
              <a:buSzPts val="1400"/>
              <a:buFont typeface="Arial"/>
              <a:buNone/>
            </a:pPr>
            <a:endParaRPr sz="20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gn="l"/>
            <a:r>
              <a:rPr lang="en-US" sz="2000" b="0" i="0" dirty="0">
                <a:solidFill>
                  <a:srgbClr val="222222"/>
                </a:solidFill>
                <a:effectLst/>
                <a:latin typeface="Arial" panose="020B0604020202020204" pitchFamily="34" charset="0"/>
              </a:rPr>
              <a:t>Sentiment analysis is based on text feedback data that has gone through the data unification process. We highly recommend that you configure your feedback data entities as semantic type activity entities (Feedback type) beforehand.</a:t>
            </a:r>
          </a:p>
          <a:p>
            <a:pPr algn="l"/>
            <a:r>
              <a:rPr lang="en-US" sz="2000" b="0" i="0" dirty="0">
                <a:solidFill>
                  <a:srgbClr val="222222"/>
                </a:solidFill>
                <a:effectLst/>
                <a:latin typeface="Arial" panose="020B0604020202020204" pitchFamily="34" charset="0"/>
              </a:rPr>
              <a:t>To configure a sentiment analysis model, you need at least Contributor permissions.</a:t>
            </a:r>
          </a:p>
          <a:p>
            <a:pPr algn="l"/>
            <a:r>
              <a:rPr lang="en-US" sz="2000" b="0" i="0" dirty="0">
                <a:solidFill>
                  <a:srgbClr val="222222"/>
                </a:solidFill>
                <a:effectLst/>
                <a:latin typeface="Arial" panose="020B0604020202020204" pitchFamily="34" charset="0"/>
              </a:rPr>
              <a:t>Customer Insights can process up to 10 million feedback records for a single model run. The model can analyze feedback comments up to 128 words. If a feedback comment is longer, the analysis considers only the first 128 words.</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4" name="TextBox 3">
            <a:extLst>
              <a:ext uri="{FF2B5EF4-FFF2-40B4-BE49-F238E27FC236}">
                <a16:creationId xmlns:a16="http://schemas.microsoft.com/office/drawing/2014/main" id="{4F631F95-3DDD-DC6B-1400-E59EAE2C0560}"/>
              </a:ext>
            </a:extLst>
          </p:cNvPr>
          <p:cNvSpPr txBox="1"/>
          <p:nvPr/>
        </p:nvSpPr>
        <p:spPr>
          <a:xfrm>
            <a:off x="266218" y="1407650"/>
            <a:ext cx="5936240" cy="3108543"/>
          </a:xfrm>
          <a:prstGeom prst="rect">
            <a:avLst/>
          </a:prstGeom>
          <a:noFill/>
        </p:spPr>
        <p:txBody>
          <a:bodyPr wrap="none" rtlCol="0">
            <a:spAutoFit/>
          </a:bodyPr>
          <a:lstStyle/>
          <a:p>
            <a:r>
              <a:rPr lang="en-IN" b="1" dirty="0"/>
              <a:t>Technical Requirements:</a:t>
            </a:r>
          </a:p>
          <a:p>
            <a:pPr marL="342900" indent="-342900">
              <a:buFont typeface="+mj-lt"/>
              <a:buAutoNum type="arabicPeriod"/>
            </a:pPr>
            <a:r>
              <a:rPr lang="en-IN" dirty="0"/>
              <a:t>Microsoft Azure</a:t>
            </a:r>
          </a:p>
          <a:p>
            <a:pPr marL="342900" indent="-342900">
              <a:buFont typeface="+mj-lt"/>
              <a:buAutoNum type="arabicPeriod"/>
            </a:pPr>
            <a:r>
              <a:rPr lang="en-IN" dirty="0"/>
              <a:t>Python (version 3x)</a:t>
            </a:r>
          </a:p>
          <a:p>
            <a:pPr marL="342900" indent="-342900">
              <a:buFont typeface="+mj-lt"/>
              <a:buAutoNum type="arabicPeriod"/>
            </a:pPr>
            <a:r>
              <a:rPr lang="en-IN" dirty="0"/>
              <a:t>A programming IDE, like </a:t>
            </a:r>
            <a:r>
              <a:rPr lang="en-IN" dirty="0" err="1"/>
              <a:t>Jupyter</a:t>
            </a:r>
            <a:r>
              <a:rPr lang="en-IN" dirty="0"/>
              <a:t> Notebook, Visual Studio Code, etc.</a:t>
            </a:r>
          </a:p>
          <a:p>
            <a:pPr marL="342900" indent="-342900">
              <a:buFont typeface="+mj-lt"/>
              <a:buAutoNum type="arabicPeriod"/>
            </a:pPr>
            <a:r>
              <a:rPr lang="en-IN" dirty="0"/>
              <a:t>MS office 13</a:t>
            </a:r>
          </a:p>
          <a:p>
            <a:r>
              <a:rPr lang="en-US" b="1" dirty="0"/>
              <a:t>Python Libraries:</a:t>
            </a:r>
          </a:p>
          <a:p>
            <a:pPr marL="342900" indent="-342900">
              <a:buFont typeface="+mj-lt"/>
              <a:buAutoNum type="arabicPeriod"/>
            </a:pPr>
            <a:r>
              <a:rPr lang="en-US" dirty="0"/>
              <a:t>re</a:t>
            </a:r>
          </a:p>
          <a:p>
            <a:pPr marL="342900" indent="-342900">
              <a:buFont typeface="+mj-lt"/>
              <a:buAutoNum type="arabicPeriod"/>
            </a:pPr>
            <a:r>
              <a:rPr lang="en-US" dirty="0" err="1"/>
              <a:t>numpy</a:t>
            </a:r>
            <a:endParaRPr lang="en-US" dirty="0"/>
          </a:p>
          <a:p>
            <a:pPr marL="342900" indent="-342900">
              <a:buFont typeface="+mj-lt"/>
              <a:buAutoNum type="arabicPeriod"/>
            </a:pPr>
            <a:r>
              <a:rPr lang="en-US" dirty="0" err="1"/>
              <a:t>tweepy</a:t>
            </a:r>
            <a:endParaRPr lang="en-US" dirty="0"/>
          </a:p>
          <a:p>
            <a:pPr marL="342900" indent="-342900">
              <a:buFont typeface="+mj-lt"/>
              <a:buAutoNum type="arabicPeriod"/>
            </a:pPr>
            <a:r>
              <a:rPr lang="en-US" dirty="0" err="1"/>
              <a:t>textblob</a:t>
            </a:r>
            <a:endParaRPr lang="en-US" dirty="0"/>
          </a:p>
          <a:p>
            <a:pPr marL="342900" indent="-342900">
              <a:buFont typeface="+mj-lt"/>
              <a:buAutoNum type="arabicPeriod"/>
            </a:pPr>
            <a:r>
              <a:rPr lang="en-US" dirty="0" err="1"/>
              <a:t>matplotlib.pyplot</a:t>
            </a:r>
            <a:endParaRPr lang="en-US" dirty="0"/>
          </a:p>
          <a:p>
            <a:pPr marL="342900" indent="-342900">
              <a:buFont typeface="+mj-lt"/>
              <a:buAutoNum type="arabicPeriod"/>
            </a:pPr>
            <a:r>
              <a:rPr lang="en-US" dirty="0"/>
              <a:t>pandas</a:t>
            </a:r>
          </a:p>
          <a:p>
            <a:pPr marL="342900" indent="-342900">
              <a:buFont typeface="+mj-lt"/>
              <a:buAutoNum type="arabicPeriod"/>
            </a:pPr>
            <a:r>
              <a:rPr lang="en-US" dirty="0" err="1"/>
              <a:t>wordcloud</a:t>
            </a:r>
            <a:endParaRPr lang="en-US" dirty="0"/>
          </a:p>
          <a:p>
            <a:pPr marL="342900" indent="-342900">
              <a:buFont typeface="+mj-lt"/>
              <a:buAutoNum type="arabicPeriod"/>
            </a:pPr>
            <a:r>
              <a:rPr lang="en-US" dirty="0" err="1"/>
              <a:t>better_profanity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r>
              <a:rPr lang="en-US" sz="1800" b="0" i="0" dirty="0">
                <a:solidFill>
                  <a:srgbClr val="222222"/>
                </a:solidFill>
                <a:effectLst/>
                <a:latin typeface="Arial" panose="020B0604020202020204" pitchFamily="34" charset="0"/>
              </a:rPr>
              <a:t>There are three sections of additional information that explain how the sentiment model works.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Top words contributing to positive sentiment: Shows top words that influenced the AI model’s identification of positive sentiment in customer feedback.</a:t>
            </a:r>
          </a:p>
          <a:p>
            <a:pPr algn="l"/>
            <a:r>
              <a:rPr lang="en-US" sz="1800" b="0" i="0" dirty="0">
                <a:solidFill>
                  <a:srgbClr val="222222"/>
                </a:solidFill>
                <a:effectLst/>
                <a:latin typeface="Arial" panose="020B0604020202020204" pitchFamily="34" charset="0"/>
              </a:rPr>
              <a:t>Top words contributing to negative sentiment: Shows top words that influenced the AI model’s identification of negative sentiment in customer feedback.</a:t>
            </a:r>
          </a:p>
          <a:p>
            <a:pPr algn="l"/>
            <a:r>
              <a:rPr lang="en-US" sz="1800" b="0" i="0" dirty="0">
                <a:solidFill>
                  <a:srgbClr val="222222"/>
                </a:solidFill>
                <a:effectLst/>
                <a:latin typeface="Arial" panose="020B0604020202020204" pitchFamily="34" charset="0"/>
              </a:rPr>
              <a:t>Feedback samples: Shows actual feedback records, one with a negative sentiment and one with a positive sentiment. Words in the feedback records are highlighted according to their contribution to the assigned sentiment score.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dirty="0">
                <a:solidFill>
                  <a:srgbClr val="222222"/>
                </a:solidFill>
                <a:effectLst/>
                <a:latin typeface="Arial" panose="020B0604020202020204" pitchFamily="34" charset="0"/>
              </a:rPr>
              <a:t>As our feature uses automated means to evaluate data and make predictions based on that data, it therefore has the capability to be used as a method of profiling, as that term is defined by the General Data Protection Regulation ("GDPR"). Your use of this feature to process data may be subject to GDPR or other laws or regulations. You are responsible for ensuring that your use of Dynamics 365 Customer Insights, including sentiment analysis, complies with all applicable laws and regulations, including laws related to privacy, personal data, biometric data, data protection, and confidentiality of communications.</a:t>
            </a:r>
            <a:endParaRPr sz="20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GitHub Link: https://github.com/DivyaMani117/BankofBaroda</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Divya.M</a:t>
            </a:r>
          </a:p>
          <a:p>
            <a:pPr marL="0" lvl="0" indent="0" algn="l" rtl="0">
              <a:lnSpc>
                <a:spcPct val="150000"/>
              </a:lnSpc>
              <a:spcBef>
                <a:spcPts val="0"/>
              </a:spcBef>
              <a:spcAft>
                <a:spcPts val="1600"/>
              </a:spcAft>
              <a:buSzPts val="1800"/>
              <a:buNone/>
            </a:pPr>
            <a:r>
              <a:rPr lang="en" sz="1500" dirty="0"/>
              <a:t>Flowviya Raj.J.J</a:t>
            </a:r>
          </a:p>
          <a:p>
            <a:pPr marL="0" lvl="0" indent="0" algn="l" rtl="0">
              <a:lnSpc>
                <a:spcPct val="150000"/>
              </a:lnSpc>
              <a:spcBef>
                <a:spcPts val="0"/>
              </a:spcBef>
              <a:spcAft>
                <a:spcPts val="1600"/>
              </a:spcAft>
              <a:buSzPts val="1800"/>
              <a:buNone/>
            </a:pPr>
            <a:r>
              <a:rPr lang="en" sz="1500" dirty="0"/>
              <a:t>Divyashree.G</a:t>
            </a:r>
          </a:p>
          <a:p>
            <a:pPr marL="0" lvl="0" indent="0" algn="l" rtl="0">
              <a:lnSpc>
                <a:spcPct val="150000"/>
              </a:lnSpc>
              <a:spcBef>
                <a:spcPts val="0"/>
              </a:spcBef>
              <a:spcAft>
                <a:spcPts val="1600"/>
              </a:spcAft>
              <a:buSzPts val="1800"/>
              <a:buNone/>
            </a:pPr>
            <a:r>
              <a:rPr lang="en" sz="1500" dirty="0"/>
              <a:t>Jayasree.P</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609</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MANI</dc:creator>
  <cp:lastModifiedBy>Dhivakar Mani</cp:lastModifiedBy>
  <cp:revision>2</cp:revision>
  <dcterms:modified xsi:type="dcterms:W3CDTF">2022-09-20T16:25:56Z</dcterms:modified>
</cp:coreProperties>
</file>