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7" r:id="rId3"/>
    <p:sldId id="258" r:id="rId4"/>
    <p:sldId id="265" r:id="rId5"/>
    <p:sldId id="266" r:id="rId6"/>
    <p:sldId id="267" r:id="rId7"/>
    <p:sldId id="264"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4B832-B260-4775-ACA2-D6F1F8B24147}" v="3" dt="2023-10-03T15:06:52.376"/>
    <p1510:client id="{ACF7624B-EDCA-43AF-8D0C-9BF01C06D2C7}" v="446" dt="2023-10-03T14:37:46.145"/>
    <p1510:client id="{D24F7D86-D566-43DF-9196-8F3BE8BC05CF}" v="425" dt="2023-10-04T04:45:12.105"/>
    <p1510:client id="{E759C7E8-6694-4040-A2FC-1CECE8C3A40F}" v="123" dt="2023-10-03T06:25:48.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15000" b="-15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4CAD2C7-C537-FF70-D6A7-C79D645B2B4C}"/>
              </a:ext>
            </a:extLst>
          </p:cNvPr>
          <p:cNvSpPr>
            <a:spLocks noGrp="1"/>
          </p:cNvSpPr>
          <p:nvPr>
            <p:ph type="subTitle" idx="1"/>
          </p:nvPr>
        </p:nvSpPr>
        <p:spPr>
          <a:xfrm>
            <a:off x="4826000" y="634857"/>
            <a:ext cx="7654637" cy="3838502"/>
          </a:xfrm>
        </p:spPr>
        <p:txBody>
          <a:bodyPr vert="horz" lIns="91440" tIns="45720" rIns="91440" bIns="45720" rtlCol="0" anchor="t">
            <a:normAutofit/>
          </a:bodyPr>
          <a:lstStyle/>
          <a:p>
            <a:r>
              <a:rPr lang="en-US" sz="6000" b="1" dirty="0">
                <a:solidFill>
                  <a:schemeClr val="accent2">
                    <a:lumMod val="75000"/>
                  </a:schemeClr>
                </a:solidFill>
                <a:latin typeface="Times New Roman"/>
                <a:cs typeface="Times New Roman"/>
              </a:rPr>
              <a:t>FAKE CURRENCY DETECTION</a:t>
            </a:r>
            <a:endParaRPr lang="en-US" sz="6000">
              <a:solidFill>
                <a:schemeClr val="accent2">
                  <a:lumMod val="75000"/>
                </a:schemeClr>
              </a:solidFill>
              <a:latin typeface="Times New Roman"/>
              <a:cs typeface="Times New Roman"/>
            </a:endParaRPr>
          </a:p>
          <a:p>
            <a:endParaRPr lang="en-US" sz="4800" dirty="0">
              <a:ea typeface="Calibri"/>
              <a:cs typeface="Calibri"/>
            </a:endParaRPr>
          </a:p>
        </p:txBody>
      </p:sp>
      <p:sp>
        <p:nvSpPr>
          <p:cNvPr id="4" name="TextBox 3">
            <a:extLst>
              <a:ext uri="{FF2B5EF4-FFF2-40B4-BE49-F238E27FC236}">
                <a16:creationId xmlns:a16="http://schemas.microsoft.com/office/drawing/2014/main" id="{3103B705-190F-D68A-F34F-D1D213B9A31E}"/>
              </a:ext>
            </a:extLst>
          </p:cNvPr>
          <p:cNvSpPr txBox="1"/>
          <p:nvPr/>
        </p:nvSpPr>
        <p:spPr>
          <a:xfrm>
            <a:off x="8316577" y="3946621"/>
            <a:ext cx="394469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2">
                    <a:lumMod val="75000"/>
                  </a:schemeClr>
                </a:solidFill>
                <a:latin typeface="Times New Roman"/>
                <a:ea typeface="Calibri"/>
                <a:cs typeface="Calibri"/>
              </a:rPr>
              <a:t>B.MARY -121322030002</a:t>
            </a:r>
            <a:endParaRPr lang="en-US" sz="2400" b="1">
              <a:solidFill>
                <a:schemeClr val="accent2">
                  <a:lumMod val="75000"/>
                </a:schemeClr>
              </a:solidFill>
              <a:ea typeface="Calibri"/>
              <a:cs typeface="Calibri"/>
            </a:endParaRPr>
          </a:p>
          <a:p>
            <a:r>
              <a:rPr lang="en-US" sz="2400" b="1" dirty="0">
                <a:solidFill>
                  <a:schemeClr val="accent2">
                    <a:lumMod val="75000"/>
                  </a:schemeClr>
                </a:solidFill>
                <a:latin typeface="Times New Roman"/>
                <a:ea typeface="Calibri"/>
                <a:cs typeface="Calibri"/>
              </a:rPr>
              <a:t>K.DIVYA - 121322030013</a:t>
            </a:r>
          </a:p>
          <a:p>
            <a:r>
              <a:rPr lang="en-US" sz="2400" b="1" dirty="0">
                <a:solidFill>
                  <a:schemeClr val="accent2">
                    <a:lumMod val="75000"/>
                  </a:schemeClr>
                </a:solidFill>
                <a:latin typeface="Times New Roman"/>
                <a:ea typeface="Calibri"/>
                <a:cs typeface="Calibri"/>
              </a:rPr>
              <a:t>N.LAVANYA-121322030018</a:t>
            </a:r>
          </a:p>
        </p:txBody>
      </p:sp>
    </p:spTree>
    <p:extLst>
      <p:ext uri="{BB962C8B-B14F-4D97-AF65-F5344CB8AC3E}">
        <p14:creationId xmlns:p14="http://schemas.microsoft.com/office/powerpoint/2010/main" val="93387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EA35-7D97-2D40-457F-B8BDE73996BB}"/>
              </a:ext>
            </a:extLst>
          </p:cNvPr>
          <p:cNvSpPr>
            <a:spLocks noGrp="1"/>
          </p:cNvSpPr>
          <p:nvPr>
            <p:ph type="title"/>
          </p:nvPr>
        </p:nvSpPr>
        <p:spPr/>
        <p:txBody>
          <a:bodyPr/>
          <a:lstStyle/>
          <a:p>
            <a:pPr algn="ctr"/>
            <a:r>
              <a:rPr lang="en-US" b="1" dirty="0">
                <a:solidFill>
                  <a:schemeClr val="accent2">
                    <a:lumMod val="75000"/>
                  </a:schemeClr>
                </a:solidFill>
                <a:latin typeface="Times New Roman"/>
                <a:ea typeface="Calibri Light"/>
                <a:cs typeface="Calibri Light"/>
              </a:rPr>
              <a:t>ABSTRACT</a:t>
            </a:r>
            <a:endParaRPr lang="en-US" b="1">
              <a:solidFill>
                <a:schemeClr val="accent2">
                  <a:lumMod val="75000"/>
                </a:schemeClr>
              </a:solidFill>
              <a:latin typeface="Times New Roman"/>
              <a:cs typeface="Times New Roman"/>
            </a:endParaRPr>
          </a:p>
        </p:txBody>
      </p:sp>
      <p:sp>
        <p:nvSpPr>
          <p:cNvPr id="3" name="Content Placeholder 2">
            <a:extLst>
              <a:ext uri="{FF2B5EF4-FFF2-40B4-BE49-F238E27FC236}">
                <a16:creationId xmlns:a16="http://schemas.microsoft.com/office/drawing/2014/main" id="{8EF222AE-7B24-1669-E093-047AF825DE66}"/>
              </a:ext>
            </a:extLst>
          </p:cNvPr>
          <p:cNvSpPr>
            <a:spLocks noGrp="1"/>
          </p:cNvSpPr>
          <p:nvPr>
            <p:ph idx="1"/>
          </p:nvPr>
        </p:nvSpPr>
        <p:spPr>
          <a:xfrm>
            <a:off x="838200" y="1523701"/>
            <a:ext cx="10515600" cy="4969563"/>
          </a:xfrm>
        </p:spPr>
        <p:txBody>
          <a:bodyPr vert="horz" lIns="91440" tIns="45720" rIns="91440" bIns="45720" rtlCol="0" anchor="t">
            <a:noAutofit/>
          </a:bodyPr>
          <a:lstStyle/>
          <a:p>
            <a:pPr marL="0" indent="0" algn="just">
              <a:buNone/>
            </a:pPr>
            <a:r>
              <a:rPr lang="en-US" dirty="0">
                <a:latin typeface="Times New Roman"/>
                <a:cs typeface="Times New Roman"/>
              </a:rPr>
              <a:t>Fake Currency has always been an issue which has created a lot of problems in the market. There are machines present at banks and other commercial areas to check the authenticity of the currencies. But a common man does not have access to such systems and hence a need for a software to detect fake currency arises, which can be used by common people. </a:t>
            </a:r>
            <a:endParaRPr lang="en-US">
              <a:latin typeface="Times New Roman"/>
              <a:ea typeface="Calibri" panose="020F0502020204030204"/>
              <a:cs typeface="Calibri" panose="020F0502020204030204"/>
            </a:endParaRPr>
          </a:p>
          <a:p>
            <a:pPr marL="0" indent="0" algn="just">
              <a:buNone/>
            </a:pPr>
            <a:r>
              <a:rPr lang="en-US" dirty="0">
                <a:latin typeface="Times New Roman"/>
                <a:cs typeface="Times New Roman"/>
              </a:rPr>
              <a:t>This proposed system uses Image Processing to detect whether the currency is genuine or counterfeit. The system is designed completely using Python programming language. It consists of the steps such as grayscale conversion, edge detection, segmentation, etc. which are performed using suitable methods.</a:t>
            </a:r>
            <a:endParaRPr lang="en-US" dirty="0">
              <a:latin typeface="Times New Roman"/>
              <a:ea typeface="Calibri"/>
              <a:cs typeface="Calibri"/>
            </a:endParaRPr>
          </a:p>
          <a:p>
            <a:pPr marL="0" indent="0" algn="just">
              <a:buNone/>
            </a:pPr>
            <a:endParaRPr lang="en-US" dirty="0">
              <a:latin typeface="Times New Roman"/>
              <a:ea typeface="Calibri"/>
              <a:cs typeface="Calibri"/>
            </a:endParaRPr>
          </a:p>
        </p:txBody>
      </p:sp>
    </p:spTree>
    <p:extLst>
      <p:ext uri="{BB962C8B-B14F-4D97-AF65-F5344CB8AC3E}">
        <p14:creationId xmlns:p14="http://schemas.microsoft.com/office/powerpoint/2010/main" val="300817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490591-ECE5-911F-1450-EFDDE6378B54}"/>
              </a:ext>
            </a:extLst>
          </p:cNvPr>
          <p:cNvSpPr>
            <a:spLocks noGrp="1"/>
          </p:cNvSpPr>
          <p:nvPr>
            <p:ph type="title"/>
          </p:nvPr>
        </p:nvSpPr>
        <p:spPr>
          <a:xfrm>
            <a:off x="226455" y="278566"/>
            <a:ext cx="4328554" cy="6171242"/>
          </a:xfrm>
        </p:spPr>
        <p:txBody>
          <a:bodyPr>
            <a:normAutofit/>
          </a:bodyPr>
          <a:lstStyle/>
          <a:p>
            <a:r>
              <a:rPr lang="en-US" sz="3400" b="1" dirty="0">
                <a:latin typeface="Times New Roman"/>
                <a:ea typeface="Calibri"/>
                <a:cs typeface="Calibri"/>
              </a:rPr>
              <a:t> </a:t>
            </a:r>
            <a:r>
              <a:rPr lang="en-US" sz="3600" b="1" dirty="0">
                <a:solidFill>
                  <a:schemeClr val="accent2">
                    <a:lumMod val="75000"/>
                  </a:schemeClr>
                </a:solidFill>
                <a:latin typeface="Times New Roman"/>
                <a:ea typeface="Calibri"/>
                <a:cs typeface="Calibri"/>
              </a:rPr>
              <a:t>METHODOLOG</a:t>
            </a:r>
            <a:r>
              <a:rPr lang="en-US" sz="3400" b="1" dirty="0">
                <a:solidFill>
                  <a:schemeClr val="accent2">
                    <a:lumMod val="75000"/>
                  </a:schemeClr>
                </a:solidFill>
                <a:latin typeface="Times New Roman"/>
                <a:ea typeface="Calibri"/>
                <a:cs typeface="Calibri"/>
              </a:rPr>
              <a:t>Y</a:t>
            </a:r>
            <a:r>
              <a:rPr lang="en-US" sz="3400" dirty="0">
                <a:solidFill>
                  <a:schemeClr val="accent2">
                    <a:lumMod val="75000"/>
                  </a:schemeClr>
                </a:solidFill>
                <a:latin typeface="Times New Roman"/>
                <a:ea typeface="Calibri"/>
                <a:cs typeface="Calibri"/>
              </a:rPr>
              <a:t> </a:t>
            </a:r>
            <a:br>
              <a:rPr lang="en-US" sz="3400" dirty="0">
                <a:solidFill>
                  <a:schemeClr val="accent2">
                    <a:lumMod val="75000"/>
                  </a:schemeClr>
                </a:solidFill>
                <a:latin typeface="Times New Roman"/>
                <a:ea typeface="Calibri"/>
                <a:cs typeface="Calibri"/>
              </a:rPr>
            </a:br>
            <a:br>
              <a:rPr lang="en-US" sz="3400" dirty="0">
                <a:solidFill>
                  <a:schemeClr val="accent2">
                    <a:lumMod val="75000"/>
                  </a:schemeClr>
                </a:solidFill>
                <a:latin typeface="Times New Roman"/>
                <a:ea typeface="Calibri"/>
                <a:cs typeface="Calibri"/>
              </a:rPr>
            </a:br>
            <a:br>
              <a:rPr lang="en-US" sz="3400" dirty="0">
                <a:solidFill>
                  <a:schemeClr val="accent2">
                    <a:lumMod val="75000"/>
                  </a:schemeClr>
                </a:solidFill>
                <a:latin typeface="Times New Roman"/>
                <a:ea typeface="Calibri"/>
                <a:cs typeface="Calibri"/>
              </a:rPr>
            </a:br>
            <a:br>
              <a:rPr lang="en-US" sz="3400" dirty="0">
                <a:solidFill>
                  <a:schemeClr val="accent2">
                    <a:lumMod val="75000"/>
                  </a:schemeClr>
                </a:solidFill>
                <a:latin typeface="Times New Roman"/>
                <a:ea typeface="Calibri"/>
                <a:cs typeface="Calibri"/>
              </a:rPr>
            </a:br>
            <a:br>
              <a:rPr lang="en-US" sz="3400" dirty="0">
                <a:solidFill>
                  <a:schemeClr val="accent2">
                    <a:lumMod val="75000"/>
                  </a:schemeClr>
                </a:solidFill>
                <a:latin typeface="Times New Roman"/>
                <a:ea typeface="Calibri"/>
                <a:cs typeface="Calibri"/>
              </a:rPr>
            </a:br>
            <a:br>
              <a:rPr lang="en-US" sz="3400" dirty="0">
                <a:solidFill>
                  <a:schemeClr val="accent2">
                    <a:lumMod val="75000"/>
                  </a:schemeClr>
                </a:solidFill>
                <a:latin typeface="Times New Roman"/>
                <a:ea typeface="Calibri"/>
                <a:cs typeface="Calibri"/>
              </a:rPr>
            </a:br>
            <a:endParaRPr lang="en-US" sz="3400" dirty="0">
              <a:solidFill>
                <a:schemeClr val="accent2">
                  <a:lumMod val="75000"/>
                </a:schemeClr>
              </a:solidFill>
              <a:latin typeface="Times New Roman"/>
              <a:ea typeface="Calibri"/>
              <a:cs typeface="Calibri"/>
            </a:endParaRPr>
          </a:p>
        </p:txBody>
      </p:sp>
      <p:pic>
        <p:nvPicPr>
          <p:cNvPr id="15" name="Picture 14" descr="A diagram of a process&#10;&#10;Description automatically generated">
            <a:extLst>
              <a:ext uri="{FF2B5EF4-FFF2-40B4-BE49-F238E27FC236}">
                <a16:creationId xmlns:a16="http://schemas.microsoft.com/office/drawing/2014/main" id="{A6B58BD2-1831-88F1-CE7E-80958E600BA0}"/>
              </a:ext>
            </a:extLst>
          </p:cNvPr>
          <p:cNvPicPr>
            <a:picLocks noChangeAspect="1"/>
          </p:cNvPicPr>
          <p:nvPr/>
        </p:nvPicPr>
        <p:blipFill>
          <a:blip r:embed="rId2"/>
          <a:stretch>
            <a:fillRect/>
          </a:stretch>
        </p:blipFill>
        <p:spPr>
          <a:xfrm>
            <a:off x="6383757" y="280763"/>
            <a:ext cx="5023921" cy="6261234"/>
          </a:xfrm>
          <a:prstGeom prst="rect">
            <a:avLst/>
          </a:prstGeom>
        </p:spPr>
      </p:pic>
      <p:pic>
        <p:nvPicPr>
          <p:cNvPr id="9" name="Picture 8" descr="A person holding money in their hands&#10;&#10;Description automatically generated">
            <a:extLst>
              <a:ext uri="{FF2B5EF4-FFF2-40B4-BE49-F238E27FC236}">
                <a16:creationId xmlns:a16="http://schemas.microsoft.com/office/drawing/2014/main" id="{67C40CC2-50D3-AD84-AB75-0344AA739069}"/>
              </a:ext>
            </a:extLst>
          </p:cNvPr>
          <p:cNvPicPr>
            <a:picLocks noChangeAspect="1"/>
          </p:cNvPicPr>
          <p:nvPr/>
        </p:nvPicPr>
        <p:blipFill>
          <a:blip r:embed="rId3"/>
          <a:stretch>
            <a:fillRect/>
          </a:stretch>
        </p:blipFill>
        <p:spPr>
          <a:xfrm>
            <a:off x="505005" y="2812571"/>
            <a:ext cx="4237726" cy="3432594"/>
          </a:xfrm>
          <a:prstGeom prst="rect">
            <a:avLst/>
          </a:prstGeom>
        </p:spPr>
      </p:pic>
    </p:spTree>
    <p:extLst>
      <p:ext uri="{BB962C8B-B14F-4D97-AF65-F5344CB8AC3E}">
        <p14:creationId xmlns:p14="http://schemas.microsoft.com/office/powerpoint/2010/main" val="170902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4DD0D-EAAA-8A56-DD1B-103560060A89}"/>
              </a:ext>
            </a:extLst>
          </p:cNvPr>
          <p:cNvSpPr>
            <a:spLocks noGrp="1"/>
          </p:cNvSpPr>
          <p:nvPr>
            <p:ph type="title"/>
          </p:nvPr>
        </p:nvSpPr>
        <p:spPr/>
        <p:txBody>
          <a:bodyPr>
            <a:normAutofit/>
          </a:bodyPr>
          <a:lstStyle/>
          <a:p>
            <a:pPr algn="ctr"/>
            <a:r>
              <a:rPr lang="en-US" sz="6600" dirty="0">
                <a:solidFill>
                  <a:schemeClr val="accent2">
                    <a:lumMod val="75000"/>
                  </a:schemeClr>
                </a:solidFill>
                <a:latin typeface="Times New Roman"/>
                <a:ea typeface="Calibri Light"/>
                <a:cs typeface="Calibri Light"/>
              </a:rPr>
              <a:t>How it works?</a:t>
            </a:r>
            <a:endParaRPr lang="en-US">
              <a:solidFill>
                <a:schemeClr val="accent2">
                  <a:lumMod val="75000"/>
                </a:schemeClr>
              </a:solidFill>
              <a:ea typeface="Calibri Light"/>
              <a:cs typeface="Calibri Light"/>
            </a:endParaRPr>
          </a:p>
        </p:txBody>
      </p:sp>
      <p:pic>
        <p:nvPicPr>
          <p:cNvPr id="4" name="Content Placeholder 3" descr="A paper currency on a table">
            <a:extLst>
              <a:ext uri="{FF2B5EF4-FFF2-40B4-BE49-F238E27FC236}">
                <a16:creationId xmlns:a16="http://schemas.microsoft.com/office/drawing/2014/main" id="{D2DE64DA-54E4-E254-44EC-88D973D68EA4}"/>
              </a:ext>
            </a:extLst>
          </p:cNvPr>
          <p:cNvPicPr>
            <a:picLocks noGrp="1" noChangeAspect="1"/>
          </p:cNvPicPr>
          <p:nvPr>
            <p:ph idx="1"/>
          </p:nvPr>
        </p:nvPicPr>
        <p:blipFill>
          <a:blip r:embed="rId2"/>
          <a:stretch>
            <a:fillRect/>
          </a:stretch>
        </p:blipFill>
        <p:spPr>
          <a:xfrm>
            <a:off x="225049" y="1969399"/>
            <a:ext cx="4912655" cy="3344923"/>
          </a:xfrm>
        </p:spPr>
      </p:pic>
      <p:sp>
        <p:nvSpPr>
          <p:cNvPr id="5" name="Arrow: Right 4">
            <a:extLst>
              <a:ext uri="{FF2B5EF4-FFF2-40B4-BE49-F238E27FC236}">
                <a16:creationId xmlns:a16="http://schemas.microsoft.com/office/drawing/2014/main" id="{40ACCF9F-B593-5271-C0F9-305E4E4F2A5A}"/>
              </a:ext>
            </a:extLst>
          </p:cNvPr>
          <p:cNvSpPr/>
          <p:nvPr/>
        </p:nvSpPr>
        <p:spPr>
          <a:xfrm>
            <a:off x="5449956" y="3428999"/>
            <a:ext cx="1782792" cy="7763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aper money on a table&#10;&#10;Description automatically generated">
            <a:extLst>
              <a:ext uri="{FF2B5EF4-FFF2-40B4-BE49-F238E27FC236}">
                <a16:creationId xmlns:a16="http://schemas.microsoft.com/office/drawing/2014/main" id="{1D716C0A-5F17-0AB6-AA94-DEA0459E0D24}"/>
              </a:ext>
            </a:extLst>
          </p:cNvPr>
          <p:cNvPicPr>
            <a:picLocks noChangeAspect="1"/>
          </p:cNvPicPr>
          <p:nvPr/>
        </p:nvPicPr>
        <p:blipFill>
          <a:blip r:embed="rId3"/>
          <a:stretch>
            <a:fillRect/>
          </a:stretch>
        </p:blipFill>
        <p:spPr>
          <a:xfrm>
            <a:off x="7384212" y="2028361"/>
            <a:ext cx="4626633" cy="3290106"/>
          </a:xfrm>
          <a:prstGeom prst="rect">
            <a:avLst/>
          </a:prstGeom>
        </p:spPr>
      </p:pic>
      <p:sp>
        <p:nvSpPr>
          <p:cNvPr id="9" name="TextBox 8">
            <a:extLst>
              <a:ext uri="{FF2B5EF4-FFF2-40B4-BE49-F238E27FC236}">
                <a16:creationId xmlns:a16="http://schemas.microsoft.com/office/drawing/2014/main" id="{82C2098F-A763-7E4F-731D-4CEEAD3BE6A9}"/>
              </a:ext>
            </a:extLst>
          </p:cNvPr>
          <p:cNvSpPr txBox="1"/>
          <p:nvPr/>
        </p:nvSpPr>
        <p:spPr>
          <a:xfrm>
            <a:off x="10485782" y="-99390"/>
            <a:ext cx="99391" cy="662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extBox 9">
            <a:extLst>
              <a:ext uri="{FF2B5EF4-FFF2-40B4-BE49-F238E27FC236}">
                <a16:creationId xmlns:a16="http://schemas.microsoft.com/office/drawing/2014/main" id="{E3E9DAE7-8B77-4B61-D5C8-5F701EB644C1}"/>
              </a:ext>
            </a:extLst>
          </p:cNvPr>
          <p:cNvSpPr txBox="1"/>
          <p:nvPr/>
        </p:nvSpPr>
        <p:spPr>
          <a:xfrm>
            <a:off x="346618" y="5774697"/>
            <a:ext cx="46726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Times New Roman"/>
                <a:ea typeface="Calibri"/>
                <a:cs typeface="Calibri"/>
              </a:rPr>
              <a:t>INPUT IMAGE</a:t>
            </a:r>
            <a:endParaRPr lang="en-US"/>
          </a:p>
        </p:txBody>
      </p:sp>
      <p:sp>
        <p:nvSpPr>
          <p:cNvPr id="11" name="TextBox 10">
            <a:extLst>
              <a:ext uri="{FF2B5EF4-FFF2-40B4-BE49-F238E27FC236}">
                <a16:creationId xmlns:a16="http://schemas.microsoft.com/office/drawing/2014/main" id="{6AE124D2-A9CA-6CA9-BD20-8F7208921A34}"/>
              </a:ext>
            </a:extLst>
          </p:cNvPr>
          <p:cNvSpPr txBox="1"/>
          <p:nvPr/>
        </p:nvSpPr>
        <p:spPr>
          <a:xfrm>
            <a:off x="7185241" y="5524343"/>
            <a:ext cx="474202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Times New Roman"/>
                <a:ea typeface="Calibri"/>
                <a:cs typeface="Calibri"/>
              </a:rPr>
              <a:t>IMAGE</a:t>
            </a:r>
            <a:endParaRPr lang="en-US"/>
          </a:p>
          <a:p>
            <a:pPr algn="ctr"/>
            <a:r>
              <a:rPr lang="en-US" sz="3200" b="1" dirty="0">
                <a:latin typeface="Times New Roman"/>
                <a:ea typeface="Calibri"/>
                <a:cs typeface="Calibri"/>
              </a:rPr>
              <a:t> PRE-PROCESSING</a:t>
            </a:r>
          </a:p>
        </p:txBody>
      </p:sp>
    </p:spTree>
    <p:extLst>
      <p:ext uri="{BB962C8B-B14F-4D97-AF65-F5344CB8AC3E}">
        <p14:creationId xmlns:p14="http://schemas.microsoft.com/office/powerpoint/2010/main" val="131887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paper money on a table&#10;&#10;Description automatically generated">
            <a:extLst>
              <a:ext uri="{FF2B5EF4-FFF2-40B4-BE49-F238E27FC236}">
                <a16:creationId xmlns:a16="http://schemas.microsoft.com/office/drawing/2014/main" id="{B6D55492-1B92-E4C1-882D-CB6FB1D8E3DD}"/>
              </a:ext>
            </a:extLst>
          </p:cNvPr>
          <p:cNvPicPr>
            <a:picLocks noGrp="1" noChangeAspect="1"/>
          </p:cNvPicPr>
          <p:nvPr>
            <p:ph idx="1"/>
          </p:nvPr>
        </p:nvPicPr>
        <p:blipFill>
          <a:blip r:embed="rId2"/>
          <a:stretch>
            <a:fillRect/>
          </a:stretch>
        </p:blipFill>
        <p:spPr>
          <a:xfrm>
            <a:off x="102156" y="1538077"/>
            <a:ext cx="4741500" cy="3172393"/>
          </a:xfrm>
        </p:spPr>
      </p:pic>
      <p:sp>
        <p:nvSpPr>
          <p:cNvPr id="5" name="Arrow: Right 4">
            <a:extLst>
              <a:ext uri="{FF2B5EF4-FFF2-40B4-BE49-F238E27FC236}">
                <a16:creationId xmlns:a16="http://schemas.microsoft.com/office/drawing/2014/main" id="{90436DE7-43D7-CDB9-758C-0F42457C6B74}"/>
              </a:ext>
            </a:extLst>
          </p:cNvPr>
          <p:cNvSpPr/>
          <p:nvPr/>
        </p:nvSpPr>
        <p:spPr>
          <a:xfrm>
            <a:off x="5099274" y="2601989"/>
            <a:ext cx="2286000" cy="10639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aper money with writing on it&#10;&#10;Description automatically generated">
            <a:extLst>
              <a:ext uri="{FF2B5EF4-FFF2-40B4-BE49-F238E27FC236}">
                <a16:creationId xmlns:a16="http://schemas.microsoft.com/office/drawing/2014/main" id="{B8F945F1-3011-0EE3-717E-2FCFA63F558F}"/>
              </a:ext>
            </a:extLst>
          </p:cNvPr>
          <p:cNvPicPr>
            <a:picLocks noChangeAspect="1"/>
          </p:cNvPicPr>
          <p:nvPr/>
        </p:nvPicPr>
        <p:blipFill>
          <a:blip r:embed="rId3"/>
          <a:stretch>
            <a:fillRect/>
          </a:stretch>
        </p:blipFill>
        <p:spPr>
          <a:xfrm>
            <a:off x="7499232" y="1479450"/>
            <a:ext cx="4511613" cy="3122722"/>
          </a:xfrm>
          <a:prstGeom prst="rect">
            <a:avLst/>
          </a:prstGeom>
        </p:spPr>
      </p:pic>
      <p:sp>
        <p:nvSpPr>
          <p:cNvPr id="7" name="TextBox 6">
            <a:extLst>
              <a:ext uri="{FF2B5EF4-FFF2-40B4-BE49-F238E27FC236}">
                <a16:creationId xmlns:a16="http://schemas.microsoft.com/office/drawing/2014/main" id="{9AC44F05-5788-314D-91D2-51138E284067}"/>
              </a:ext>
            </a:extLst>
          </p:cNvPr>
          <p:cNvSpPr txBox="1"/>
          <p:nvPr/>
        </p:nvSpPr>
        <p:spPr>
          <a:xfrm>
            <a:off x="290360" y="5139281"/>
            <a:ext cx="44560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Times New Roman"/>
                <a:ea typeface="Calibri"/>
                <a:cs typeface="Calibri"/>
              </a:rPr>
              <a:t>GREY – SCALING CONVERSION</a:t>
            </a:r>
            <a:endParaRPr lang="en-US" sz="3200" b="1" dirty="0">
              <a:latin typeface="Times New Roman"/>
              <a:cs typeface="Times New Roman"/>
            </a:endParaRPr>
          </a:p>
        </p:txBody>
      </p:sp>
      <p:sp>
        <p:nvSpPr>
          <p:cNvPr id="8" name="TextBox 7">
            <a:extLst>
              <a:ext uri="{FF2B5EF4-FFF2-40B4-BE49-F238E27FC236}">
                <a16:creationId xmlns:a16="http://schemas.microsoft.com/office/drawing/2014/main" id="{A0BBAA32-BDA9-5C94-841B-2A71C9D9F8BF}"/>
              </a:ext>
            </a:extLst>
          </p:cNvPr>
          <p:cNvSpPr txBox="1"/>
          <p:nvPr/>
        </p:nvSpPr>
        <p:spPr>
          <a:xfrm>
            <a:off x="7854100" y="5138029"/>
            <a:ext cx="404191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Times New Roman"/>
                <a:ea typeface="Calibri"/>
                <a:cs typeface="Calibri"/>
              </a:rPr>
              <a:t>EDGE DETECTION</a:t>
            </a:r>
            <a:endParaRPr lang="en-US" sz="3200" b="1" dirty="0">
              <a:latin typeface="Times New Roman"/>
              <a:cs typeface="Times New Roman"/>
            </a:endParaRPr>
          </a:p>
        </p:txBody>
      </p:sp>
    </p:spTree>
    <p:extLst>
      <p:ext uri="{BB962C8B-B14F-4D97-AF65-F5344CB8AC3E}">
        <p14:creationId xmlns:p14="http://schemas.microsoft.com/office/powerpoint/2010/main" val="216123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black and white image of a paper money&#10;&#10;Description automatically generated">
            <a:extLst>
              <a:ext uri="{FF2B5EF4-FFF2-40B4-BE49-F238E27FC236}">
                <a16:creationId xmlns:a16="http://schemas.microsoft.com/office/drawing/2014/main" id="{019DB836-6DEC-2C1D-F5FB-F12EC7215F30}"/>
              </a:ext>
            </a:extLst>
          </p:cNvPr>
          <p:cNvPicPr>
            <a:picLocks noGrp="1" noChangeAspect="1"/>
          </p:cNvPicPr>
          <p:nvPr>
            <p:ph idx="1"/>
          </p:nvPr>
        </p:nvPicPr>
        <p:blipFill>
          <a:blip r:embed="rId2"/>
          <a:stretch>
            <a:fillRect/>
          </a:stretch>
        </p:blipFill>
        <p:spPr>
          <a:xfrm>
            <a:off x="92625" y="1595588"/>
            <a:ext cx="4473012" cy="2971111"/>
          </a:xfrm>
        </p:spPr>
      </p:pic>
      <p:sp>
        <p:nvSpPr>
          <p:cNvPr id="5" name="Arrow: Right 4">
            <a:extLst>
              <a:ext uri="{FF2B5EF4-FFF2-40B4-BE49-F238E27FC236}">
                <a16:creationId xmlns:a16="http://schemas.microsoft.com/office/drawing/2014/main" id="{0FE5FBFE-E78C-EAB1-21E8-CADD9FEAC325}"/>
              </a:ext>
            </a:extLst>
          </p:cNvPr>
          <p:cNvSpPr/>
          <p:nvPr/>
        </p:nvSpPr>
        <p:spPr>
          <a:xfrm>
            <a:off x="4853608" y="2898912"/>
            <a:ext cx="1754037" cy="7332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urrency note on a table&#10;&#10;Description automatically generated">
            <a:extLst>
              <a:ext uri="{FF2B5EF4-FFF2-40B4-BE49-F238E27FC236}">
                <a16:creationId xmlns:a16="http://schemas.microsoft.com/office/drawing/2014/main" id="{D7CA82BF-9C03-C406-2E67-94A5A01A36C4}"/>
              </a:ext>
            </a:extLst>
          </p:cNvPr>
          <p:cNvPicPr>
            <a:picLocks noChangeAspect="1"/>
          </p:cNvPicPr>
          <p:nvPr/>
        </p:nvPicPr>
        <p:blipFill>
          <a:blip r:embed="rId3"/>
          <a:stretch>
            <a:fillRect/>
          </a:stretch>
        </p:blipFill>
        <p:spPr>
          <a:xfrm>
            <a:off x="6823494" y="1593282"/>
            <a:ext cx="5287992" cy="3326380"/>
          </a:xfrm>
          <a:prstGeom prst="rect">
            <a:avLst/>
          </a:prstGeom>
        </p:spPr>
      </p:pic>
      <p:sp>
        <p:nvSpPr>
          <p:cNvPr id="7" name="TextBox 6">
            <a:extLst>
              <a:ext uri="{FF2B5EF4-FFF2-40B4-BE49-F238E27FC236}">
                <a16:creationId xmlns:a16="http://schemas.microsoft.com/office/drawing/2014/main" id="{44C3ADB0-DC9D-CB9B-ED58-2E87AAE18CD0}"/>
              </a:ext>
            </a:extLst>
          </p:cNvPr>
          <p:cNvSpPr txBox="1"/>
          <p:nvPr/>
        </p:nvSpPr>
        <p:spPr>
          <a:xfrm>
            <a:off x="364435" y="5416826"/>
            <a:ext cx="425726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latin typeface="Times New Roman"/>
                <a:ea typeface="Calibri"/>
                <a:cs typeface="Calibri"/>
              </a:rPr>
              <a:t>IMAGE SEGMENTATION</a:t>
            </a:r>
            <a:endParaRPr lang="en-US" sz="3600" b="1" dirty="0">
              <a:latin typeface="Times New Roman"/>
              <a:cs typeface="Times New Roman"/>
            </a:endParaRPr>
          </a:p>
        </p:txBody>
      </p:sp>
      <p:sp>
        <p:nvSpPr>
          <p:cNvPr id="8" name="TextBox 7">
            <a:extLst>
              <a:ext uri="{FF2B5EF4-FFF2-40B4-BE49-F238E27FC236}">
                <a16:creationId xmlns:a16="http://schemas.microsoft.com/office/drawing/2014/main" id="{A6B661D2-CDA6-6AB7-E08A-8AA09D5B36B1}"/>
              </a:ext>
            </a:extLst>
          </p:cNvPr>
          <p:cNvSpPr txBox="1"/>
          <p:nvPr/>
        </p:nvSpPr>
        <p:spPr>
          <a:xfrm>
            <a:off x="7156174" y="5715000"/>
            <a:ext cx="47376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latin typeface="Times New Roman"/>
                <a:ea typeface="Calibri"/>
                <a:cs typeface="Calibri"/>
              </a:rPr>
              <a:t>OUTPUT</a:t>
            </a:r>
          </a:p>
        </p:txBody>
      </p:sp>
    </p:spTree>
    <p:extLst>
      <p:ext uri="{BB962C8B-B14F-4D97-AF65-F5344CB8AC3E}">
        <p14:creationId xmlns:p14="http://schemas.microsoft.com/office/powerpoint/2010/main" val="228009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5D55-7CF8-123B-2620-53C49BAA41EC}"/>
              </a:ext>
            </a:extLst>
          </p:cNvPr>
          <p:cNvSpPr>
            <a:spLocks noGrp="1"/>
          </p:cNvSpPr>
          <p:nvPr>
            <p:ph type="title"/>
          </p:nvPr>
        </p:nvSpPr>
        <p:spPr>
          <a:xfrm>
            <a:off x="516228" y="193407"/>
            <a:ext cx="10515600" cy="1325563"/>
          </a:xfrm>
        </p:spPr>
        <p:txBody>
          <a:bodyPr/>
          <a:lstStyle/>
          <a:p>
            <a:pPr algn="ctr"/>
            <a:r>
              <a:rPr lang="en-US" b="1" dirty="0">
                <a:solidFill>
                  <a:schemeClr val="accent2">
                    <a:lumMod val="75000"/>
                  </a:schemeClr>
                </a:solidFill>
                <a:latin typeface="Times New Roman"/>
                <a:ea typeface="Calibri Light"/>
                <a:cs typeface="Calibri Light"/>
              </a:rPr>
              <a:t>CONCLUSION</a:t>
            </a:r>
            <a:endParaRPr lang="en-US" b="1" dirty="0">
              <a:solidFill>
                <a:schemeClr val="accent2">
                  <a:lumMod val="75000"/>
                </a:schemeClr>
              </a:solidFill>
              <a:latin typeface="Times New Roman"/>
              <a:cs typeface="Times New Roman"/>
            </a:endParaRPr>
          </a:p>
        </p:txBody>
      </p:sp>
      <p:sp>
        <p:nvSpPr>
          <p:cNvPr id="3" name="Content Placeholder 2">
            <a:extLst>
              <a:ext uri="{FF2B5EF4-FFF2-40B4-BE49-F238E27FC236}">
                <a16:creationId xmlns:a16="http://schemas.microsoft.com/office/drawing/2014/main" id="{73951209-2177-BF67-E662-9819808CCB1D}"/>
              </a:ext>
            </a:extLst>
          </p:cNvPr>
          <p:cNvSpPr>
            <a:spLocks noGrp="1"/>
          </p:cNvSpPr>
          <p:nvPr>
            <p:ph idx="1"/>
          </p:nvPr>
        </p:nvSpPr>
        <p:spPr>
          <a:xfrm>
            <a:off x="838200" y="1589513"/>
            <a:ext cx="10515600" cy="4587450"/>
          </a:xfrm>
        </p:spPr>
        <p:txBody>
          <a:bodyPr vert="horz" lIns="91440" tIns="45720" rIns="91440" bIns="45720" rtlCol="0" anchor="t">
            <a:normAutofit/>
          </a:bodyPr>
          <a:lstStyle/>
          <a:p>
            <a:pPr marL="0" indent="0" algn="just">
              <a:buNone/>
            </a:pPr>
            <a:r>
              <a:rPr lang="en-US" dirty="0">
                <a:solidFill>
                  <a:srgbClr val="000000"/>
                </a:solidFill>
                <a:latin typeface="Times New Roman"/>
                <a:ea typeface="+mn-lt"/>
                <a:cs typeface="+mn-lt"/>
              </a:rPr>
              <a:t>The detection of fake currency is a critical and ongoing endeavor, essential for maintaining the integrity of financial systems and ensuring public trust in currency. Advances in technology, such as machine learning algorithms and sophisticated counterfeit detection tools, have significantly improved our ability to identify counterfeit bills. However, the fight against counterfeit currency requires constant vigilance, collaboration among governments and financial institutions, and ongoing public awareness to stay one step ahead of counterfeiters. Ultimately, a combination of advanced technology, effective enforcement, and public education is crucial in the ongoing battle against fake currency.</a:t>
            </a:r>
            <a:endParaRPr lang="en-US">
              <a:latin typeface="Times New Roman"/>
              <a:cs typeface="Times New Roman"/>
            </a:endParaRPr>
          </a:p>
        </p:txBody>
      </p:sp>
    </p:spTree>
    <p:extLst>
      <p:ext uri="{BB962C8B-B14F-4D97-AF65-F5344CB8AC3E}">
        <p14:creationId xmlns:p14="http://schemas.microsoft.com/office/powerpoint/2010/main" val="140818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pile of money and coins&#10;&#10;Description automatically generated">
            <a:extLst>
              <a:ext uri="{FF2B5EF4-FFF2-40B4-BE49-F238E27FC236}">
                <a16:creationId xmlns:a16="http://schemas.microsoft.com/office/drawing/2014/main" id="{E97C60C8-925B-6257-2FD2-5EB2B826523B}"/>
              </a:ext>
            </a:extLst>
          </p:cNvPr>
          <p:cNvPicPr>
            <a:picLocks noChangeAspect="1"/>
          </p:cNvPicPr>
          <p:nvPr/>
        </p:nvPicPr>
        <p:blipFill rotWithShape="1">
          <a:blip r:embed="rId2"/>
          <a:srcRect t="10014" b="15000"/>
          <a:stretch/>
        </p:blipFill>
        <p:spPr>
          <a:xfrm>
            <a:off x="20" y="1282"/>
            <a:ext cx="12191980" cy="6856718"/>
          </a:xfrm>
          <a:prstGeom prst="rect">
            <a:avLst/>
          </a:prstGeom>
        </p:spPr>
      </p:pic>
    </p:spTree>
    <p:extLst>
      <p:ext uri="{BB962C8B-B14F-4D97-AF65-F5344CB8AC3E}">
        <p14:creationId xmlns:p14="http://schemas.microsoft.com/office/powerpoint/2010/main" val="18584149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ABSTRACT</vt:lpstr>
      <vt:lpstr> METHODOLOGY       </vt:lpstr>
      <vt:lpstr>How it works?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369</cp:revision>
  <dcterms:created xsi:type="dcterms:W3CDTF">2023-10-03T05:29:57Z</dcterms:created>
  <dcterms:modified xsi:type="dcterms:W3CDTF">2023-10-04T04:46:38Z</dcterms:modified>
</cp:coreProperties>
</file>