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306" r:id="rId3"/>
    <p:sldId id="332" r:id="rId4"/>
    <p:sldId id="317" r:id="rId5"/>
    <p:sldId id="263" r:id="rId6"/>
    <p:sldId id="278" r:id="rId7"/>
    <p:sldId id="287" r:id="rId8"/>
  </p:sldIdLst>
  <p:sldSz cx="9144000" cy="5143500" type="screen16x9"/>
  <p:notesSz cx="6858000" cy="9144000"/>
  <p:embeddedFontLst>
    <p:embeddedFont>
      <p:font typeface="Kodchasan Medium" panose="020B0604020202020204" charset="-34"/>
      <p:regular r:id="rId10"/>
      <p:bold r:id="rId11"/>
      <p:italic r:id="rId12"/>
      <p:boldItalic r:id="rId13"/>
    </p:embeddedFont>
    <p:embeddedFont>
      <p:font typeface="PT Serif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C72"/>
    <a:srgbClr val="2B6B99"/>
    <a:srgbClr val="FF59D6"/>
    <a:srgbClr val="6634C3"/>
    <a:srgbClr val="F3A1EC"/>
    <a:srgbClr val="8348F0"/>
    <a:srgbClr val="CF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5BA9B8-8822-40EC-9233-DFFA3A2A60E0}">
  <a:tblStyle styleId="{CA5BA9B8-8822-40EC-9233-DFFA3A2A60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-106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2667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9a9c33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9a9c33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7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d11a24f86_1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d11a24f86_1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96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57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3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6408f5a9af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6408f5a9af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80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92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5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9" r:id="rId5"/>
    <p:sldLayoutId id="2147483660" r:id="rId6"/>
    <p:sldLayoutId id="2147483671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6634C3"/>
                </a:solidFill>
              </a:rPr>
              <a:t>ARDUINO MASTER CLASS</a:t>
            </a:r>
            <a:endParaRPr sz="4000" dirty="0">
              <a:solidFill>
                <a:srgbClr val="6634C3"/>
              </a:solidFill>
              <a:sym typeface="Kodchasan Medium"/>
            </a:endParaRPr>
          </a:p>
        </p:txBody>
      </p:sp>
      <p:pic>
        <p:nvPicPr>
          <p:cNvPr id="1026" name="Picture 2" descr="Arduino uno technology drawing fre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5884">
            <a:off x="5910007" y="3178137"/>
            <a:ext cx="2394244" cy="169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5944" b="22025"/>
          <a:stretch/>
        </p:blipFill>
        <p:spPr bwMode="auto">
          <a:xfrm>
            <a:off x="6609388" y="208181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</p:spPr>
        <p:txBody>
          <a:bodyPr/>
          <a:lstStyle/>
          <a:p>
            <a:r>
              <a:rPr lang="en" sz="3600" dirty="0" smtClean="0">
                <a:solidFill>
                  <a:srgbClr val="FF59D6"/>
                </a:solidFill>
                <a:latin typeface="Kodchasan Medium"/>
                <a:cs typeface="Kodchasan Medium"/>
                <a:sym typeface="Kodchasan Medium"/>
              </a:rPr>
              <a:t>DAY - </a:t>
            </a:r>
            <a:r>
              <a:rPr lang="en" sz="3600" dirty="0" smtClean="0">
                <a:solidFill>
                  <a:srgbClr val="FF59D6"/>
                </a:solidFill>
                <a:latin typeface="Kodchasan Medium"/>
                <a:cs typeface="Kodchasan Medium"/>
                <a:sym typeface="Kodchasan Medium"/>
              </a:rPr>
              <a:t>30</a:t>
            </a:r>
            <a:endParaRPr lang="en-US" sz="3600" dirty="0">
              <a:solidFill>
                <a:srgbClr val="CF008D"/>
              </a:solidFill>
              <a:latin typeface="Kodchasan Medium" panose="020B0604020202020204" charset="-34"/>
              <a:cs typeface="Kodchasan Medium" panose="020B0604020202020204" charset="-34"/>
            </a:endParaRPr>
          </a:p>
        </p:txBody>
      </p:sp>
      <p:pic>
        <p:nvPicPr>
          <p:cNvPr id="10" name="Google Shape;705;p43"/>
          <p:cNvPicPr preferRelativeResize="0"/>
          <p:nvPr/>
        </p:nvPicPr>
        <p:blipFill rotWithShape="1">
          <a:blip r:embed="rId5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7;p33"/>
          <p:cNvSpPr txBox="1">
            <a:spLocks/>
          </p:cNvSpPr>
          <p:nvPr/>
        </p:nvSpPr>
        <p:spPr>
          <a:xfrm rot="828">
            <a:off x="2094557" y="1798660"/>
            <a:ext cx="6638826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60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  <a:defRPr sz="52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r>
              <a:rPr lang="en-US" sz="2000" dirty="0" smtClean="0">
                <a:solidFill>
                  <a:srgbClr val="6634C3"/>
                </a:solidFill>
              </a:rPr>
              <a:t>Data Transmission using </a:t>
            </a:r>
            <a:r>
              <a:rPr lang="en-US" sz="2000" dirty="0" err="1" smtClean="0">
                <a:solidFill>
                  <a:srgbClr val="6634C3"/>
                </a:solidFill>
              </a:rPr>
              <a:t>LiFi</a:t>
            </a:r>
            <a:r>
              <a:rPr lang="en-US" sz="2000" dirty="0" smtClean="0">
                <a:solidFill>
                  <a:srgbClr val="6634C3"/>
                </a:solidFill>
              </a:rPr>
              <a:t> Technology</a:t>
            </a:r>
            <a:endParaRPr lang="en-US" sz="2000" dirty="0">
              <a:solidFill>
                <a:srgbClr val="6634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36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6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Google Shape;270;p36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6634C3"/>
                </a:solidFill>
              </a:rPr>
              <a:t>DAY – </a:t>
            </a:r>
            <a:r>
              <a:rPr lang="en" dirty="0" smtClean="0">
                <a:solidFill>
                  <a:srgbClr val="6634C3"/>
                </a:solidFill>
              </a:rPr>
              <a:t>30 AGENDA</a:t>
            </a:r>
            <a:endParaRPr dirty="0">
              <a:solidFill>
                <a:srgbClr val="6634C3"/>
              </a:solidFill>
              <a:sym typeface="Kodchasan Medium"/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5"/>
          </p:nvPr>
        </p:nvSpPr>
        <p:spPr>
          <a:xfrm flipH="1">
            <a:off x="1662260" y="2593563"/>
            <a:ext cx="2077720" cy="850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5E4C72"/>
                </a:solidFill>
              </a:rPr>
              <a:t>LiFi</a:t>
            </a:r>
            <a:r>
              <a:rPr lang="en-US" dirty="0" smtClean="0">
                <a:solidFill>
                  <a:srgbClr val="5E4C72"/>
                </a:solidFill>
              </a:rPr>
              <a:t> </a:t>
            </a:r>
            <a:endParaRPr dirty="0">
              <a:solidFill>
                <a:srgbClr val="5E4C72"/>
              </a:solidFill>
            </a:endParaRPr>
          </a:p>
        </p:txBody>
      </p:sp>
      <p:sp>
        <p:nvSpPr>
          <p:cNvPr id="275" name="Google Shape;275;p36"/>
          <p:cNvSpPr txBox="1">
            <a:spLocks noGrp="1"/>
          </p:cNvSpPr>
          <p:nvPr>
            <p:ph type="subTitle" idx="6"/>
          </p:nvPr>
        </p:nvSpPr>
        <p:spPr>
          <a:xfrm>
            <a:off x="5521595" y="3291158"/>
            <a:ext cx="2830531" cy="874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E4C72"/>
                </a:solidFill>
              </a:rPr>
              <a:t>Interview questions &amp; News</a:t>
            </a:r>
            <a:endParaRPr dirty="0">
              <a:solidFill>
                <a:srgbClr val="5E4C72"/>
              </a:solidFill>
            </a:endParaRPr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7"/>
          </p:nvPr>
        </p:nvSpPr>
        <p:spPr>
          <a:xfrm flipH="1">
            <a:off x="3366165" y="2821543"/>
            <a:ext cx="2774447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E4C72"/>
                </a:solidFill>
              </a:rPr>
              <a:t>Data Transmission using </a:t>
            </a:r>
            <a:r>
              <a:rPr lang="en-US" dirty="0" err="1" smtClean="0">
                <a:solidFill>
                  <a:srgbClr val="5E4C72"/>
                </a:solidFill>
              </a:rPr>
              <a:t>LiFi</a:t>
            </a:r>
            <a:endParaRPr dirty="0">
              <a:solidFill>
                <a:srgbClr val="5E4C72"/>
              </a:solidFill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4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276" grpId="0" build="p"/>
      <p:bldP spid="280" grpId="0" animBg="1"/>
      <p:bldP spid="282" grpId="0" animBg="1"/>
      <p:bldP spid="284" grpId="0"/>
      <p:bldP spid="2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595099" y="138275"/>
            <a:ext cx="8691775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accent1"/>
                </a:solidFill>
              </a:rPr>
              <a:t>LiFi</a:t>
            </a:r>
            <a:r>
              <a:rPr lang="en-US" sz="2400" dirty="0">
                <a:solidFill>
                  <a:schemeClr val="accent1"/>
                </a:solidFill>
              </a:rPr>
              <a:t> - L</a:t>
            </a:r>
            <a:r>
              <a:rPr lang="en-US" sz="2400" dirty="0" smtClean="0">
                <a:solidFill>
                  <a:schemeClr val="accent1"/>
                </a:solidFill>
              </a:rPr>
              <a:t>ight Fidelity</a:t>
            </a:r>
            <a:endParaRPr sz="2400" dirty="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491374" y="557357"/>
            <a:ext cx="8233526" cy="1170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err="1"/>
              <a:t>LiFi</a:t>
            </a:r>
            <a:r>
              <a:rPr lang="en-US" dirty="0"/>
              <a:t> (light fidelity) is a bidirectional wireless system that transmits data via LED or infrared light. </a:t>
            </a: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It </a:t>
            </a:r>
            <a:r>
              <a:rPr lang="en-US" dirty="0"/>
              <a:t>was first unveiled in 2011 and, unlike </a:t>
            </a:r>
            <a:r>
              <a:rPr lang="en-US" dirty="0" smtClean="0"/>
              <a:t>Wi-Fi, </a:t>
            </a:r>
            <a:r>
              <a:rPr lang="en-US" dirty="0"/>
              <a:t>which uses radio frequency, </a:t>
            </a:r>
            <a:r>
              <a:rPr lang="en-US" dirty="0" err="1"/>
              <a:t>LiFi</a:t>
            </a:r>
            <a:r>
              <a:rPr lang="en-US" dirty="0"/>
              <a:t> technology only needs a light source with a chip to transmit an internet signal through light waves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 </a:t>
            </a:r>
            <a:r>
              <a:rPr lang="en-US" dirty="0" err="1"/>
              <a:t>LiFi</a:t>
            </a:r>
            <a:r>
              <a:rPr lang="en-US" dirty="0"/>
              <a:t> multiplies the speed and bandwidth of </a:t>
            </a:r>
            <a:r>
              <a:rPr lang="en-US" dirty="0" smtClean="0"/>
              <a:t>Wi-Fi, </a:t>
            </a:r>
            <a:r>
              <a:rPr lang="en-US" dirty="0"/>
              <a:t>3G and </a:t>
            </a:r>
            <a:r>
              <a:rPr lang="en-US" dirty="0" smtClean="0"/>
              <a:t>4G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With </a:t>
            </a:r>
            <a:r>
              <a:rPr lang="en-US" dirty="0" err="1"/>
              <a:t>LiFi</a:t>
            </a:r>
            <a:r>
              <a:rPr lang="en-US" dirty="0"/>
              <a:t>, however, its band frequency of 200,000 GHz, versus the maximum 5 GHz of the </a:t>
            </a:r>
            <a:r>
              <a:rPr lang="en-US" dirty="0" smtClean="0"/>
              <a:t>Wi-Fi, </a:t>
            </a:r>
            <a:r>
              <a:rPr lang="en-US" dirty="0"/>
              <a:t>is 100 times faster and can transmit much more information per second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/>
              <a:t> </a:t>
            </a:r>
            <a:r>
              <a:rPr lang="en-US" dirty="0"/>
              <a:t>A 2017 study by the University of Eindhoven obtained a download rate of 42.8 </a:t>
            </a:r>
            <a:r>
              <a:rPr lang="en-US" dirty="0" err="1"/>
              <a:t>Gbit</a:t>
            </a:r>
            <a:r>
              <a:rPr lang="en-US" dirty="0"/>
              <a:t>/s with infrared light with a radius of 2.5 </a:t>
            </a:r>
            <a:r>
              <a:rPr lang="en-US" dirty="0" smtClean="0"/>
              <a:t>meters, </a:t>
            </a:r>
            <a:r>
              <a:rPr lang="en-US" dirty="0"/>
              <a:t>when the best </a:t>
            </a:r>
            <a:r>
              <a:rPr lang="en-US" dirty="0" smtClean="0"/>
              <a:t>Wi-Fi </a:t>
            </a:r>
            <a:r>
              <a:rPr lang="en-US" dirty="0"/>
              <a:t>would barely reach 300 Mbit/s.</a:t>
            </a:r>
            <a:endParaRPr lang="en-US" dirty="0"/>
          </a:p>
        </p:txBody>
      </p:sp>
      <p:sp>
        <p:nvSpPr>
          <p:cNvPr id="307" name="Google Shape;307;p38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76225"/>
            <a:ext cx="6343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INTERVIEW QUESTIONS – DAY </a:t>
            </a:r>
            <a:r>
              <a:rPr lang="en" dirty="0" smtClean="0">
                <a:solidFill>
                  <a:schemeClr val="accent1"/>
                </a:solidFill>
              </a:rPr>
              <a:t>30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28" name="Google Shape;328;p40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>
            <a:spLocks noGrp="1"/>
          </p:cNvSpPr>
          <p:nvPr>
            <p:ph type="ctrTitle"/>
          </p:nvPr>
        </p:nvSpPr>
        <p:spPr>
          <a:xfrm flipH="1">
            <a:off x="0" y="2778979"/>
            <a:ext cx="2752725" cy="52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What is the frequency of electricity in India?</a:t>
            </a:r>
            <a:endParaRPr sz="2400"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ctrTitle" idx="2"/>
          </p:nvPr>
        </p:nvSpPr>
        <p:spPr>
          <a:xfrm flipH="1">
            <a:off x="2289767" y="1737961"/>
            <a:ext cx="4027657" cy="74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/>
              <a:t>Why </a:t>
            </a:r>
            <a:r>
              <a:rPr lang="fr-FR" sz="2400" dirty="0"/>
              <a:t>50 Hz, 230 Volts </a:t>
            </a:r>
            <a:r>
              <a:rPr lang="fr-FR" sz="2400" dirty="0" smtClean="0"/>
              <a:t>AC in </a:t>
            </a:r>
            <a:r>
              <a:rPr lang="fr-FR" sz="2400" dirty="0" err="1" smtClean="0"/>
              <a:t>India</a:t>
            </a:r>
            <a:r>
              <a:rPr lang="fr-FR" sz="2400" dirty="0"/>
              <a:t> &amp; 60 Hz, 110 volts </a:t>
            </a:r>
            <a:r>
              <a:rPr lang="fr-FR" sz="2400" dirty="0" smtClean="0"/>
              <a:t>AC in </a:t>
            </a:r>
            <a:r>
              <a:rPr lang="fr-FR" sz="2400" dirty="0" err="1" smtClean="0"/>
              <a:t>Abroad</a:t>
            </a:r>
            <a:endParaRPr sz="2400" dirty="0"/>
          </a:p>
        </p:txBody>
      </p:sp>
      <p:sp>
        <p:nvSpPr>
          <p:cNvPr id="334" name="Google Shape;334;p40"/>
          <p:cNvSpPr txBox="1">
            <a:spLocks noGrp="1"/>
          </p:cNvSpPr>
          <p:nvPr>
            <p:ph type="ctrTitle" idx="4"/>
          </p:nvPr>
        </p:nvSpPr>
        <p:spPr>
          <a:xfrm flipH="1">
            <a:off x="6222757" y="3331854"/>
            <a:ext cx="2862647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/>
              <a:t>Advantage </a:t>
            </a:r>
            <a:r>
              <a:rPr lang="en-US" sz="2400" dirty="0"/>
              <a:t>of 50 Hz Power system over 60 Hz power system?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1017491" y="2432907"/>
            <a:ext cx="2914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50.0 Hz</a:t>
            </a:r>
            <a:endParaRPr lang="en-US" dirty="0">
              <a:solidFill>
                <a:srgbClr val="CF008D"/>
              </a:solidFill>
              <a:latin typeface="Kodchasan Medium" panose="020B0604020202020204" charset="-34"/>
              <a:cs typeface="Kodchasan Medium" panose="020B060402020202020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3449" y="1081630"/>
            <a:ext cx="7648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Both the power system has advantages and disadvantages, but 50 Hz power system have some extra advantage over 60 Hz power system.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7424" y="1724346"/>
            <a:ext cx="27679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Reducing </a:t>
            </a: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Reducing </a:t>
            </a:r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Variable </a:t>
            </a: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 Size of the </a:t>
            </a: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I</a:t>
            </a: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ncreases power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Insulation </a:t>
            </a:r>
            <a:r>
              <a:rPr lang="en-US" dirty="0" smtClean="0">
                <a:solidFill>
                  <a:srgbClr val="CF008D"/>
                </a:solidFill>
                <a:latin typeface="Kodchasan Medium" panose="020B0604020202020204" charset="-34"/>
                <a:cs typeface="Kodchasan Medium" panose="020B0604020202020204" charset="-34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3" grpId="0"/>
      <p:bldP spid="334" grpId="0"/>
      <p:bldP spid="2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5"/>
          <p:cNvSpPr txBox="1">
            <a:spLocks noGrp="1"/>
          </p:cNvSpPr>
          <p:nvPr>
            <p:ph type="title"/>
          </p:nvPr>
        </p:nvSpPr>
        <p:spPr>
          <a:xfrm>
            <a:off x="4993866" y="921373"/>
            <a:ext cx="3939046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59D6"/>
                </a:solidFill>
              </a:rPr>
              <a:t>This AI is playing an infinite bass solo on YouTube</a:t>
            </a:r>
            <a:endParaRPr sz="2400" dirty="0">
              <a:solidFill>
                <a:srgbClr val="FF59D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370" y="367375"/>
            <a:ext cx="63957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000" dirty="0" smtClean="0">
                <a:solidFill>
                  <a:srgbClr val="6634C3"/>
                </a:solidFill>
                <a:latin typeface="Kodchasan Medium"/>
                <a:cs typeface="Kodchasan Medium"/>
                <a:sym typeface="Kodchasan Medium"/>
              </a:rPr>
              <a:t>TECHNOLOGY NEWS– </a:t>
            </a:r>
            <a:r>
              <a:rPr lang="en" sz="3000" dirty="0">
                <a:solidFill>
                  <a:srgbClr val="6634C3"/>
                </a:solidFill>
                <a:latin typeface="Kodchasan Medium"/>
                <a:cs typeface="Kodchasan Medium"/>
                <a:sym typeface="Kodchasan Medium"/>
              </a:rPr>
              <a:t>DAY </a:t>
            </a:r>
            <a:r>
              <a:rPr lang="en" sz="3000" dirty="0" smtClean="0">
                <a:solidFill>
                  <a:srgbClr val="6634C3"/>
                </a:solidFill>
                <a:latin typeface="Kodchasan Medium"/>
                <a:cs typeface="Kodchasan Medium"/>
                <a:sym typeface="Kodchasan Medium"/>
              </a:rPr>
              <a:t>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898" y="3570584"/>
            <a:ext cx="6614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6634C3"/>
              </a:buClr>
              <a:buSzPts val="2400"/>
            </a:pPr>
            <a:r>
              <a:rPr lang="en-US" b="1" dirty="0">
                <a:solidFill>
                  <a:srgbClr val="300D59"/>
                </a:solidFill>
                <a:latin typeface="Kodchasan Medium"/>
                <a:cs typeface="Kodchasan Medium"/>
                <a:sym typeface="Kodchasan Medium"/>
              </a:rPr>
              <a:t>The project shows how AI‘s role in music can move from a gimmick to a powerful creative tool. Alternatively, it could produce an endless stream of original music with relatively little human effort.</a:t>
            </a:r>
            <a:endParaRPr lang="en-US" b="1" dirty="0">
              <a:solidFill>
                <a:srgbClr val="300D59"/>
              </a:solidFill>
              <a:latin typeface="Kodchasan Medium"/>
              <a:cs typeface="Kodchasan Medium"/>
              <a:sym typeface="Kodchasan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7362" y="1004490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>
                <a:solidFill>
                  <a:srgbClr val="6634C3"/>
                </a:solidFill>
                <a:latin typeface="Kodchasan Medium"/>
                <a:cs typeface="Kodchasan Medium"/>
                <a:sym typeface="Kodchasan Medium"/>
              </a:rPr>
              <a:t>2020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30" y="1152670"/>
            <a:ext cx="3450328" cy="196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4"/>
          <p:cNvSpPr txBox="1">
            <a:spLocks noGrp="1"/>
          </p:cNvSpPr>
          <p:nvPr>
            <p:ph type="subTitle" idx="1"/>
          </p:nvPr>
        </p:nvSpPr>
        <p:spPr>
          <a:xfrm>
            <a:off x="4691100" y="2368161"/>
            <a:ext cx="38961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Kodchasan Medium" panose="020B0604020202020204" charset="-34"/>
                <a:cs typeface="Kodchasan Medium" panose="020B0604020202020204" charset="-34"/>
              </a:rPr>
              <a:t>www.pantechsolutions.net</a:t>
            </a:r>
            <a:endParaRPr dirty="0">
              <a:latin typeface="Kodchasan Medium" panose="020B0604020202020204" charset="-34"/>
              <a:cs typeface="Kodchasan Medium" panose="020B0604020202020204" charset="-34"/>
            </a:endParaRPr>
          </a:p>
        </p:txBody>
      </p:sp>
      <p:sp>
        <p:nvSpPr>
          <p:cNvPr id="1168" name="Google Shape;1168;p6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169" name="Google Shape;1169;p64"/>
          <p:cNvGrpSpPr/>
          <p:nvPr/>
        </p:nvGrpSpPr>
        <p:grpSpPr>
          <a:xfrm>
            <a:off x="6742434" y="1764723"/>
            <a:ext cx="420494" cy="420529"/>
            <a:chOff x="7163817" y="1644982"/>
            <a:chExt cx="356865" cy="356865"/>
          </a:xfrm>
        </p:grpSpPr>
        <p:sp>
          <p:nvSpPr>
            <p:cNvPr id="1170" name="Google Shape;1170;p64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4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64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173" name="Google Shape;1173;p64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4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4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4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64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179" name="Google Shape;1179;p64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4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4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4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oogle Shape;10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308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Nunito Light</vt:lpstr>
      <vt:lpstr>Kodchasan Medium</vt:lpstr>
      <vt:lpstr>Arial</vt:lpstr>
      <vt:lpstr>PT Serif</vt:lpstr>
      <vt:lpstr>Fira Sans Extra Condensed Medium</vt:lpstr>
      <vt:lpstr>Raleway Thin</vt:lpstr>
      <vt:lpstr>Barlow</vt:lpstr>
      <vt:lpstr>World Creativity Day by Slidesgo</vt:lpstr>
      <vt:lpstr>ARDUINO MASTER CLASS</vt:lpstr>
      <vt:lpstr>DAY – 30 AGENDA</vt:lpstr>
      <vt:lpstr>LiFi - Light Fidelity</vt:lpstr>
      <vt:lpstr>PowerPoint Presentation</vt:lpstr>
      <vt:lpstr>INTERVIEW QUESTIONS – DAY 30</vt:lpstr>
      <vt:lpstr>This AI is playing an infinite bass solo on YouTube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DELL</dc:creator>
  <cp:lastModifiedBy>Microsoft account</cp:lastModifiedBy>
  <cp:revision>148</cp:revision>
  <dcterms:modified xsi:type="dcterms:W3CDTF">2020-12-26T08:35:03Z</dcterms:modified>
</cp:coreProperties>
</file>