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72" r:id="rId9"/>
    <p:sldId id="267" r:id="rId10"/>
    <p:sldId id="266" r:id="rId11"/>
    <p:sldId id="265" r:id="rId12"/>
    <p:sldId id="269" r:id="rId13"/>
    <p:sldId id="270" r:id="rId14"/>
    <p:sldId id="271" r:id="rId15"/>
    <p:sldId id="268" r:id="rId16"/>
    <p:sldId id="274" r:id="rId17"/>
    <p:sldId id="275" r:id="rId18"/>
    <p:sldId id="273" r:id="rId19"/>
    <p:sldId id="276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7DAA6-FEF3-4D33-8C21-FA52A6D232C3}" v="1" dt="2024-11-14T22:58:15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nunety@gmail.com" userId="2b50019d0659decb" providerId="LiveId" clId="{1F87DAA6-FEF3-4D33-8C21-FA52A6D232C3}"/>
    <pc:docChg chg="custSel addSld delSld modSld">
      <pc:chgData name="divyanunety@gmail.com" userId="2b50019d0659decb" providerId="LiveId" clId="{1F87DAA6-FEF3-4D33-8C21-FA52A6D232C3}" dt="2024-11-14T23:43:20.384" v="167" actId="20577"/>
      <pc:docMkLst>
        <pc:docMk/>
      </pc:docMkLst>
      <pc:sldChg chg="modSp mod">
        <pc:chgData name="divyanunety@gmail.com" userId="2b50019d0659decb" providerId="LiveId" clId="{1F87DAA6-FEF3-4D33-8C21-FA52A6D232C3}" dt="2024-11-14T22:43:26.312" v="50" actId="20577"/>
        <pc:sldMkLst>
          <pc:docMk/>
          <pc:sldMk cId="3412927513" sldId="257"/>
        </pc:sldMkLst>
        <pc:spChg chg="mod">
          <ac:chgData name="divyanunety@gmail.com" userId="2b50019d0659decb" providerId="LiveId" clId="{1F87DAA6-FEF3-4D33-8C21-FA52A6D232C3}" dt="2024-11-14T22:43:26.312" v="50" actId="20577"/>
          <ac:spMkLst>
            <pc:docMk/>
            <pc:sldMk cId="3412927513" sldId="257"/>
            <ac:spMk id="2" creationId="{0236B3B4-3306-88F2-CF88-ED05AE4D0F52}"/>
          </ac:spMkLst>
        </pc:spChg>
        <pc:spChg chg="mod">
          <ac:chgData name="divyanunety@gmail.com" userId="2b50019d0659decb" providerId="LiveId" clId="{1F87DAA6-FEF3-4D33-8C21-FA52A6D232C3}" dt="2024-11-14T22:43:20.601" v="49" actId="27636"/>
          <ac:spMkLst>
            <pc:docMk/>
            <pc:sldMk cId="3412927513" sldId="257"/>
            <ac:spMk id="3" creationId="{5B48091C-FB18-C244-BEC4-D2AA6556C5E8}"/>
          </ac:spMkLst>
        </pc:spChg>
      </pc:sldChg>
      <pc:sldChg chg="modSp mod">
        <pc:chgData name="divyanunety@gmail.com" userId="2b50019d0659decb" providerId="LiveId" clId="{1F87DAA6-FEF3-4D33-8C21-FA52A6D232C3}" dt="2024-11-14T23:16:34.482" v="91" actId="20577"/>
        <pc:sldMkLst>
          <pc:docMk/>
          <pc:sldMk cId="88299402" sldId="260"/>
        </pc:sldMkLst>
        <pc:spChg chg="mod">
          <ac:chgData name="divyanunety@gmail.com" userId="2b50019d0659decb" providerId="LiveId" clId="{1F87DAA6-FEF3-4D33-8C21-FA52A6D232C3}" dt="2024-11-14T23:16:34.482" v="91" actId="20577"/>
          <ac:spMkLst>
            <pc:docMk/>
            <pc:sldMk cId="88299402" sldId="260"/>
            <ac:spMk id="2" creationId="{08E18376-BC7B-03F4-A09C-C20D4B0D6E36}"/>
          </ac:spMkLst>
        </pc:spChg>
      </pc:sldChg>
      <pc:sldChg chg="modSp mod">
        <pc:chgData name="divyanunety@gmail.com" userId="2b50019d0659decb" providerId="LiveId" clId="{1F87DAA6-FEF3-4D33-8C21-FA52A6D232C3}" dt="2024-11-14T22:58:20.898" v="87" actId="1076"/>
        <pc:sldMkLst>
          <pc:docMk/>
          <pc:sldMk cId="2263616567" sldId="261"/>
        </pc:sldMkLst>
        <pc:spChg chg="mod">
          <ac:chgData name="divyanunety@gmail.com" userId="2b50019d0659decb" providerId="LiveId" clId="{1F87DAA6-FEF3-4D33-8C21-FA52A6D232C3}" dt="2024-11-14T22:58:20.898" v="87" actId="1076"/>
          <ac:spMkLst>
            <pc:docMk/>
            <pc:sldMk cId="2263616567" sldId="261"/>
            <ac:spMk id="2" creationId="{119736CF-9FCD-F2AF-43B8-E82A995773E9}"/>
          </ac:spMkLst>
        </pc:spChg>
        <pc:spChg chg="mod">
          <ac:chgData name="divyanunety@gmail.com" userId="2b50019d0659decb" providerId="LiveId" clId="{1F87DAA6-FEF3-4D33-8C21-FA52A6D232C3}" dt="2024-11-14T22:58:15.484" v="86" actId="1076"/>
          <ac:spMkLst>
            <pc:docMk/>
            <pc:sldMk cId="2263616567" sldId="261"/>
            <ac:spMk id="5" creationId="{EB8910B4-5450-0C3B-153D-639F70F626DB}"/>
          </ac:spMkLst>
        </pc:spChg>
      </pc:sldChg>
      <pc:sldChg chg="addSp modSp mod">
        <pc:chgData name="divyanunety@gmail.com" userId="2b50019d0659decb" providerId="LiveId" clId="{1F87DAA6-FEF3-4D33-8C21-FA52A6D232C3}" dt="2024-11-14T23:28:40.362" v="162" actId="20577"/>
        <pc:sldMkLst>
          <pc:docMk/>
          <pc:sldMk cId="1126822713" sldId="269"/>
        </pc:sldMkLst>
        <pc:graphicFrameChg chg="add mod modGraphic">
          <ac:chgData name="divyanunety@gmail.com" userId="2b50019d0659decb" providerId="LiveId" clId="{1F87DAA6-FEF3-4D33-8C21-FA52A6D232C3}" dt="2024-11-14T23:28:40.362" v="162" actId="20577"/>
          <ac:graphicFrameMkLst>
            <pc:docMk/>
            <pc:sldMk cId="1126822713" sldId="269"/>
            <ac:graphicFrameMk id="4" creationId="{FA09376D-327E-9A75-C39E-8CE4F09EC5D3}"/>
          </ac:graphicFrameMkLst>
        </pc:graphicFrameChg>
      </pc:sldChg>
      <pc:sldChg chg="modSp mod">
        <pc:chgData name="divyanunety@gmail.com" userId="2b50019d0659decb" providerId="LiveId" clId="{1F87DAA6-FEF3-4D33-8C21-FA52A6D232C3}" dt="2024-11-14T23:39:54.697" v="163" actId="20577"/>
        <pc:sldMkLst>
          <pc:docMk/>
          <pc:sldMk cId="2845215024" sldId="270"/>
        </pc:sldMkLst>
        <pc:spChg chg="mod">
          <ac:chgData name="divyanunety@gmail.com" userId="2b50019d0659decb" providerId="LiveId" clId="{1F87DAA6-FEF3-4D33-8C21-FA52A6D232C3}" dt="2024-11-14T23:39:54.697" v="163" actId="20577"/>
          <ac:spMkLst>
            <pc:docMk/>
            <pc:sldMk cId="2845215024" sldId="270"/>
            <ac:spMk id="3" creationId="{4A23A516-B38D-1216-3BD9-98E06B37710F}"/>
          </ac:spMkLst>
        </pc:spChg>
      </pc:sldChg>
      <pc:sldChg chg="modSp mod">
        <pc:chgData name="divyanunety@gmail.com" userId="2b50019d0659decb" providerId="LiveId" clId="{1F87DAA6-FEF3-4D33-8C21-FA52A6D232C3}" dt="2024-11-14T23:43:20.384" v="167" actId="20577"/>
        <pc:sldMkLst>
          <pc:docMk/>
          <pc:sldMk cId="1131993181" sldId="272"/>
        </pc:sldMkLst>
        <pc:spChg chg="mod">
          <ac:chgData name="divyanunety@gmail.com" userId="2b50019d0659decb" providerId="LiveId" clId="{1F87DAA6-FEF3-4D33-8C21-FA52A6D232C3}" dt="2024-11-14T23:43:20.384" v="167" actId="20577"/>
          <ac:spMkLst>
            <pc:docMk/>
            <pc:sldMk cId="1131993181" sldId="272"/>
            <ac:spMk id="2" creationId="{0141CA3E-3274-6729-EFB6-28575D56DD8F}"/>
          </ac:spMkLst>
        </pc:spChg>
      </pc:sldChg>
      <pc:sldChg chg="modSp new del mod">
        <pc:chgData name="divyanunety@gmail.com" userId="2b50019d0659decb" providerId="LiveId" clId="{1F87DAA6-FEF3-4D33-8C21-FA52A6D232C3}" dt="2024-11-14T22:58:25.744" v="88" actId="47"/>
        <pc:sldMkLst>
          <pc:docMk/>
          <pc:sldMk cId="689131813" sldId="274"/>
        </pc:sldMkLst>
        <pc:spChg chg="mod">
          <ac:chgData name="divyanunety@gmail.com" userId="2b50019d0659decb" providerId="LiveId" clId="{1F87DAA6-FEF3-4D33-8C21-FA52A6D232C3}" dt="2024-11-14T22:56:40.364" v="67" actId="21"/>
          <ac:spMkLst>
            <pc:docMk/>
            <pc:sldMk cId="689131813" sldId="274"/>
            <ac:spMk id="2" creationId="{6543DC31-AD76-97D5-F1BC-13A427570449}"/>
          </ac:spMkLst>
        </pc:spChg>
        <pc:spChg chg="mod">
          <ac:chgData name="divyanunety@gmail.com" userId="2b50019d0659decb" providerId="LiveId" clId="{1F87DAA6-FEF3-4D33-8C21-FA52A6D232C3}" dt="2024-11-14T22:54:43.540" v="66" actId="20577"/>
          <ac:spMkLst>
            <pc:docMk/>
            <pc:sldMk cId="689131813" sldId="274"/>
            <ac:spMk id="3" creationId="{850479FC-624A-D0C3-330D-C515442497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/crash-reporting-drivers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B3B4-3306-88F2-CF88-ED05AE4D0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Driver’s Fault Prediction</a:t>
            </a:r>
            <a:b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8091C-FB18-C244-BEC4-D2AA6556C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404" y="3212016"/>
            <a:ext cx="3873191" cy="1314450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l" defTabSz="9144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 Sri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Nunety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DP50052</a:t>
            </a:r>
          </a:p>
          <a:p>
            <a:pPr algn="l" defTabSz="9144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 SEMESTER</a:t>
            </a:r>
          </a:p>
          <a:p>
            <a:pPr algn="l" defTabSz="9144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CHAOJI  WANG SUPERVISION</a:t>
            </a:r>
          </a:p>
        </p:txBody>
      </p:sp>
    </p:spTree>
    <p:extLst>
      <p:ext uri="{BB962C8B-B14F-4D97-AF65-F5344CB8AC3E}">
        <p14:creationId xmlns:p14="http://schemas.microsoft.com/office/powerpoint/2010/main" val="341292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95"/>
    </mc:Choice>
    <mc:Fallback xmlns="">
      <p:transition spd="slow" advTm="201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5C1C-1A01-3A6C-CE4F-693AD741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0300-FBA0-2317-0D13-5FA92CFF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for Prediction: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Logistic Regression: Simple, interpretable baseline for binary classification.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Random Forest: Ensemble model to handle complex interactions and enhance accuracy.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Support Vector Machine (SVM): Effective for higher-dimensional data with clear margins.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with Logistic Regression for interpretability and to establish a baseline.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Models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Experimented with more complex models like Random Forest and SVM to improve predictive accuracy.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0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68"/>
    </mc:Choice>
    <mc:Fallback xmlns="">
      <p:transition spd="slow" advTm="2946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D31-40E9-784D-2938-5C73B68B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64B5-9E1B-F691-8349-573CD8C3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Splitting: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80/20 split for train vs. test to ensure enough data for both training and 		evaluation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Cross-Validation: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k-fold (e.g., 10-fold) cross-validation for more reliable 	performance estimates.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steps maximize model accuracy and prevent overfitting.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1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3"/>
    </mc:Choice>
    <mc:Fallback xmlns="">
      <p:transition spd="slow" advTm="2165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7E38-50D5-D873-2B62-D36FF0E2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Predictive Analytics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EA74-A221-AE81-4A16-BD7E1E6A3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Packages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Primary library for model building, tuning, and evaluation.</a:t>
            </a:r>
          </a:p>
          <a:p>
            <a:pPr marL="457200" lvl="1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and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data manipulation and preprocessing.</a:t>
            </a:r>
          </a:p>
          <a:p>
            <a:pPr marL="457200" lvl="1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and seaborn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data visualization and insight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cloud-based development with GPU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Percentage of correct predictions.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09376D-327E-9A75-C39E-8CE4F09EC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10252"/>
              </p:ext>
            </p:extLst>
          </p:nvPr>
        </p:nvGraphicFramePr>
        <p:xfrm>
          <a:off x="4735552" y="3481690"/>
          <a:ext cx="3850888" cy="1463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89716">
                  <a:extLst>
                    <a:ext uri="{9D8B030D-6E8A-4147-A177-3AD203B41FA5}">
                      <a16:colId xmlns:a16="http://schemas.microsoft.com/office/drawing/2014/main" val="3978006235"/>
                    </a:ext>
                  </a:extLst>
                </a:gridCol>
                <a:gridCol w="1561172">
                  <a:extLst>
                    <a:ext uri="{9D8B030D-6E8A-4147-A177-3AD203B41FA5}">
                      <a16:colId xmlns:a16="http://schemas.microsoft.com/office/drawing/2014/main" val="3872365263"/>
                    </a:ext>
                  </a:extLst>
                </a:gridCol>
              </a:tblGrid>
              <a:tr h="29018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67001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184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40438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6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82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43"/>
    </mc:Choice>
    <mc:Fallback xmlns="">
      <p:transition spd="slow" advTm="3964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4064-07E6-7F62-58E6-CD83C0C2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At Fault Prediction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A516-B38D-1216-3BD9-98E06B377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predict if a driver is 'At Fault' or 'Not at Fault' based on accident-related features.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Logistic Regression was selected as the final model due to its high accuracy and ability to handle complex interactions between features.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Process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takes key features as input, such as: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Collision Type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Weather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Driver Substance Abuse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Injury Severity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Vehicle Damage Extent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fault or not."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EEE69-484A-605F-BFC2-AE060D4E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24" y="2657374"/>
            <a:ext cx="390579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1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85"/>
    </mc:Choice>
    <mc:Fallback xmlns="">
      <p:transition spd="slow" advTm="2808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98F3-712F-1636-946F-E05A382E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At Fault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18CC-5339-AD18-95E3-D5EC97B8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Accuracy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 tuning, the Logistic Regression model achieved a prediction accuracy of 75%, making it a reliable tool for identifying driver fault in accident scenarios.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Prediction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an accident with adverse weather, high injury severity, and substance abuse by the driver, the model would likely predict 'At Fault'.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024F0-8146-84AE-C54A-1D4EC5CD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722" y="3226491"/>
            <a:ext cx="424874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9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20"/>
    </mc:Choice>
    <mc:Fallback xmlns="">
      <p:transition spd="slow" advTm="2352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B90C-D25C-6631-AAF1-163BF2C3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Interface 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0FA0-3337-E8C9-ED3A-10EF41622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301038" cy="29844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Interface: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interface where users select accident conditions to predict fault likelihood.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ACRS Report Type, Collision Type, Weather, Surface Condition, Light Condition, 	Injury Severity, Speed Limit, Driver Substance Abuse, Vehicle Body Type, Driver At 	Fault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83"/>
    </mc:Choice>
    <mc:Fallback xmlns="">
      <p:transition spd="slow" advTm="1958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3DC8-B900-D46B-5ECB-0EA1082A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352C-2A67-FEAE-033D-7A0C3AA0B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649D8-09E1-60FA-DFE1-10AE80D1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14" y="627924"/>
            <a:ext cx="6437615" cy="4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2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73"/>
    </mc:Choice>
    <mc:Fallback xmlns="">
      <p:transition spd="slow" advTm="1737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B3DA-46AC-BC38-C5CA-2FA1640C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601D-ACC5-E975-DB9E-7F0088E7E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B853E-8189-D632-2908-AB52B2B7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42" y="604298"/>
            <a:ext cx="5793536" cy="42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0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5"/>
    </mc:Choice>
    <mc:Fallback xmlns="">
      <p:transition spd="slow" advTm="3171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C15A-E82D-2A59-3C35-83517A19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BB91-ED5B-1766-810C-6BCDCE98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type, injury severity, and light conditions significantly impact driver fault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 achieved the highest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predicts driver fault in car crashes, highlighting critical risk factors such as substance abuse and collision type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available variables; results may improve with additional data sources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other models and incorporate real-time data (e.g., traffic flow, weather updates).</a:t>
            </a:r>
          </a:p>
        </p:txBody>
      </p:sp>
    </p:spTree>
    <p:extLst>
      <p:ext uri="{BB962C8B-B14F-4D97-AF65-F5344CB8AC3E}">
        <p14:creationId xmlns:p14="http://schemas.microsoft.com/office/powerpoint/2010/main" val="52437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30"/>
    </mc:Choice>
    <mc:Fallback xmlns="">
      <p:transition spd="slow" advTm="4833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29E0-284A-2B54-2D9E-4A978D03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7435"/>
            <a:ext cx="8229600" cy="644065"/>
          </a:xfrm>
        </p:spPr>
        <p:txBody>
          <a:bodyPr>
            <a:noAutofit/>
          </a:bodyPr>
          <a:lstStyle/>
          <a:p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2485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C660-29C5-56CB-710B-B153EC70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25B4-85C1-128E-D730-7DCB7FAF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Analyzing traffic accidents is critical for improving road safety by identifying factors 	contributing to driver fault.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predict whether a driver is at fault in traffic accidents using machine 	learning models, focusing on key accident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52057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84"/>
    </mc:Choice>
    <mc:Fallback xmlns="">
      <p:transition spd="slow" advTm="5908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8376-BC7B-03F4-A09C-C20D4B0D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A335-C2A1-245E-762B-470C51102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229600" cy="3118984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this project is sourced from the Automated Crash Reporting System (ACRS) (</a:t>
            </a:r>
            <a:r>
              <a:rPr lang="en-US" sz="1600" b="0" i="0" u="sng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Crash Reporting - Drivers Data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maintained by the Maryland State Police.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Size: </a:t>
            </a:r>
            <a:r>
              <a:rPr lang="en-US" sz="160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82 MB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Shape: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157,841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43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Period: </a:t>
            </a:r>
            <a:r>
              <a:rPr lang="en-US" sz="160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2006-2024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05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82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1"/>
    </mc:Choice>
    <mc:Fallback xmlns="">
      <p:transition spd="slow" advTm="384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36CF-9FCD-F2AF-43B8-E82A9957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293"/>
            <a:ext cx="8229600" cy="64406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8910B4-5450-0C3B-153D-639F70F626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68115"/>
            <a:ext cx="7965281" cy="342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Crash Details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ACRS Report Type, Collision Type, Weather, Surface Condition, Light Condition, 	Injury Severity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 and Vehicle Information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 Limit, Driver Substance Abuse, Vehicle Body Type, Driver At 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Target Variables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Crash_Severity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Driver_Fault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FAF7762-13C8-4827-8A2E-BE854F479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793" y="891116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43"/>
    </mc:Choice>
    <mc:Fallback xmlns="">
      <p:transition spd="slow" advTm="4624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386B-AA7D-042C-C07E-C45D5F07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0022-8EB6-C3B3-4069-3D518CF6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 Loading: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the dataset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pandas.read_csv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("Drivers_Data.csv").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.shape() and .info() to assess the dataset’s structure, including the number of rows and columns.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missing data in several columns and dropped irrelevant or redundant columns (Report Number, Municipality, Related Non-Motorist, etc.).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Rows with Missing Values: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the rows containing missing values, which left me with only complete data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336662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76"/>
    </mc:Choice>
    <mc:Fallback xmlns="">
      <p:transition spd="slow" advTm="4907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1F15-3BCE-4B2B-DB7E-F48C429F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- Collision Types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7D86-EEFF-F43F-0CF0-3C31475FF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60"/>
            <a:ext cx="8229600" cy="2984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Rear-End and Side-Impact collisions are most common; this insight helps in understanding typical accident scenarios and can inform model predictions.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39344-22AF-31FD-AFF3-457999885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94" y="2161243"/>
            <a:ext cx="5329238" cy="288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7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56"/>
    </mc:Choice>
    <mc:Fallback xmlns="">
      <p:transition spd="slow" advTm="382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E8A7-FE53-E6A8-8A9E-C2C2D4E4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- Weather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E84B-F72F-ED15-57F9-F7ACC13C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6412"/>
            <a:ext cx="8229600" cy="2984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weather conditions account for most accidents, indicating factors beyond weather may play a role in determining fault.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ADB64-299F-E0A8-CE5E-FBE844064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2006178"/>
            <a:ext cx="5529263" cy="289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9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30"/>
    </mc:Choice>
    <mc:Fallback xmlns="">
      <p:transition spd="slow" advTm="254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CA3E-3274-6729-EFB6-28575D56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Correlation Analysis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E2FBC-F417-0756-7E19-202405AC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69" y="2081666"/>
            <a:ext cx="3618543" cy="2984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to visualize the correlations between features such as Injury Severity, Speed Limit, and Vehicle Damage Extent, helping me understand how these features interact.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77A81-90CB-BF34-E60D-F94A20BE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019" y="1346709"/>
            <a:ext cx="3964783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70"/>
    </mc:Choice>
    <mc:Fallback xmlns="">
      <p:transition spd="slow" advTm="4077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7648-6C35-B325-0EB8-ECCDA0ED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439E-1776-752E-9A25-2F6E55E57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ACRS Report Type, Collision Type, Weather, Surface Condition, Light, Driver Substance Abuse, Injury Severity, Speed Limit, Vehicle Damage Extent, Vehicle Body Type.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At Fault column into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Driver_At_Fault_encoded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Variables: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convert categorical variables like Collision Type, Weather, and 	Injury Severity into numeric format for use in the machine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13233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08"/>
    </mc:Choice>
    <mc:Fallback xmlns="">
      <p:transition spd="slow" advTm="5110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11841</TotalTime>
  <Words>967</Words>
  <Application>Microsoft Office PowerPoint</Application>
  <PresentationFormat>On-screen Show (16:9)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Symbol</vt:lpstr>
      <vt:lpstr>Times New Roman</vt:lpstr>
      <vt:lpstr>Office Theme</vt:lpstr>
      <vt:lpstr> Title: Driver’s Fault Prediction  </vt:lpstr>
      <vt:lpstr>Introduction</vt:lpstr>
      <vt:lpstr>Dataset</vt:lpstr>
      <vt:lpstr>Key Variables</vt:lpstr>
      <vt:lpstr>Data Preprocessing</vt:lpstr>
      <vt:lpstr>Exploratory Data Analysis (EDA) - Collision Types</vt:lpstr>
      <vt:lpstr>Exploratory Data Analysis (EDA) - Weather Conditions</vt:lpstr>
      <vt:lpstr>Exploratory Data Analysis (EDA) – Correlation Analysis</vt:lpstr>
      <vt:lpstr>Feature Selection</vt:lpstr>
      <vt:lpstr>Model Selection</vt:lpstr>
      <vt:lpstr>Model Training </vt:lpstr>
      <vt:lpstr>Model Evaluation: Predictive Analytics Approach</vt:lpstr>
      <vt:lpstr>Driver At Fault Prediction</vt:lpstr>
      <vt:lpstr>Driver At Fault Prediction</vt:lpstr>
      <vt:lpstr>User Input Interface (Streamlit)</vt:lpstr>
      <vt:lpstr>PowerPoint Presentation</vt:lpstr>
      <vt:lpstr>PowerPoint Presentation</vt:lpstr>
      <vt:lpstr>Conclusion</vt:lpstr>
      <vt:lpstr>THANK YOU!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divyanunety@gmail.com</cp:lastModifiedBy>
  <cp:revision>8</cp:revision>
  <dcterms:created xsi:type="dcterms:W3CDTF">2019-02-27T15:38:32Z</dcterms:created>
  <dcterms:modified xsi:type="dcterms:W3CDTF">2024-12-04T03:09:55Z</dcterms:modified>
</cp:coreProperties>
</file>