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</p:embeddedFont>
    <p:embeddedFont>
      <p:font typeface="Roboto Bold" panose="02000000000000000000" pitchFamily="2" charset="0"/>
      <p:bold r:id="rId13"/>
    </p:embeddedFont>
    <p:embeddedFont>
      <p:font typeface="Roboto Mono Medium" panose="00000009000000000000" pitchFamily="49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2" d="100"/>
          <a:sy n="42" d="100"/>
        </p:scale>
        <p:origin x="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84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37971" y="1200150"/>
            <a:ext cx="8279963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kern="0" spc="-20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Professional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5837971" y="2264807"/>
            <a:ext cx="7415927" cy="1064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kern="0" spc="-201" dirty="0">
                <a:solidFill>
                  <a:srgbClr val="DCFF5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Survey Insights</a:t>
            </a:r>
            <a:endParaRPr lang="en-US" sz="6700" dirty="0"/>
          </a:p>
        </p:txBody>
      </p:sp>
      <p:sp>
        <p:nvSpPr>
          <p:cNvPr id="5" name="Text 2"/>
          <p:cNvSpPr/>
          <p:nvPr/>
        </p:nvSpPr>
        <p:spPr>
          <a:xfrm>
            <a:off x="5837971" y="4900118"/>
            <a:ext cx="827996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explores key findings from a survey of data professionals. We'll examine demographics, job satisfaction, salaries, and career trends in the data industry.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5737488" y="6583167"/>
            <a:ext cx="2331958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19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Divya Prakash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81D9E-031F-2BEC-22C1-9D550E43B866}"/>
              </a:ext>
            </a:extLst>
          </p:cNvPr>
          <p:cNvSpPr/>
          <p:nvPr/>
        </p:nvSpPr>
        <p:spPr>
          <a:xfrm>
            <a:off x="12649200" y="7478486"/>
            <a:ext cx="1981200" cy="67491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3" y="0"/>
            <a:ext cx="6714887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30800" y="426422"/>
            <a:ext cx="7484983" cy="1481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kern="0" spc="-14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Work-Life Balance and Job Satisfaction</a:t>
            </a:r>
            <a:endParaRPr lang="en-US" sz="4650" dirty="0"/>
          </a:p>
        </p:txBody>
      </p:sp>
      <p:sp>
        <p:nvSpPr>
          <p:cNvPr id="5" name="Shape 1"/>
          <p:cNvSpPr/>
          <p:nvPr/>
        </p:nvSpPr>
        <p:spPr>
          <a:xfrm>
            <a:off x="829508" y="2756654"/>
            <a:ext cx="533162" cy="533162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6" name="Text 2"/>
          <p:cNvSpPr/>
          <p:nvPr/>
        </p:nvSpPr>
        <p:spPr>
          <a:xfrm>
            <a:off x="994767" y="2845475"/>
            <a:ext cx="202644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kern="0" spc="-8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750" dirty="0"/>
          </a:p>
        </p:txBody>
      </p:sp>
      <p:sp>
        <p:nvSpPr>
          <p:cNvPr id="7" name="Text 3"/>
          <p:cNvSpPr/>
          <p:nvPr/>
        </p:nvSpPr>
        <p:spPr>
          <a:xfrm>
            <a:off x="1599605" y="2756654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Work-Life Balance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1599605" y="3269099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Survey takers rated their work-life balance at 3.11 out of 10, indicating room for improvement.</a:t>
            </a:r>
            <a:endParaRPr lang="en-US" sz="1850" dirty="0"/>
          </a:p>
        </p:txBody>
      </p:sp>
      <p:sp>
        <p:nvSpPr>
          <p:cNvPr id="9" name="Shape 5"/>
          <p:cNvSpPr/>
          <p:nvPr/>
        </p:nvSpPr>
        <p:spPr>
          <a:xfrm>
            <a:off x="829508" y="4531043"/>
            <a:ext cx="533162" cy="533162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10" name="Text 6"/>
          <p:cNvSpPr/>
          <p:nvPr/>
        </p:nvSpPr>
        <p:spPr>
          <a:xfrm>
            <a:off x="994767" y="4619863"/>
            <a:ext cx="202644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kern="0" spc="-8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750" dirty="0"/>
          </a:p>
        </p:txBody>
      </p:sp>
      <p:sp>
        <p:nvSpPr>
          <p:cNvPr id="11" name="Text 7"/>
          <p:cNvSpPr/>
          <p:nvPr/>
        </p:nvSpPr>
        <p:spPr>
          <a:xfrm>
            <a:off x="1599605" y="4531043"/>
            <a:ext cx="320873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Salary Satisfaction</a:t>
            </a:r>
            <a:endParaRPr lang="en-US" sz="2300" dirty="0"/>
          </a:p>
        </p:txBody>
      </p:sp>
      <p:sp>
        <p:nvSpPr>
          <p:cNvPr id="12" name="Text 8"/>
          <p:cNvSpPr/>
          <p:nvPr/>
        </p:nvSpPr>
        <p:spPr>
          <a:xfrm>
            <a:off x="1599605" y="5043488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Respondents rated their salary satisfaction at 6.10 out of 10, suggesting moderate contentment.</a:t>
            </a:r>
            <a:endParaRPr lang="en-US" sz="1850" dirty="0"/>
          </a:p>
        </p:txBody>
      </p:sp>
      <p:sp>
        <p:nvSpPr>
          <p:cNvPr id="13" name="Shape 9"/>
          <p:cNvSpPr/>
          <p:nvPr/>
        </p:nvSpPr>
        <p:spPr>
          <a:xfrm>
            <a:off x="829508" y="6305431"/>
            <a:ext cx="533162" cy="533162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14" name="Text 10"/>
          <p:cNvSpPr/>
          <p:nvPr/>
        </p:nvSpPr>
        <p:spPr>
          <a:xfrm>
            <a:off x="994767" y="6394252"/>
            <a:ext cx="202644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kern="0" spc="-8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750" dirty="0"/>
          </a:p>
        </p:txBody>
      </p:sp>
      <p:sp>
        <p:nvSpPr>
          <p:cNvPr id="15" name="Text 11"/>
          <p:cNvSpPr/>
          <p:nvPr/>
        </p:nvSpPr>
        <p:spPr>
          <a:xfrm>
            <a:off x="1599605" y="6305431"/>
            <a:ext cx="371534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Coworker Relationships</a:t>
            </a:r>
            <a:endParaRPr lang="en-US" sz="2300" dirty="0"/>
          </a:p>
        </p:txBody>
      </p:sp>
      <p:sp>
        <p:nvSpPr>
          <p:cNvPr id="16" name="Text 12"/>
          <p:cNvSpPr/>
          <p:nvPr/>
        </p:nvSpPr>
        <p:spPr>
          <a:xfrm>
            <a:off x="1599605" y="6817876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Happiness with coworkers scored 4 out of 10, highlighting potential workplace dynamics issues.</a:t>
            </a:r>
            <a:endParaRPr lang="en-US" sz="18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4DAA0E-A720-7274-8035-9E3ACEBA4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054" y="1288732"/>
            <a:ext cx="6313803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517446"/>
            <a:ext cx="5628570" cy="629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600" kern="0" spc="-86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Demographic Overview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6" y="1264563"/>
            <a:ext cx="8028121" cy="644759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031275" y="1264563"/>
            <a:ext cx="1822371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r>
              <a:rPr lang="en-US" kern="0" spc="-43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Age Distribution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9031275" y="1708176"/>
            <a:ext cx="5106757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400" kern="0" spc="-1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average age of survey takers was 29.63 years. This suggests a relatively young workforce in data professions.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9031275" y="2622851"/>
            <a:ext cx="1822371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r>
              <a:rPr lang="en-US" kern="0" spc="-43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Ethnicity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9031275" y="2996350"/>
            <a:ext cx="5106757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400" kern="0" spc="-1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White or Caucasian respondents formed the largest group, followed by Asian or Asian American participants.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9031275" y="4004251"/>
            <a:ext cx="1822371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r>
              <a:rPr lang="en-US" kern="0" spc="-43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Education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9031275" y="4377750"/>
            <a:ext cx="5106757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400" kern="0" spc="-1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Most respondents held bachelor's or master's degrees, indicating a highly educated workforce.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6DAC7-9CD9-345A-DB64-BABC9F06C44E}"/>
              </a:ext>
            </a:extLst>
          </p:cNvPr>
          <p:cNvSpPr/>
          <p:nvPr/>
        </p:nvSpPr>
        <p:spPr>
          <a:xfrm>
            <a:off x="12649200" y="7478486"/>
            <a:ext cx="1981200" cy="67491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9873"/>
            <a:ext cx="14630400" cy="350972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46766" y="1578833"/>
            <a:ext cx="6172200" cy="1643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kern="0" spc="-146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Salary Trends:</a:t>
            </a:r>
          </a:p>
          <a:p>
            <a:pPr marL="0" indent="0">
              <a:lnSpc>
                <a:spcPts val="6050"/>
              </a:lnSpc>
              <a:buNone/>
            </a:pPr>
            <a:r>
              <a:rPr lang="en-US" sz="4850" kern="0" spc="-146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 Data career 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692297" y="188243"/>
            <a:ext cx="7415927" cy="4269581"/>
          </a:xfrm>
          <a:prstGeom prst="roundRect">
            <a:avLst>
              <a:gd name="adj" fmla="val 867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6722777" y="227764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6969593" y="383498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Job Title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0666127" y="383498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Average Salary (₹K)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6722777" y="934281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6969593" y="1090015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Architect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10666127" y="1090015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180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6722777" y="1640798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6969593" y="179653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Engineer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10666127" y="179653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150</a:t>
            </a:r>
            <a:endParaRPr lang="en-US" sz="1900" dirty="0"/>
          </a:p>
        </p:txBody>
      </p:sp>
      <p:sp>
        <p:nvSpPr>
          <p:cNvPr id="15" name="Shape 11"/>
          <p:cNvSpPr/>
          <p:nvPr/>
        </p:nvSpPr>
        <p:spPr>
          <a:xfrm>
            <a:off x="6722777" y="2347315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6969593" y="2503048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Scientist</a:t>
            </a:r>
            <a:endParaRPr lang="en-US" sz="1900" dirty="0"/>
          </a:p>
        </p:txBody>
      </p:sp>
      <p:sp>
        <p:nvSpPr>
          <p:cNvPr id="17" name="Text 13"/>
          <p:cNvSpPr/>
          <p:nvPr/>
        </p:nvSpPr>
        <p:spPr>
          <a:xfrm>
            <a:off x="10666127" y="2503048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140</a:t>
            </a:r>
            <a:endParaRPr lang="en-US" sz="1900" dirty="0"/>
          </a:p>
        </p:txBody>
      </p:sp>
      <p:sp>
        <p:nvSpPr>
          <p:cNvPr id="18" name="Shape 14"/>
          <p:cNvSpPr/>
          <p:nvPr/>
        </p:nvSpPr>
        <p:spPr>
          <a:xfrm>
            <a:off x="6722777" y="3053832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6969593" y="3209565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Analyst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10666127" y="3209565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90</a:t>
            </a:r>
            <a:endParaRPr lang="en-US" sz="1900" dirty="0"/>
          </a:p>
        </p:txBody>
      </p:sp>
      <p:sp>
        <p:nvSpPr>
          <p:cNvPr id="21" name="Shape 17"/>
          <p:cNvSpPr/>
          <p:nvPr/>
        </p:nvSpPr>
        <p:spPr>
          <a:xfrm>
            <a:off x="6722777" y="3760348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8"/>
          <p:cNvSpPr/>
          <p:nvPr/>
        </p:nvSpPr>
        <p:spPr>
          <a:xfrm>
            <a:off x="6969593" y="391608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Database Developer</a:t>
            </a:r>
            <a:endParaRPr lang="en-US" sz="1900" dirty="0"/>
          </a:p>
        </p:txBody>
      </p:sp>
      <p:sp>
        <p:nvSpPr>
          <p:cNvPr id="23" name="Text 19"/>
          <p:cNvSpPr/>
          <p:nvPr/>
        </p:nvSpPr>
        <p:spPr>
          <a:xfrm>
            <a:off x="10666127" y="391608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80</a:t>
            </a:r>
            <a:endParaRPr lang="en-US" sz="19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847C0A-9874-7347-E541-CABB17EF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 b="47358"/>
          <a:stretch/>
        </p:blipFill>
        <p:spPr>
          <a:xfrm>
            <a:off x="1983783" y="4719873"/>
            <a:ext cx="11112285" cy="35097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834753" cy="823079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033022" y="275927"/>
            <a:ext cx="7597378" cy="1381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kern="0" spc="-13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Gender and Education Salary Disparities</a:t>
            </a:r>
            <a:endParaRPr lang="en-US" sz="43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022" y="2320052"/>
            <a:ext cx="1104781" cy="176772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469154" y="2540913"/>
            <a:ext cx="276213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Gender Gap</a:t>
            </a:r>
            <a:endParaRPr lang="en-US" sz="2150" dirty="0"/>
          </a:p>
        </p:txBody>
      </p:sp>
      <p:sp>
        <p:nvSpPr>
          <p:cNvPr id="7" name="Text 2"/>
          <p:cNvSpPr/>
          <p:nvPr/>
        </p:nvSpPr>
        <p:spPr>
          <a:xfrm>
            <a:off x="8469154" y="3018711"/>
            <a:ext cx="6161246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1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Male data professionals earn slightly more on average, with a 3.8% difference in salaries.</a:t>
            </a:r>
            <a:endParaRPr lang="en-US" sz="17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022" y="4087773"/>
            <a:ext cx="1104781" cy="176772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8469154" y="4308634"/>
            <a:ext cx="276213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Education Impact</a:t>
            </a:r>
            <a:endParaRPr lang="en-US" sz="2150" dirty="0"/>
          </a:p>
        </p:txBody>
      </p:sp>
      <p:sp>
        <p:nvSpPr>
          <p:cNvPr id="10" name="Text 4"/>
          <p:cNvSpPr/>
          <p:nvPr/>
        </p:nvSpPr>
        <p:spPr>
          <a:xfrm>
            <a:off x="8469154" y="4786432"/>
            <a:ext cx="6161246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1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Higher education levels correlate with increased salaries, with PhDs earning the most.</a:t>
            </a:r>
            <a:endParaRPr lang="en-US" sz="17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022" y="5855494"/>
            <a:ext cx="1104781" cy="176772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8469154" y="6076355"/>
            <a:ext cx="276213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Ethnicity Factors</a:t>
            </a:r>
            <a:endParaRPr lang="en-US" sz="2150" dirty="0"/>
          </a:p>
        </p:txBody>
      </p:sp>
      <p:sp>
        <p:nvSpPr>
          <p:cNvPr id="13" name="Text 6"/>
          <p:cNvSpPr/>
          <p:nvPr/>
        </p:nvSpPr>
        <p:spPr>
          <a:xfrm>
            <a:off x="8469154" y="6554153"/>
            <a:ext cx="6161246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1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Salary variations exist among ethnic groups, warranting further investigation into potential biases.</a:t>
            </a:r>
            <a:endParaRPr lang="en-US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B1CBEE-9E1D-C069-61A2-0B3931B5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2846" r="50000"/>
          <a:stretch/>
        </p:blipFill>
        <p:spPr>
          <a:xfrm>
            <a:off x="0" y="51138"/>
            <a:ext cx="6834752" cy="21151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99194E-1DB6-4055-AB69-4C775A5E4A1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000" t="51954"/>
          <a:stretch/>
        </p:blipFill>
        <p:spPr>
          <a:xfrm>
            <a:off x="-18261" y="5094514"/>
            <a:ext cx="6853013" cy="3135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4ED317-9209-C444-7807-A0C838E3CFD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000" t="1" b="47154"/>
          <a:stretch/>
        </p:blipFill>
        <p:spPr>
          <a:xfrm>
            <a:off x="-18261" y="2035628"/>
            <a:ext cx="6853013" cy="30588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B8B3C6-019C-DC8E-F02A-D5FEF47773F8}"/>
              </a:ext>
            </a:extLst>
          </p:cNvPr>
          <p:cNvSpPr/>
          <p:nvPr/>
        </p:nvSpPr>
        <p:spPr>
          <a:xfrm>
            <a:off x="12649200" y="7478486"/>
            <a:ext cx="1981200" cy="67491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49280" y="282535"/>
            <a:ext cx="7774662" cy="741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kern="0" spc="-14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Geographic Distribution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79" y="1439167"/>
            <a:ext cx="593050" cy="5930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93079" y="2269390"/>
            <a:ext cx="2965252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United States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7493079" y="2782311"/>
            <a:ext cx="2975610" cy="1517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majority of survey respondents were from the US, a leading data industry hub.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448" y="1439167"/>
            <a:ext cx="593050" cy="5930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824448" y="2269390"/>
            <a:ext cx="2965252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India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10824448" y="2782311"/>
            <a:ext cx="2975729" cy="1517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India represented a significant portion, reflecting its growing role in data professions.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79" y="4715470"/>
            <a:ext cx="593050" cy="5930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93079" y="5545693"/>
            <a:ext cx="2965252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United Kingdom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7493079" y="6058614"/>
            <a:ext cx="2975610" cy="1138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UK emerged as a prominent European center for data professionals.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4448" y="4715470"/>
            <a:ext cx="593050" cy="5930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24448" y="5545693"/>
            <a:ext cx="2965252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Canada</a:t>
            </a:r>
            <a:endParaRPr lang="en-US" sz="2300" dirty="0"/>
          </a:p>
        </p:txBody>
      </p:sp>
      <p:sp>
        <p:nvSpPr>
          <p:cNvPr id="15" name="Text 8"/>
          <p:cNvSpPr/>
          <p:nvPr/>
        </p:nvSpPr>
        <p:spPr>
          <a:xfrm>
            <a:off x="10824448" y="6058614"/>
            <a:ext cx="2975729" cy="1517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Canada showed a notable presence in the survey, indicating a robust data industry.</a:t>
            </a:r>
            <a:endParaRPr lang="en-US" sz="18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AE51D-C5D9-B44D-1348-9263B85CC081}"/>
              </a:ext>
            </a:extLst>
          </p:cNvPr>
          <p:cNvSpPr/>
          <p:nvPr/>
        </p:nvSpPr>
        <p:spPr>
          <a:xfrm>
            <a:off x="12649200" y="7478486"/>
            <a:ext cx="1981200" cy="67491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E82358-43B0-83CE-D1C7-4CD8C50F4B1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56504"/>
          <a:stretch/>
        </p:blipFill>
        <p:spPr>
          <a:xfrm>
            <a:off x="97280" y="348343"/>
            <a:ext cx="5896241" cy="75329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4505" y="815340"/>
            <a:ext cx="5896332" cy="718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50"/>
              </a:lnSpc>
              <a:buNone/>
            </a:pPr>
            <a:r>
              <a:rPr lang="en-US" sz="4500" kern="0" spc="-136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Career Transitions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1133951" y="1878211"/>
            <a:ext cx="30480" cy="5535930"/>
          </a:xfrm>
          <a:prstGeom prst="roundRect">
            <a:avLst>
              <a:gd name="adj" fmla="val 113121"/>
            </a:avLst>
          </a:prstGeom>
          <a:solidFill>
            <a:srgbClr val="595959"/>
          </a:solidFill>
          <a:ln/>
        </p:spPr>
      </p:sp>
      <p:sp>
        <p:nvSpPr>
          <p:cNvPr id="5" name="Shape 2"/>
          <p:cNvSpPr/>
          <p:nvPr/>
        </p:nvSpPr>
        <p:spPr>
          <a:xfrm>
            <a:off x="1377255" y="2379940"/>
            <a:ext cx="804505" cy="30480"/>
          </a:xfrm>
          <a:prstGeom prst="roundRect">
            <a:avLst>
              <a:gd name="adj" fmla="val 113121"/>
            </a:avLst>
          </a:prstGeom>
          <a:solidFill>
            <a:srgbClr val="595959"/>
          </a:solidFill>
          <a:ln/>
        </p:spPr>
      </p:sp>
      <p:sp>
        <p:nvSpPr>
          <p:cNvPr id="6" name="Shape 3"/>
          <p:cNvSpPr/>
          <p:nvPr/>
        </p:nvSpPr>
        <p:spPr>
          <a:xfrm>
            <a:off x="890647" y="2136696"/>
            <a:ext cx="517088" cy="517088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7" name="Text 4"/>
          <p:cNvSpPr/>
          <p:nvPr/>
        </p:nvSpPr>
        <p:spPr>
          <a:xfrm>
            <a:off x="1050905" y="2222778"/>
            <a:ext cx="19657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kern="0" spc="-81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2413397" y="2108002"/>
            <a:ext cx="287321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kern="0" spc="-68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Industry Shifts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2413397" y="2604968"/>
            <a:ext cx="5926098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professionals switched to data roles from other industries, indicating the field's appeal.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1377255" y="4301847"/>
            <a:ext cx="804505" cy="30480"/>
          </a:xfrm>
          <a:prstGeom prst="roundRect">
            <a:avLst>
              <a:gd name="adj" fmla="val 113121"/>
            </a:avLst>
          </a:prstGeom>
          <a:solidFill>
            <a:srgbClr val="595959"/>
          </a:solidFill>
          <a:ln/>
        </p:spPr>
      </p:sp>
      <p:sp>
        <p:nvSpPr>
          <p:cNvPr id="11" name="Shape 8"/>
          <p:cNvSpPr/>
          <p:nvPr/>
        </p:nvSpPr>
        <p:spPr>
          <a:xfrm>
            <a:off x="890647" y="4058602"/>
            <a:ext cx="517088" cy="517088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12" name="Text 9"/>
          <p:cNvSpPr/>
          <p:nvPr/>
        </p:nvSpPr>
        <p:spPr>
          <a:xfrm>
            <a:off x="1050905" y="4144685"/>
            <a:ext cx="19657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kern="0" spc="-81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700" dirty="0"/>
          </a:p>
        </p:txBody>
      </p:sp>
      <p:sp>
        <p:nvSpPr>
          <p:cNvPr id="13" name="Text 10"/>
          <p:cNvSpPr/>
          <p:nvPr/>
        </p:nvSpPr>
        <p:spPr>
          <a:xfrm>
            <a:off x="2413397" y="4029908"/>
            <a:ext cx="287321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kern="0" spc="-68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Job Title Changes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2413397" y="4526875"/>
            <a:ext cx="5926098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Career switches varied by job title, with data scientists showing high transition rates.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1377255" y="6223754"/>
            <a:ext cx="804505" cy="30480"/>
          </a:xfrm>
          <a:prstGeom prst="roundRect">
            <a:avLst>
              <a:gd name="adj" fmla="val 113121"/>
            </a:avLst>
          </a:prstGeom>
          <a:solidFill>
            <a:srgbClr val="595959"/>
          </a:solidFill>
          <a:ln/>
        </p:spPr>
      </p:sp>
      <p:sp>
        <p:nvSpPr>
          <p:cNvPr id="16" name="Shape 13"/>
          <p:cNvSpPr/>
          <p:nvPr/>
        </p:nvSpPr>
        <p:spPr>
          <a:xfrm>
            <a:off x="890647" y="5980509"/>
            <a:ext cx="517088" cy="517088"/>
          </a:xfrm>
          <a:prstGeom prst="roundRect">
            <a:avLst>
              <a:gd name="adj" fmla="val 6668"/>
            </a:avLst>
          </a:prstGeom>
          <a:solidFill>
            <a:srgbClr val="404040"/>
          </a:solidFill>
          <a:ln/>
        </p:spPr>
      </p:sp>
      <p:sp>
        <p:nvSpPr>
          <p:cNvPr id="17" name="Text 14"/>
          <p:cNvSpPr/>
          <p:nvPr/>
        </p:nvSpPr>
        <p:spPr>
          <a:xfrm>
            <a:off x="1050905" y="6066592"/>
            <a:ext cx="19657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kern="0" spc="-81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700" dirty="0"/>
          </a:p>
        </p:txBody>
      </p:sp>
      <p:sp>
        <p:nvSpPr>
          <p:cNvPr id="18" name="Text 15"/>
          <p:cNvSpPr/>
          <p:nvPr/>
        </p:nvSpPr>
        <p:spPr>
          <a:xfrm>
            <a:off x="2413397" y="5951815"/>
            <a:ext cx="287321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kern="0" spc="-68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Entry Difficulty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2413397" y="6448782"/>
            <a:ext cx="5926098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Respondents rated the difficulty of entering data professions, providing insights for aspiring professionals.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AC884D-AA4A-FB06-E38B-891EBEFB5617}"/>
              </a:ext>
            </a:extLst>
          </p:cNvPr>
          <p:cNvSpPr/>
          <p:nvPr/>
        </p:nvSpPr>
        <p:spPr>
          <a:xfrm>
            <a:off x="12649200" y="7478486"/>
            <a:ext cx="1981200" cy="67491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B2ECF6-AFBF-3DF6-0E0F-8C4637A8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681"/>
          <a:stretch/>
        </p:blipFill>
        <p:spPr>
          <a:xfrm>
            <a:off x="8181734" y="0"/>
            <a:ext cx="6448666" cy="411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9D000E-1BAD-E0C0-C5B7-C8911676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/>
        </p:blipFill>
        <p:spPr>
          <a:xfrm>
            <a:off x="8181734" y="4114800"/>
            <a:ext cx="6448666" cy="4119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8039" y="574834"/>
            <a:ext cx="5226725" cy="653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kern="0" spc="-123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Future Outlook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8039" y="1541621"/>
            <a:ext cx="7680722" cy="1204317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5" name="Text 2"/>
          <p:cNvSpPr/>
          <p:nvPr/>
        </p:nvSpPr>
        <p:spPr>
          <a:xfrm>
            <a:off x="6426994" y="1750576"/>
            <a:ext cx="2829520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kern="0" spc="-62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Salary Expectations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426994" y="2202537"/>
            <a:ext cx="7262813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salaries are a primary motivator for job changes in the data industry.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18039" y="2954893"/>
            <a:ext cx="7680722" cy="1538764"/>
          </a:xfrm>
          <a:prstGeom prst="roundRect">
            <a:avLst>
              <a:gd name="adj" fmla="val 2038"/>
            </a:avLst>
          </a:prstGeom>
          <a:solidFill>
            <a:srgbClr val="404040"/>
          </a:solidFill>
          <a:ln/>
        </p:spPr>
      </p:sp>
      <p:sp>
        <p:nvSpPr>
          <p:cNvPr id="8" name="Text 5"/>
          <p:cNvSpPr/>
          <p:nvPr/>
        </p:nvSpPr>
        <p:spPr>
          <a:xfrm>
            <a:off x="6426994" y="3163848"/>
            <a:ext cx="2613303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kern="0" spc="-62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Remote Work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6426994" y="3615809"/>
            <a:ext cx="7262813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desire for remote work opportunities is increasingly important to data professionals.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18039" y="4702612"/>
            <a:ext cx="7680722" cy="1538764"/>
          </a:xfrm>
          <a:prstGeom prst="roundRect">
            <a:avLst>
              <a:gd name="adj" fmla="val 2038"/>
            </a:avLst>
          </a:prstGeom>
          <a:solidFill>
            <a:srgbClr val="404040"/>
          </a:solidFill>
          <a:ln/>
        </p:spPr>
      </p:sp>
      <p:sp>
        <p:nvSpPr>
          <p:cNvPr id="11" name="Text 8"/>
          <p:cNvSpPr/>
          <p:nvPr/>
        </p:nvSpPr>
        <p:spPr>
          <a:xfrm>
            <a:off x="6426994" y="4911566"/>
            <a:ext cx="2613303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kern="0" spc="-62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Work-Life Balance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426994" y="5363528"/>
            <a:ext cx="7262813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Improving work-life balance remains a key focus for attracting and retaining talent.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18039" y="6450330"/>
            <a:ext cx="7680722" cy="1204317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14" name="Text 11"/>
          <p:cNvSpPr/>
          <p:nvPr/>
        </p:nvSpPr>
        <p:spPr>
          <a:xfrm>
            <a:off x="6426994" y="6659285"/>
            <a:ext cx="2613303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kern="0" spc="-62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Company Culture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426994" y="7111246"/>
            <a:ext cx="7262813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professionals value positive workplace cultures in their career decisions.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3B6D9-225B-FA5B-4106-9C1E97D9EE43}"/>
              </a:ext>
            </a:extLst>
          </p:cNvPr>
          <p:cNvSpPr/>
          <p:nvPr/>
        </p:nvSpPr>
        <p:spPr>
          <a:xfrm>
            <a:off x="12649200" y="7780020"/>
            <a:ext cx="1981200" cy="37338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430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 Mono Medium</vt:lpstr>
      <vt:lpstr>Roboto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 Prakash</cp:lastModifiedBy>
  <cp:revision>4</cp:revision>
  <dcterms:created xsi:type="dcterms:W3CDTF">2024-11-01T20:17:09Z</dcterms:created>
  <dcterms:modified xsi:type="dcterms:W3CDTF">2024-11-01T20:46:53Z</dcterms:modified>
</cp:coreProperties>
</file>