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6C9B7-A909-C8D1-9C2C-C19A313D6009}" v="57" dt="2025-07-24T04:06:56.728"/>
    <p1510:client id="{6A498E5F-1AC0-A309-96C8-749A7D9ED44D}" v="258" dt="2025-07-24T19:06:19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5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0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8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3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3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2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2" r:id="rId6"/>
    <p:sldLayoutId id="2147483838" r:id="rId7"/>
    <p:sldLayoutId id="2147483839" r:id="rId8"/>
    <p:sldLayoutId id="2147483840" r:id="rId9"/>
    <p:sldLayoutId id="2147483841" r:id="rId10"/>
    <p:sldLayoutId id="2147483843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383E336A-7F74-50B5-FEEF-3743269428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29670" r="-1" b="-1"/>
          <a:stretch>
            <a:fillRect/>
          </a:stretch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Breast Cancer Detection using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>
                <a:solidFill>
                  <a:srgbClr val="FFFFFF"/>
                </a:solidFill>
                <a:ea typeface="+mn-lt"/>
                <a:cs typeface="+mn-lt"/>
              </a:rPr>
              <a:t>A Machine Learning Approach to Diagnose Tumors</a:t>
            </a:r>
            <a:endParaRPr lang="en-US" sz="220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65F3-D2FA-8A3E-771E-2D5A9EB5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Key Takeaways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2564-9C78-20BC-FC39-F2A654342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03" y="2012169"/>
            <a:ext cx="9023618" cy="3537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en-GB" sz="1800" b="1" dirty="0">
                <a:ea typeface="+mn-lt"/>
                <a:cs typeface="+mn-lt"/>
              </a:rPr>
              <a:t>High Sensitivity:</a:t>
            </a:r>
            <a:r>
              <a:rPr lang="en-GB" sz="1800" dirty="0">
                <a:ea typeface="+mn-lt"/>
                <a:cs typeface="+mn-lt"/>
              </a:rPr>
              <a:t> The model is excellent at detecting malignant cases (no false positives).</a:t>
            </a:r>
            <a:endParaRPr lang="en-GB" sz="1800" dirty="0">
              <a:solidFill>
                <a:srgbClr val="201449">
                  <a:alpha val="70000"/>
                </a:srgbClr>
              </a:solidFill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en-GB" sz="1800" b="1" dirty="0">
                <a:ea typeface="+mn-lt"/>
                <a:cs typeface="+mn-lt"/>
              </a:rPr>
              <a:t>Low Error Rate:</a:t>
            </a:r>
            <a:r>
              <a:rPr lang="en-GB" sz="1800" dirty="0">
                <a:ea typeface="+mn-lt"/>
                <a:cs typeface="+mn-lt"/>
              </a:rPr>
              <a:t> Only 3 benign </a:t>
            </a:r>
            <a:r>
              <a:rPr lang="en-GB" sz="1800" dirty="0" err="1">
                <a:ea typeface="+mn-lt"/>
                <a:cs typeface="+mn-lt"/>
              </a:rPr>
              <a:t>tumors</a:t>
            </a:r>
            <a:r>
              <a:rPr lang="en-GB" sz="1800" dirty="0">
                <a:ea typeface="+mn-lt"/>
                <a:cs typeface="+mn-lt"/>
              </a:rPr>
              <a:t> were misclassified — a tolerable error in this domain.</a:t>
            </a:r>
            <a:endParaRPr lang="en-GB" sz="1800" dirty="0">
              <a:solidFill>
                <a:srgbClr val="201449">
                  <a:alpha val="70000"/>
                </a:srgbClr>
              </a:solidFill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en-GB" sz="1800" b="1" dirty="0">
                <a:ea typeface="+mn-lt"/>
                <a:cs typeface="+mn-lt"/>
              </a:rPr>
              <a:t>Overall:</a:t>
            </a:r>
            <a:r>
              <a:rPr lang="en-GB" sz="1800" dirty="0">
                <a:ea typeface="+mn-lt"/>
                <a:cs typeface="+mn-lt"/>
              </a:rPr>
              <a:t> The Random Forest model is </a:t>
            </a:r>
            <a:r>
              <a:rPr lang="en-GB" sz="1800" b="1" dirty="0">
                <a:ea typeface="+mn-lt"/>
                <a:cs typeface="+mn-lt"/>
              </a:rPr>
              <a:t>reliable and safe</a:t>
            </a:r>
            <a:r>
              <a:rPr lang="en-GB" sz="1800" dirty="0">
                <a:ea typeface="+mn-lt"/>
                <a:cs typeface="+mn-lt"/>
              </a:rPr>
              <a:t> for this classification task, prioritizing patient safety.</a:t>
            </a:r>
            <a:endParaRPr lang="en-GB" sz="1800" dirty="0">
              <a:solidFill>
                <a:srgbClr val="201449">
                  <a:alpha val="70000"/>
                </a:srgbClr>
              </a:solidFill>
            </a:endParaRPr>
          </a:p>
          <a:p>
            <a:pPr>
              <a:buClr>
                <a:srgbClr val="E4DEF6"/>
              </a:buClr>
            </a:pPr>
            <a:endParaRPr lang="en-GB" dirty="0">
              <a:solidFill>
                <a:srgbClr val="201449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9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6638F-373A-02AD-823A-4C43133C48F8}"/>
              </a:ext>
            </a:extLst>
          </p:cNvPr>
          <p:cNvSpPr txBox="1"/>
          <p:nvPr/>
        </p:nvSpPr>
        <p:spPr>
          <a:xfrm>
            <a:off x="838199" y="3190875"/>
            <a:ext cx="4581526" cy="29860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6D9E8C0-5D18-16C2-BDFA-973D1C5945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0893" y="903652"/>
            <a:ext cx="5022907" cy="50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9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5EAA-498A-EE47-31E4-3C54B049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Introduction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2C57-8BA1-C832-2F50-ECCEA319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indent="0">
              <a:buNone/>
            </a:pPr>
            <a:r>
              <a:rPr lang="en-GB" b="1">
                <a:ea typeface="+mn-lt"/>
                <a:cs typeface="+mn-lt"/>
              </a:rPr>
              <a:t>Problem Statement:</a:t>
            </a:r>
            <a:endParaRPr lang="en-GB">
              <a:solidFill>
                <a:srgbClr val="201449">
                  <a:alpha val="70000"/>
                </a:srgbClr>
              </a:solidFill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en-GB">
                <a:ea typeface="+mn-lt"/>
                <a:cs typeface="+mn-lt"/>
              </a:rPr>
              <a:t>Breast cancer is a major health issue globally.</a:t>
            </a:r>
            <a:endParaRPr lang="en-GB">
              <a:solidFill>
                <a:srgbClr val="201449">
                  <a:alpha val="70000"/>
                </a:srgbClr>
              </a:solidFill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en-GB">
                <a:ea typeface="+mn-lt"/>
                <a:cs typeface="+mn-lt"/>
              </a:rPr>
              <a:t>Early detection improves treatment outcomes.</a:t>
            </a:r>
            <a:endParaRPr lang="en-GB">
              <a:solidFill>
                <a:srgbClr val="201449">
                  <a:alpha val="70000"/>
                </a:srgbClr>
              </a:solidFill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en-GB" dirty="0">
                <a:ea typeface="+mn-lt"/>
                <a:cs typeface="+mn-lt"/>
              </a:rPr>
              <a:t>Goal: To use ML models to classify </a:t>
            </a:r>
            <a:r>
              <a:rPr lang="en-GB" dirty="0" err="1">
                <a:ea typeface="+mn-lt"/>
                <a:cs typeface="+mn-lt"/>
              </a:rPr>
              <a:t>tumors</a:t>
            </a:r>
            <a:r>
              <a:rPr lang="en-GB" dirty="0">
                <a:ea typeface="+mn-lt"/>
                <a:cs typeface="+mn-lt"/>
              </a:rPr>
              <a:t> as </a:t>
            </a:r>
            <a:r>
              <a:rPr lang="en-GB" b="1" dirty="0">
                <a:ea typeface="+mn-lt"/>
                <a:cs typeface="+mn-lt"/>
              </a:rPr>
              <a:t>Benign (B)</a:t>
            </a:r>
            <a:r>
              <a:rPr lang="en-GB" dirty="0">
                <a:ea typeface="+mn-lt"/>
                <a:cs typeface="+mn-lt"/>
              </a:rPr>
              <a:t> or </a:t>
            </a:r>
            <a:r>
              <a:rPr lang="en-GB" b="1" dirty="0">
                <a:ea typeface="+mn-lt"/>
                <a:cs typeface="+mn-lt"/>
              </a:rPr>
              <a:t>Malignant (M)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>
              <a:solidFill>
                <a:srgbClr val="201449">
                  <a:alpha val="70000"/>
                </a:srgbClr>
              </a:solidFill>
            </a:endParaRPr>
          </a:p>
          <a:p>
            <a:pPr>
              <a:buClr>
                <a:srgbClr val="E4DEF6"/>
              </a:buClr>
            </a:pPr>
            <a:endParaRPr lang="en-GB" dirty="0">
              <a:solidFill>
                <a:srgbClr val="201449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3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97AB-98E1-7702-8171-498FFE5B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Dataset Overview</a:t>
            </a:r>
            <a:endParaRPr lang="en-GB">
              <a:gradFill flip="none" rotWithShape="1">
                <a:gsLst>
                  <a:gs pos="0">
                    <a:srgbClr val="7162FE"/>
                  </a:gs>
                  <a:gs pos="100000">
                    <a:srgbClr val="F900A0">
                      <a:alpha val="70000"/>
                    </a:srgb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4AB169-9A72-3E05-A348-4C546B2BE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749452"/>
              </p:ext>
            </p:extLst>
          </p:nvPr>
        </p:nvGraphicFramePr>
        <p:xfrm>
          <a:off x="850776" y="2175029"/>
          <a:ext cx="10495624" cy="3746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89176">
                  <a:extLst>
                    <a:ext uri="{9D8B030D-6E8A-4147-A177-3AD203B41FA5}">
                      <a16:colId xmlns:a16="http://schemas.microsoft.com/office/drawing/2014/main" val="1751199028"/>
                    </a:ext>
                  </a:extLst>
                </a:gridCol>
                <a:gridCol w="5206448">
                  <a:extLst>
                    <a:ext uri="{9D8B030D-6E8A-4147-A177-3AD203B41FA5}">
                      <a16:colId xmlns:a16="http://schemas.microsoft.com/office/drawing/2014/main" val="3708153815"/>
                    </a:ext>
                  </a:extLst>
                </a:gridCol>
              </a:tblGrid>
              <a:tr h="6243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Property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88070"/>
                  </a:ext>
                </a:extLst>
              </a:tr>
              <a:tr h="6243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Records (Patients)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569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237987"/>
                  </a:ext>
                </a:extLst>
              </a:tr>
              <a:tr h="6243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Features (Columns)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30 numerical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25943"/>
                  </a:ext>
                </a:extLst>
              </a:tr>
              <a:tr h="6243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Target 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Diagnosis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215081"/>
                  </a:ext>
                </a:extLst>
              </a:tr>
              <a:tr h="6243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B (Benign) - 357M (Malignant) - 212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949071"/>
                  </a:ext>
                </a:extLst>
              </a:tr>
              <a:tr h="6243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Missing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014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4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D441-6A02-165D-48A1-B9478AD4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Libraries Used</a:t>
            </a:r>
            <a:endParaRPr lang="en-GB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C2121D-51D2-B428-DEF9-50F7344EF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527147"/>
              </p:ext>
            </p:extLst>
          </p:nvPr>
        </p:nvGraphicFramePr>
        <p:xfrm>
          <a:off x="941294" y="1485579"/>
          <a:ext cx="10554010" cy="502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77005">
                  <a:extLst>
                    <a:ext uri="{9D8B030D-6E8A-4147-A177-3AD203B41FA5}">
                      <a16:colId xmlns:a16="http://schemas.microsoft.com/office/drawing/2014/main" val="1704980324"/>
                    </a:ext>
                  </a:extLst>
                </a:gridCol>
                <a:gridCol w="5277005">
                  <a:extLst>
                    <a:ext uri="{9D8B030D-6E8A-4147-A177-3AD203B41FA5}">
                      <a16:colId xmlns:a16="http://schemas.microsoft.com/office/drawing/2014/main" val="3448568862"/>
                    </a:ext>
                  </a:extLst>
                </a:gridCol>
              </a:tblGrid>
              <a:tr h="35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Library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91104"/>
                  </a:ext>
                </a:extLst>
              </a:tr>
              <a:tr h="35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numpy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Numerical computations, matrix operations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407625"/>
                  </a:ext>
                </a:extLst>
              </a:tr>
              <a:tr h="6145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pandas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DataFrame</a:t>
                      </a:r>
                      <a:r>
                        <a:rPr lang="en-GB" dirty="0"/>
                        <a:t> operations for loading, inspecting, and manipulating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959889"/>
                  </a:ext>
                </a:extLst>
              </a:tr>
              <a:tr h="35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matplotlib.pyplot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Basic visualizations (bar chart, line plots)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646731"/>
                  </a:ext>
                </a:extLst>
              </a:tr>
              <a:tr h="35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seaborn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Enhanced statistical plots (heatmap, </a:t>
                      </a:r>
                      <a:r>
                        <a:rPr lang="en-GB" dirty="0" err="1"/>
                        <a:t>countplot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220144"/>
                  </a:ext>
                </a:extLst>
              </a:tr>
              <a:tr h="35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ucimlrepo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One-line access to UCI ML datasets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98091"/>
                  </a:ext>
                </a:extLst>
              </a:tr>
              <a:tr h="35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sklearn.model_selection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Splitting dataset, cross-validation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225795"/>
                  </a:ext>
                </a:extLst>
              </a:tr>
              <a:tr h="35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sklearn.preprocessing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Scaling features using </a:t>
                      </a:r>
                      <a:r>
                        <a:rPr lang="en-GB" dirty="0" err="1"/>
                        <a:t>StandardScaler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555962"/>
                  </a:ext>
                </a:extLst>
              </a:tr>
              <a:tr h="35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sklearn.ensemble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Random Forest Classifier (ensemble learning)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516903"/>
                  </a:ext>
                </a:extLst>
              </a:tr>
              <a:tr h="35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sklearn.naive_bayes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Gaussian Naive Bayes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155416"/>
                  </a:ext>
                </a:extLst>
              </a:tr>
              <a:tr h="35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sklearn.linear_model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933759"/>
                  </a:ext>
                </a:extLst>
              </a:tr>
              <a:tr h="35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sklearn.svm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Support Vector Classifier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089043"/>
                  </a:ext>
                </a:extLst>
              </a:tr>
              <a:tr h="35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sklearn.metrics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Accuracy, classification report, confusion matrix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722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30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2D36-A59D-0224-97F6-3B75DB6C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Exploratory Data Analysis</a:t>
            </a:r>
            <a:endParaRPr lang="en-GB"/>
          </a:p>
        </p:txBody>
      </p:sp>
      <p:pic>
        <p:nvPicPr>
          <p:cNvPr id="4" name="Content Placeholder 3" descr="A graph with a red and green square&#10;&#10;AI-generated content may be incorrect.">
            <a:extLst>
              <a:ext uri="{FF2B5EF4-FFF2-40B4-BE49-F238E27FC236}">
                <a16:creationId xmlns:a16="http://schemas.microsoft.com/office/drawing/2014/main" id="{564003F4-D4BC-D702-D3C4-360DBD05F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84" y="1717794"/>
            <a:ext cx="4738078" cy="4381751"/>
          </a:xfrm>
          <a:prstGeom prst="rect">
            <a:avLst/>
          </a:prstGeom>
        </p:spPr>
      </p:pic>
      <p:pic>
        <p:nvPicPr>
          <p:cNvPr id="5" name="Picture 4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481F671A-F8BD-61C8-F4DB-DA6288AA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358" y="1716100"/>
            <a:ext cx="5631267" cy="43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3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224996-20C8-E426-95C5-A67D679F7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724025"/>
            <a:ext cx="5695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4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DC36-4AB8-BA2F-9A2F-4B7BD9DA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Machine Learning Models- Summary</a:t>
            </a:r>
            <a:endParaRPr lang="en-GB"/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B03F42F9-B9A0-F9E2-1830-DB5F6ADB8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1316"/>
            <a:ext cx="10515600" cy="26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5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4C96-4357-AB0D-7E24-A0FDBEDC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Confusion Matrix – Best Model </a:t>
            </a:r>
            <a:endParaRPr lang="en-GB"/>
          </a:p>
        </p:txBody>
      </p:sp>
      <p:pic>
        <p:nvPicPr>
          <p:cNvPr id="4" name="Content Placeholder 3" descr="A diagram of a forest classifier&#10;&#10;AI-generated content may be incorrect.">
            <a:extLst>
              <a:ext uri="{FF2B5EF4-FFF2-40B4-BE49-F238E27FC236}">
                <a16:creationId xmlns:a16="http://schemas.microsoft.com/office/drawing/2014/main" id="{344920CE-63AB-A91B-5AF1-824FA85B5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493" y="1897531"/>
            <a:ext cx="6421399" cy="42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0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B8B8-B58A-526A-C9CE-463AF882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gradFill flip="none">
                  <a:gsLst>
                    <a:gs pos="0">
                      <a:srgbClr val="7162FE"/>
                    </a:gs>
                    <a:gs pos="100000">
                      <a:srgbClr val="F900A0">
                        <a:alpha val="70000"/>
                      </a:srgbClr>
                    </a:gs>
                  </a:gsLst>
                  <a:lin ang="0" scaled="1"/>
                  <a:tileRect/>
                </a:gradFill>
                <a:cs typeface="Angsana New"/>
              </a:rPr>
              <a:t>Interpretation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25BE-7AC3-B016-4A58-C67EAF4B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228600" indent="0">
              <a:buNone/>
            </a:pPr>
            <a:r>
              <a:rPr lang="en-GB" b="1" i="1" u="sng" dirty="0">
                <a:latin typeface="Avenir Next LT Pro"/>
                <a:ea typeface="+mn-lt"/>
                <a:cs typeface="+mn-lt"/>
              </a:rPr>
              <a:t>True Negatives (72)</a:t>
            </a:r>
            <a:endParaRPr lang="en-GB" i="1" u="sng">
              <a:solidFill>
                <a:srgbClr val="201449">
                  <a:alpha val="70000"/>
                </a:srgbClr>
              </a:solidFill>
              <a:latin typeface="Avenir Next LT Pro"/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GB" b="1" dirty="0">
                <a:ea typeface="+mn-lt"/>
                <a:cs typeface="+mn-lt"/>
              </a:rPr>
              <a:t>The model correctly identified 72 malignant </a:t>
            </a:r>
            <a:r>
              <a:rPr lang="en-GB" b="1" dirty="0" err="1">
                <a:ea typeface="+mn-lt"/>
                <a:cs typeface="+mn-lt"/>
              </a:rPr>
              <a:t>tumors</a:t>
            </a:r>
            <a:r>
              <a:rPr lang="en-GB" dirty="0">
                <a:ea typeface="+mn-lt"/>
                <a:cs typeface="+mn-lt"/>
              </a:rPr>
              <a:t>, meaning it successfully caught those that required urgent attention.</a:t>
            </a:r>
            <a:endParaRPr lang="en-GB">
              <a:solidFill>
                <a:srgbClr val="201449">
                  <a:alpha val="70000"/>
                </a:srgbClr>
              </a:solidFill>
            </a:endParaRPr>
          </a:p>
          <a:p>
            <a:pPr marL="228600" indent="0">
              <a:buClr>
                <a:srgbClr val="E4DEF6"/>
              </a:buClr>
              <a:buNone/>
            </a:pPr>
            <a:r>
              <a:rPr lang="en-GB" b="1" i="1" u="sng" dirty="0">
                <a:ea typeface="+mn-lt"/>
                <a:cs typeface="+mn-lt"/>
              </a:rPr>
              <a:t>True Positives (39)</a:t>
            </a:r>
            <a:endParaRPr lang="en-GB" i="1" u="sng" dirty="0"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GB" b="1" dirty="0">
                <a:ea typeface="+mn-lt"/>
                <a:cs typeface="+mn-lt"/>
              </a:rPr>
              <a:t>It also correctly predicted 39 benign </a:t>
            </a:r>
            <a:r>
              <a:rPr lang="en-GB" b="1" dirty="0" err="1">
                <a:ea typeface="+mn-lt"/>
                <a:cs typeface="+mn-lt"/>
              </a:rPr>
              <a:t>tumors</a:t>
            </a:r>
            <a:r>
              <a:rPr lang="en-GB" dirty="0">
                <a:ea typeface="+mn-lt"/>
                <a:cs typeface="+mn-lt"/>
              </a:rPr>
              <a:t>, avoiding unnecessary alarm or treatment.</a:t>
            </a:r>
          </a:p>
          <a:p>
            <a:pPr marL="228600" indent="0">
              <a:buNone/>
            </a:pPr>
            <a:r>
              <a:rPr lang="en-GB" b="1" i="1" u="sng" dirty="0">
                <a:ea typeface="+mn-lt"/>
                <a:cs typeface="+mn-lt"/>
              </a:rPr>
              <a:t>False Negatives (3)</a:t>
            </a:r>
            <a:endParaRPr lang="en-GB" i="1" u="sng" dirty="0"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GB" b="1" dirty="0">
                <a:ea typeface="+mn-lt"/>
                <a:cs typeface="+mn-lt"/>
              </a:rPr>
              <a:t>The model misclassified 3 benign </a:t>
            </a:r>
            <a:r>
              <a:rPr lang="en-GB" b="1" dirty="0" err="1">
                <a:ea typeface="+mn-lt"/>
                <a:cs typeface="+mn-lt"/>
              </a:rPr>
              <a:t>tumors</a:t>
            </a:r>
            <a:r>
              <a:rPr lang="en-GB" b="1" dirty="0">
                <a:ea typeface="+mn-lt"/>
                <a:cs typeface="+mn-lt"/>
              </a:rPr>
              <a:t> as malignant</a:t>
            </a:r>
            <a:r>
              <a:rPr lang="en-GB" dirty="0">
                <a:ea typeface="+mn-lt"/>
                <a:cs typeface="+mn-lt"/>
              </a:rPr>
              <a:t>, which could cause unnecessary anxiety or treatment — but this is </a:t>
            </a:r>
            <a:r>
              <a:rPr lang="en-GB" b="1" dirty="0">
                <a:ea typeface="+mn-lt"/>
                <a:cs typeface="+mn-lt"/>
              </a:rPr>
              <a:t>less dangerous</a:t>
            </a:r>
            <a:r>
              <a:rPr lang="en-GB" dirty="0">
                <a:ea typeface="+mn-lt"/>
                <a:cs typeface="+mn-lt"/>
              </a:rPr>
              <a:t> than missing an actual cancer.</a:t>
            </a:r>
            <a:endParaRPr lang="en-GB" dirty="0">
              <a:solidFill>
                <a:srgbClr val="201449">
                  <a:alpha val="70000"/>
                </a:srgbClr>
              </a:solidFill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GB" b="1" i="1" u="sng" dirty="0">
                <a:ea typeface="+mn-lt"/>
                <a:cs typeface="+mn-lt"/>
              </a:rPr>
              <a:t>False Positives (0)</a:t>
            </a:r>
            <a:endParaRPr lang="en-GB" i="1" u="sng" dirty="0">
              <a:ea typeface="+mn-lt"/>
              <a:cs typeface="+mn-lt"/>
            </a:endParaRPr>
          </a:p>
          <a:p>
            <a:pPr marL="228600" indent="0">
              <a:buNone/>
            </a:pPr>
            <a:r>
              <a:rPr lang="en-GB" b="1" dirty="0">
                <a:ea typeface="+mn-lt"/>
                <a:cs typeface="+mn-lt"/>
              </a:rPr>
              <a:t>Most critically, the model did not misclassify any malignant </a:t>
            </a:r>
            <a:r>
              <a:rPr lang="en-GB" b="1" dirty="0" err="1">
                <a:ea typeface="+mn-lt"/>
                <a:cs typeface="+mn-lt"/>
              </a:rPr>
              <a:t>tumors</a:t>
            </a:r>
            <a:r>
              <a:rPr lang="en-GB" b="1" dirty="0">
                <a:ea typeface="+mn-lt"/>
                <a:cs typeface="+mn-lt"/>
              </a:rPr>
              <a:t> as benign</a:t>
            </a:r>
            <a:r>
              <a:rPr lang="en-GB" dirty="0">
                <a:ea typeface="+mn-lt"/>
                <a:cs typeface="+mn-lt"/>
              </a:rPr>
              <a:t>, which is essential in cancer detection — we don't want to miss a real case.</a:t>
            </a:r>
            <a:endParaRPr lang="en-GB">
              <a:solidFill>
                <a:srgbClr val="201449">
                  <a:alpha val="70000"/>
                </a:srgbClr>
              </a:solidFill>
            </a:endParaRPr>
          </a:p>
          <a:p>
            <a:pPr>
              <a:buClr>
                <a:srgbClr val="E4DEF6"/>
              </a:buClr>
            </a:pPr>
            <a:endParaRPr lang="en-GB" dirty="0">
              <a:solidFill>
                <a:srgbClr val="201449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3682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LuminousVTI</vt:lpstr>
      <vt:lpstr>Breast Cancer Detection using ML</vt:lpstr>
      <vt:lpstr>Introduction</vt:lpstr>
      <vt:lpstr>Dataset Overview</vt:lpstr>
      <vt:lpstr>Libraries Used</vt:lpstr>
      <vt:lpstr>Exploratory Data Analysis</vt:lpstr>
      <vt:lpstr>PowerPoint Presentation</vt:lpstr>
      <vt:lpstr>Machine Learning Models- Summary</vt:lpstr>
      <vt:lpstr>Confusion Matrix – Best Model </vt:lpstr>
      <vt:lpstr>Interpretation</vt:lpstr>
      <vt:lpstr>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112</cp:revision>
  <dcterms:created xsi:type="dcterms:W3CDTF">2025-07-24T03:26:27Z</dcterms:created>
  <dcterms:modified xsi:type="dcterms:W3CDTF">2025-07-24T19:11:04Z</dcterms:modified>
</cp:coreProperties>
</file>