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8" r:id="rId2"/>
    <p:sldId id="259" r:id="rId3"/>
    <p:sldId id="256" r:id="rId4"/>
    <p:sldId id="257" r:id="rId5"/>
    <p:sldId id="271" r:id="rId6"/>
    <p:sldId id="272" r:id="rId7"/>
    <p:sldId id="280" r:id="rId8"/>
    <p:sldId id="274" r:id="rId9"/>
    <p:sldId id="273" r:id="rId10"/>
    <p:sldId id="284" r:id="rId11"/>
    <p:sldId id="276" r:id="rId12"/>
    <p:sldId id="286" r:id="rId13"/>
    <p:sldId id="277" r:id="rId14"/>
    <p:sldId id="283" r:id="rId15"/>
    <p:sldId id="278" r:id="rId16"/>
    <p:sldId id="27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56" d="100"/>
          <a:sy n="56" d="100"/>
        </p:scale>
        <p:origin x="216" y="1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C70B34-F496-944D-91D2-9B5BC8689076}" type="datetimeFigureOut">
              <a:rPr lang="en-US" smtClean="0"/>
              <a:t>4/28/19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51C8F2-B23C-2B48-BD0B-606D0657DA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0635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Image Placeholder 1">
            <a:extLst>
              <a:ext uri="{FF2B5EF4-FFF2-40B4-BE49-F238E27FC236}">
                <a16:creationId xmlns:a16="http://schemas.microsoft.com/office/drawing/2014/main" id="{3980A904-524D-9247-BE76-B8DC3FFBE5A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0" name="Notes Placeholder 2">
            <a:extLst>
              <a:ext uri="{FF2B5EF4-FFF2-40B4-BE49-F238E27FC236}">
                <a16:creationId xmlns:a16="http://schemas.microsoft.com/office/drawing/2014/main" id="{982CBF18-C2FF-D44C-812A-5B0BD615694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27651" name="Slide Number Placeholder 3">
            <a:extLst>
              <a:ext uri="{FF2B5EF4-FFF2-40B4-BE49-F238E27FC236}">
                <a16:creationId xmlns:a16="http://schemas.microsoft.com/office/drawing/2014/main" id="{6AFE01DD-1E9B-174C-BBFB-6F6A4D7A3A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B1A72C43-4CC8-DC41-B542-C7D8D3957541}" type="slidenum">
              <a:rPr lang="en-US" altLang="en-US" sz="1200" smtClean="0"/>
              <a:pPr/>
              <a:t>1</a:t>
            </a:fld>
            <a:endParaRPr lang="en-US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8846974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7C22E-4EA1-4EF3-AF97-5F9D9852D7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8C8BC5-E77B-4369-AC68-23E79509BC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6401A6-26B3-48C8-9DE0-18E682312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879E9-2A55-4EC6-A1FA-A416B3F36AFA}" type="datetimeFigureOut">
              <a:rPr lang="en-US" smtClean="0"/>
              <a:t>4/28/19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969F26-B193-4FED-B3E0-1B97CAFA2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FFD981-6BDD-4A6E-AE83-5F2544CAF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7093E-15CE-41A1-9434-14C030E60D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249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EE53B-29A1-461E-89E1-E8611F13A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A5C142-BBA4-4952-A199-6B74836ECD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8D19D6-5278-42C0-A904-B1D645419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879E9-2A55-4EC6-A1FA-A416B3F36AFA}" type="datetimeFigureOut">
              <a:rPr lang="en-US" smtClean="0"/>
              <a:t>4/28/19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6241E7-BB89-47B9-9277-F673F8BFA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5486A4-A673-4920-B1FF-71731EF4B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7093E-15CE-41A1-9434-14C030E60D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323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2C6792-F0E5-4006-AC16-01297379C9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6B524C-6C38-4279-9F47-4753F852CC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F69DFC-AFBE-4D72-AEF3-8DCB5CFFB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879E9-2A55-4EC6-A1FA-A416B3F36AFA}" type="datetimeFigureOut">
              <a:rPr lang="en-US" smtClean="0"/>
              <a:t>4/28/19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8E99FC-4D39-40A7-9F7E-A5F7BCCE9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150C9B-517D-4DF4-9824-E635173EC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7093E-15CE-41A1-9434-14C030E60D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358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58CEE-12A6-4F75-A7C6-ABC4654AD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A07A82-0E72-43CF-AD82-19A4AEC9FB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565DE8-32D2-48D7-9825-C6B865EED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879E9-2A55-4EC6-A1FA-A416B3F36AFA}" type="datetimeFigureOut">
              <a:rPr lang="en-US" smtClean="0"/>
              <a:t>4/28/19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CAB00F-1529-4872-89CC-8A24F5DBF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D5741C-FB2A-4887-A985-B14E1EA2A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7093E-15CE-41A1-9434-14C030E60D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6019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E4916-B16E-4B72-A4F4-B7A28D2EF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BB40C1-6932-4E33-B138-A5E642F484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11F971-27BB-4A98-8FC8-55E8C0854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879E9-2A55-4EC6-A1FA-A416B3F36AFA}" type="datetimeFigureOut">
              <a:rPr lang="en-US" smtClean="0"/>
              <a:t>4/28/19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A1693F-9FD4-45E1-A78A-9F43024DB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EE8A4F-064A-423A-A017-1439F501C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7093E-15CE-41A1-9434-14C030E60D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838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D6548-89D3-4709-93F9-43E380FB4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C9837-6817-456B-81B3-ECAC65002A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069B91-E38C-4BDF-AD09-DE0046361A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CC2A3B-DFDA-41A2-BA3D-8034A56C6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879E9-2A55-4EC6-A1FA-A416B3F36AFA}" type="datetimeFigureOut">
              <a:rPr lang="en-US" smtClean="0"/>
              <a:t>4/28/19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E0B054-625D-4984-A7D4-767F24764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07994A-C767-4924-B05C-921487190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7093E-15CE-41A1-9434-14C030E60D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344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0C75E-51FC-474B-A045-D81005088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57F0B7-281D-433C-A62E-1420A5C997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7F4C11-86E7-4D34-8810-D8DEA57A89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A4606B-59F2-4535-8BDA-8FB131FD1C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568C8F-EA82-446B-816C-A977601152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1CC0FC-BF6B-42D3-B73A-DD8F1EFCE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879E9-2A55-4EC6-A1FA-A416B3F36AFA}" type="datetimeFigureOut">
              <a:rPr lang="en-US" smtClean="0"/>
              <a:t>4/28/19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F0CE54-7AF3-4AE1-8598-5C6214221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0DFDD1-06DD-4D99-86F4-BF9E9104B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7093E-15CE-41A1-9434-14C030E60D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631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520D5-AEC8-4113-B92E-BF6C2BD22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759338-51EB-46C4-B02D-55EB04AA4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879E9-2A55-4EC6-A1FA-A416B3F36AFA}" type="datetimeFigureOut">
              <a:rPr lang="en-US" smtClean="0"/>
              <a:t>4/28/19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EA4C8-D781-4FD4-9443-8AA502E8A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B18CD6-452B-4D06-8254-F0F96BC89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7093E-15CE-41A1-9434-14C030E60D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990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17DF38-8DF7-41B0-AB51-707293345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879E9-2A55-4EC6-A1FA-A416B3F36AFA}" type="datetimeFigureOut">
              <a:rPr lang="en-US" smtClean="0"/>
              <a:t>4/28/19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7416EA-18FD-4238-9A6E-5844137AC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B12DCB-ED35-41FD-87A1-AA93AA755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7093E-15CE-41A1-9434-14C030E60D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692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59CFA-47E5-46C1-B4E1-438DDE309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E028C-ADE6-445B-99EF-0CA204581B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9D1852-4366-4D9C-8624-A24E0F1DF7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87F2F6-5C8A-4F0A-9642-AEA10B3E8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879E9-2A55-4EC6-A1FA-A416B3F36AFA}" type="datetimeFigureOut">
              <a:rPr lang="en-US" smtClean="0"/>
              <a:t>4/28/19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CE23AF-8C51-4BB4-835F-F0CE6D519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245BC2-A9D8-4B74-91C7-04CD99322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7093E-15CE-41A1-9434-14C030E60D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835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DF302-4DC4-4CD5-8B79-7D04CCCF3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E64376-B474-4CDC-BE75-281C3E04BB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A1B69E-AE91-461B-9D7B-78208F21B8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CCAE61-F63E-4060-A4A1-E7FC6FF58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879E9-2A55-4EC6-A1FA-A416B3F36AFA}" type="datetimeFigureOut">
              <a:rPr lang="en-US" smtClean="0"/>
              <a:t>4/28/19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9F4CE7-0554-42D3-9888-2CB415BD3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C0BC90-03A3-49EC-BA0B-0B55859F4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7093E-15CE-41A1-9434-14C030E60D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975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7EE082-9840-4A6F-9A33-7B11B2ED1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A42443-85FB-4B27-826F-4B83C11A55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AA3449-5D63-43ED-AF07-4751028975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3879E9-2A55-4EC6-A1FA-A416B3F36AFA}" type="datetimeFigureOut">
              <a:rPr lang="en-US" smtClean="0"/>
              <a:t>4/28/19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4E5E6D-FD14-4D07-AE1D-1D8DA49514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CF6B4A-F450-4197-ABBA-36467FB6BC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C7093E-15CE-41A1-9434-14C030E60D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480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if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D8386171-E87D-46AB-8718-4CE2A8874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ounded Rectangle 26">
            <a:extLst>
              <a:ext uri="{FF2B5EF4-FFF2-40B4-BE49-F238E27FC236}">
                <a16:creationId xmlns:a16="http://schemas.microsoft.com/office/drawing/2014/main" id="{207CB456-8849-413C-8210-B663779A32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745" y="640080"/>
            <a:ext cx="10920415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513936D-D1EB-4E42-A97F-942BA1F3DF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8024" y="960109"/>
            <a:ext cx="10277856" cy="4937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625" name="Rectangle 2">
            <a:extLst>
              <a:ext uri="{FF2B5EF4-FFF2-40B4-BE49-F238E27FC236}">
                <a16:creationId xmlns:a16="http://schemas.microsoft.com/office/drawing/2014/main" id="{E4C82201-8581-1E42-BEA4-D508E3AAFE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76362"/>
            <a:ext cx="9144000" cy="2603274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600" b="1" dirty="0"/>
              <a:t>Final Team Project Milestone 1</a:t>
            </a:r>
            <a:br>
              <a:rPr lang="en-US" altLang="en-US" sz="2600" dirty="0"/>
            </a:br>
            <a:br>
              <a:rPr lang="en-US" altLang="en-US" sz="2600" dirty="0"/>
            </a:br>
            <a:r>
              <a:rPr lang="en-US" altLang="en-US" sz="2400" dirty="0"/>
              <a:t>Selected Machine Learning Algorithm: Convolution Neural networks</a:t>
            </a:r>
            <a:br>
              <a:rPr lang="en-US" altLang="en-US" sz="2400" dirty="0"/>
            </a:br>
            <a:r>
              <a:rPr lang="en-US" altLang="en-US" sz="2400" dirty="0"/>
              <a:t>Super Classes: Vehicle 1 and Vehicle 2 </a:t>
            </a:r>
            <a:br>
              <a:rPr lang="en-US" altLang="en-US" sz="2600" dirty="0"/>
            </a:br>
            <a:br>
              <a:rPr lang="en-US" altLang="en-US" sz="2600" dirty="0"/>
            </a:br>
            <a:endParaRPr lang="en-US" altLang="en-US" sz="2600" dirty="0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000D8678-A677-0944-8F86-ED93A9534E6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4118088"/>
            <a:ext cx="9144000" cy="1393711"/>
          </a:xfrm>
        </p:spPr>
        <p:txBody>
          <a:bodyPr>
            <a:normAutofit/>
          </a:bodyPr>
          <a:lstStyle/>
          <a:p>
            <a:pPr eaLnBrk="1" hangingPunct="1">
              <a:buFont typeface="Wingdings 3" panose="05040102010807070707" pitchFamily="18" charset="2"/>
              <a:buNone/>
              <a:defRPr/>
            </a:pPr>
            <a:r>
              <a:rPr lang="en-US" dirty="0"/>
              <a:t>Group 8: Aarathi Nadathur, Amar </a:t>
            </a:r>
            <a:r>
              <a:rPr lang="en-US" dirty="0" err="1"/>
              <a:t>Ippili</a:t>
            </a:r>
            <a:r>
              <a:rPr lang="en-US" dirty="0"/>
              <a:t>, </a:t>
            </a:r>
            <a:r>
              <a:rPr lang="en-US" dirty="0" err="1"/>
              <a:t>Divya</a:t>
            </a:r>
            <a:r>
              <a:rPr lang="en-US" dirty="0"/>
              <a:t> </a:t>
            </a:r>
            <a:r>
              <a:rPr lang="en-US" dirty="0" err="1"/>
              <a:t>Puraswani</a:t>
            </a:r>
            <a:r>
              <a:rPr lang="en-US" dirty="0"/>
              <a:t>, Sai </a:t>
            </a:r>
            <a:r>
              <a:rPr lang="en-US" dirty="0" err="1"/>
              <a:t>Chaitanaya</a:t>
            </a:r>
            <a:r>
              <a:rPr lang="en-US" dirty="0"/>
              <a:t> </a:t>
            </a:r>
            <a:r>
              <a:rPr lang="en-US" dirty="0" err="1"/>
              <a:t>Tolem</a:t>
            </a:r>
            <a:r>
              <a:rPr lang="en-US" dirty="0"/>
              <a:t>, Sameer Rajput, </a:t>
            </a:r>
            <a:r>
              <a:rPr lang="en-US" dirty="0" err="1"/>
              <a:t>Shubh</a:t>
            </a:r>
            <a:r>
              <a:rPr lang="en-US" dirty="0"/>
              <a:t> Johri</a:t>
            </a:r>
          </a:p>
          <a:p>
            <a:pPr eaLnBrk="1" hangingPunct="1">
              <a:buFont typeface="Wingdings 3" panose="05040102010807070707" pitchFamily="18" charset="2"/>
              <a:buNone/>
              <a:defRPr/>
            </a:pPr>
            <a:r>
              <a:rPr lang="en-US" dirty="0"/>
              <a:t>CMPE257-Spring 2019</a:t>
            </a:r>
          </a:p>
        </p:txBody>
      </p:sp>
    </p:spTree>
    <p:extLst>
      <p:ext uri="{BB962C8B-B14F-4D97-AF65-F5344CB8AC3E}">
        <p14:creationId xmlns:p14="http://schemas.microsoft.com/office/powerpoint/2010/main" val="5727788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itle 1">
            <a:extLst>
              <a:ext uri="{FF2B5EF4-FFF2-40B4-BE49-F238E27FC236}">
                <a16:creationId xmlns:a16="http://schemas.microsoft.com/office/drawing/2014/main" id="{5C90E442-C6DF-7749-9DFB-EBC515448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/>
              <a:t>Output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0FF77-42CC-214A-A762-EC1D358370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219201"/>
            <a:ext cx="8229600" cy="4937125"/>
          </a:xfrm>
        </p:spPr>
        <p:txBody>
          <a:bodyPr/>
          <a:lstStyle/>
          <a:p>
            <a:pPr marL="0" indent="0" algn="ctr">
              <a:buNone/>
              <a:defRPr/>
            </a:pPr>
            <a:endParaRPr lang="en-US" dirty="0"/>
          </a:p>
          <a:p>
            <a:pPr algn="ctr">
              <a:defRPr/>
            </a:pPr>
            <a:endParaRPr lang="en-US" dirty="0"/>
          </a:p>
          <a:p>
            <a:pPr algn="ctr">
              <a:defRPr/>
            </a:pPr>
            <a:endParaRPr lang="en-US" dirty="0"/>
          </a:p>
        </p:txBody>
      </p:sp>
      <p:pic>
        <p:nvPicPr>
          <p:cNvPr id="4" name="Picture 3" descr="A picture containing wall, white&#10;&#10;Description automatically generated">
            <a:extLst>
              <a:ext uri="{FF2B5EF4-FFF2-40B4-BE49-F238E27FC236}">
                <a16:creationId xmlns:a16="http://schemas.microsoft.com/office/drawing/2014/main" id="{BB660120-7EF4-2341-9D3C-9094456977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2761" y="1426176"/>
            <a:ext cx="5106477" cy="5179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1646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itle 1">
            <a:extLst>
              <a:ext uri="{FF2B5EF4-FFF2-40B4-BE49-F238E27FC236}">
                <a16:creationId xmlns:a16="http://schemas.microsoft.com/office/drawing/2014/main" id="{2BA0697F-7D40-6F4D-AC1F-58A1D63B0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/>
              <a:t>Confusion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0FF77-42CC-214A-A762-EC1D358370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219201"/>
            <a:ext cx="8229600" cy="4937125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dirty="0"/>
              <a:t> </a:t>
            </a:r>
          </a:p>
          <a:p>
            <a:pPr marL="0" indent="0">
              <a:buNone/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93955A-2270-F449-8AA6-1A6403C692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2195" y="1560184"/>
            <a:ext cx="3918826" cy="3996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9256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BF436-0E5B-4C9D-B481-BA1F0A2E5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060" y="32448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Classification Report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7B140E10-75CA-F543-B742-AC6F39F06B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8303" y="2281714"/>
            <a:ext cx="6998445" cy="2294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090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>
            <a:extLst>
              <a:ext uri="{FF2B5EF4-FFF2-40B4-BE49-F238E27FC236}">
                <a16:creationId xmlns:a16="http://schemas.microsoft.com/office/drawing/2014/main" id="{9C1A60DC-43C6-524F-97CF-288071A71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/>
              <a:t>Improvement-Model 1</a:t>
            </a:r>
            <a:br>
              <a:rPr lang="en-US" altLang="en-US" dirty="0"/>
            </a:br>
            <a:endParaRPr lang="en-US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0FF77-42CC-214A-A762-EC1D358370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219201"/>
            <a:ext cx="5552661" cy="4937125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dirty="0"/>
              <a:t> </a:t>
            </a:r>
          </a:p>
          <a:p>
            <a:pPr marL="0" indent="0">
              <a:buNone/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A0D6B42B-AA60-F042-830C-91013DA623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406" y="1484455"/>
            <a:ext cx="5272250" cy="360995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2348D14-D79F-FD49-A941-480D03B6DF2D}"/>
              </a:ext>
            </a:extLst>
          </p:cNvPr>
          <p:cNvSpPr txBox="1"/>
          <p:nvPr/>
        </p:nvSpPr>
        <p:spPr>
          <a:xfrm>
            <a:off x="6722646" y="4938714"/>
            <a:ext cx="315758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Batch size=32</a:t>
            </a:r>
          </a:p>
          <a:p>
            <a:r>
              <a:rPr lang="en-US" dirty="0"/>
              <a:t>Number of epochs=25</a:t>
            </a:r>
          </a:p>
          <a:p>
            <a:r>
              <a:rPr lang="en-US" dirty="0"/>
              <a:t>Loss=binary_crossentropy</a:t>
            </a:r>
          </a:p>
          <a:p>
            <a:r>
              <a:rPr lang="en-US" dirty="0"/>
              <a:t>Optimizer=sgd</a:t>
            </a:r>
          </a:p>
          <a:p>
            <a:r>
              <a:rPr lang="en-US" dirty="0"/>
              <a:t>Learning rate=0.01</a:t>
            </a:r>
          </a:p>
          <a:p>
            <a:r>
              <a:rPr lang="en-US" dirty="0"/>
              <a:t>Data Augmentation=No</a:t>
            </a:r>
          </a:p>
          <a:p>
            <a:endParaRPr lang="en-US" dirty="0"/>
          </a:p>
        </p:txBody>
      </p:sp>
      <p:pic>
        <p:nvPicPr>
          <p:cNvPr id="11" name="Picture 10" descr="A close up of a map&#10;&#10;Description automatically generated">
            <a:extLst>
              <a:ext uri="{FF2B5EF4-FFF2-40B4-BE49-F238E27FC236}">
                <a16:creationId xmlns:a16="http://schemas.microsoft.com/office/drawing/2014/main" id="{95D6459D-106D-774A-BC0D-AF13093CEA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9107" y="1484455"/>
            <a:ext cx="6415487" cy="319252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953FF1A-1976-B546-A0A6-7C3976161BF5}"/>
              </a:ext>
            </a:extLst>
          </p:cNvPr>
          <p:cNvSpPr txBox="1"/>
          <p:nvPr/>
        </p:nvSpPr>
        <p:spPr>
          <a:xfrm>
            <a:off x="895165" y="5508629"/>
            <a:ext cx="2833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Accuracy Achieved=74.75%</a:t>
            </a:r>
          </a:p>
        </p:txBody>
      </p:sp>
    </p:spTree>
    <p:extLst>
      <p:ext uri="{BB962C8B-B14F-4D97-AF65-F5344CB8AC3E}">
        <p14:creationId xmlns:p14="http://schemas.microsoft.com/office/powerpoint/2010/main" val="1646077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>
            <a:extLst>
              <a:ext uri="{FF2B5EF4-FFF2-40B4-BE49-F238E27FC236}">
                <a16:creationId xmlns:a16="http://schemas.microsoft.com/office/drawing/2014/main" id="{9C1A60DC-43C6-524F-97CF-288071A71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/>
              <a:t> Improvement-Model 2</a:t>
            </a:r>
            <a:br>
              <a:rPr lang="en-US" altLang="en-US" dirty="0"/>
            </a:br>
            <a:endParaRPr lang="en-US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0FF77-42CC-214A-A762-EC1D358370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219201"/>
            <a:ext cx="5552661" cy="4937125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dirty="0"/>
              <a:t> </a:t>
            </a:r>
          </a:p>
          <a:p>
            <a:pPr marL="0" indent="0">
              <a:buNone/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348D14-D79F-FD49-A941-480D03B6DF2D}"/>
              </a:ext>
            </a:extLst>
          </p:cNvPr>
          <p:cNvSpPr txBox="1"/>
          <p:nvPr/>
        </p:nvSpPr>
        <p:spPr>
          <a:xfrm>
            <a:off x="7309262" y="5025114"/>
            <a:ext cx="320371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Batch size=256</a:t>
            </a:r>
          </a:p>
          <a:p>
            <a:r>
              <a:rPr lang="en-US" dirty="0"/>
              <a:t>Number of epochs=175</a:t>
            </a:r>
          </a:p>
          <a:p>
            <a:r>
              <a:rPr lang="en-US" dirty="0"/>
              <a:t>Loss=binary_crossentropy</a:t>
            </a:r>
          </a:p>
          <a:p>
            <a:r>
              <a:rPr lang="en-US" dirty="0"/>
              <a:t>Optimizer=Adam</a:t>
            </a:r>
          </a:p>
          <a:p>
            <a:r>
              <a:rPr lang="en-US" dirty="0"/>
              <a:t>Learning rate=0.0001</a:t>
            </a:r>
          </a:p>
          <a:p>
            <a:r>
              <a:rPr lang="en-US" dirty="0"/>
              <a:t>Data Augmentation=Yes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0173B4F-6FE9-CD4A-8812-EE7BABC98822}"/>
              </a:ext>
            </a:extLst>
          </p:cNvPr>
          <p:cNvSpPr txBox="1"/>
          <p:nvPr/>
        </p:nvSpPr>
        <p:spPr>
          <a:xfrm>
            <a:off x="838200" y="5833160"/>
            <a:ext cx="2833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Accuracy Achieved=78.84% with Pure CNN</a:t>
            </a:r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33C2C050-93CF-F14E-920B-073F14C058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1397628"/>
            <a:ext cx="4705350" cy="439120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CB36005-629A-8042-B21A-6A2B7CB5E6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6403" y="1795834"/>
            <a:ext cx="6851739" cy="2973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6316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itle 1">
            <a:extLst>
              <a:ext uri="{FF2B5EF4-FFF2-40B4-BE49-F238E27FC236}">
                <a16:creationId xmlns:a16="http://schemas.microsoft.com/office/drawing/2014/main" id="{9B5D7F08-002E-884F-AB7C-965860F6E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/>
              <a:t>Additional experiments done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0FF77-42CC-214A-A762-EC1D358370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555750"/>
            <a:ext cx="8229600" cy="4937125"/>
          </a:xfrm>
        </p:spPr>
        <p:txBody>
          <a:bodyPr/>
          <a:lstStyle/>
          <a:p>
            <a:pPr>
              <a:defRPr/>
            </a:pPr>
            <a:r>
              <a:rPr lang="en-US" dirty="0"/>
              <a:t>Converting RGB images to greyscale: accuracy was 73.58% with 50 epochs and computation was fast</a:t>
            </a:r>
          </a:p>
          <a:p>
            <a:pPr algn="just">
              <a:defRPr/>
            </a:pPr>
            <a:r>
              <a:rPr lang="en-US" dirty="0"/>
              <a:t>Variable learning rates in CNN</a:t>
            </a:r>
          </a:p>
          <a:p>
            <a:pPr>
              <a:defRPr/>
            </a:pPr>
            <a:r>
              <a:rPr lang="en-US" dirty="0"/>
              <a:t>Batch Normalization Layer</a:t>
            </a:r>
          </a:p>
          <a:p>
            <a:pPr>
              <a:defRPr/>
            </a:pPr>
            <a:endParaRPr lang="en-US" dirty="0"/>
          </a:p>
          <a:p>
            <a:pPr marL="0" indent="0">
              <a:buNone/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C6353E-1825-B844-BD29-64C0E5CBE44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595290" y="3601177"/>
            <a:ext cx="3001419" cy="1590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47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itle 1">
            <a:extLst>
              <a:ext uri="{FF2B5EF4-FFF2-40B4-BE49-F238E27FC236}">
                <a16:creationId xmlns:a16="http://schemas.microsoft.com/office/drawing/2014/main" id="{01F350F4-ECBB-7C4B-8FD7-4D93AB0E3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/>
              <a:t>Lessons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0FF77-42CC-214A-A762-EC1D358370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2234" y="1469336"/>
            <a:ext cx="8229600" cy="3839816"/>
          </a:xfrm>
        </p:spPr>
        <p:txBody>
          <a:bodyPr/>
          <a:lstStyle/>
          <a:p>
            <a:pPr>
              <a:defRPr/>
            </a:pPr>
            <a:r>
              <a:rPr lang="en-US" dirty="0"/>
              <a:t>Computation matters!</a:t>
            </a:r>
          </a:p>
          <a:p>
            <a:pPr>
              <a:defRPr/>
            </a:pPr>
            <a:r>
              <a:rPr lang="en-US" dirty="0"/>
              <a:t>SVM took maximum time for training.</a:t>
            </a:r>
          </a:p>
          <a:p>
            <a:pPr>
              <a:defRPr/>
            </a:pPr>
            <a:r>
              <a:rPr lang="en-US" dirty="0"/>
              <a:t>Rerunning the Sequence model will append all the newly generated convolution/dense layers to the previous model – Should Reset runtime in Colaboratory </a:t>
            </a:r>
          </a:p>
          <a:p>
            <a:pPr>
              <a:defRPr/>
            </a:pPr>
            <a:r>
              <a:rPr lang="en-US" dirty="0"/>
              <a:t>CNN is better than all other algorithms for Image Classification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 marL="0" indent="0">
              <a:buNone/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565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1">
            <a:extLst>
              <a:ext uri="{FF2B5EF4-FFF2-40B4-BE49-F238E27FC236}">
                <a16:creationId xmlns:a16="http://schemas.microsoft.com/office/drawing/2014/main" id="{FE368115-82AD-2A4B-AC9E-C952928ED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/>
              <a:t>Dataset-CIFAR-100</a:t>
            </a:r>
          </a:p>
        </p:txBody>
      </p:sp>
      <p:sp>
        <p:nvSpPr>
          <p:cNvPr id="37890" name="Content Placeholder 2">
            <a:extLst>
              <a:ext uri="{FF2B5EF4-FFF2-40B4-BE49-F238E27FC236}">
                <a16:creationId xmlns:a16="http://schemas.microsoft.com/office/drawing/2014/main" id="{2CECD2DD-B2A1-3443-AF57-D6A248F6E3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7470" y="1417984"/>
            <a:ext cx="10015330" cy="5221355"/>
          </a:xfrm>
        </p:spPr>
        <p:txBody>
          <a:bodyPr/>
          <a:lstStyle/>
          <a:p>
            <a:r>
              <a:rPr lang="en-US" altLang="en-US" dirty="0"/>
              <a:t>The 100 classes in the CIFAR-100 are grouped into 20 super classes with 600 images in each class.</a:t>
            </a:r>
          </a:p>
          <a:p>
            <a:r>
              <a:rPr lang="en-US" altLang="en-US" dirty="0"/>
              <a:t>There are 500 training images and 100 testing images per class.</a:t>
            </a:r>
          </a:p>
          <a:p>
            <a:r>
              <a:rPr lang="en-US" altLang="en-US" dirty="0"/>
              <a:t>Each image comes with a "fine" label (the class to which it belongs) and a "coarse" label (the superclass to which it belongs).</a:t>
            </a:r>
          </a:p>
          <a:p>
            <a:r>
              <a:rPr lang="en-US" altLang="en-US" dirty="0"/>
              <a:t>Our goal is to perform a binary classification of images in vehicle 1 and vehicle 2 superclass pairs.</a:t>
            </a:r>
          </a:p>
          <a:p>
            <a:r>
              <a:rPr lang="en-US" altLang="en-US" dirty="0"/>
              <a:t>Superclass –vehicle 1</a:t>
            </a:r>
          </a:p>
          <a:p>
            <a:pPr marL="0" lvl="4" indent="0">
              <a:spcBef>
                <a:spcPts val="1000"/>
              </a:spcBef>
              <a:buNone/>
            </a:pPr>
            <a:r>
              <a:rPr lang="en-US" altLang="en-US" sz="2800" dirty="0"/>
              <a:t>		Class- bicycle, bus, motorcycle, pickup truck, train</a:t>
            </a:r>
          </a:p>
          <a:p>
            <a:pPr marL="0" lvl="4" indent="0">
              <a:spcBef>
                <a:spcPts val="1000"/>
              </a:spcBef>
              <a:buNone/>
            </a:pPr>
            <a:r>
              <a:rPr lang="en-US" altLang="en-US" sz="2800" dirty="0"/>
              <a:t>		vehicle 2</a:t>
            </a:r>
          </a:p>
          <a:p>
            <a:pPr marL="0" lvl="4" indent="0">
              <a:spcBef>
                <a:spcPts val="1000"/>
              </a:spcBef>
              <a:buNone/>
            </a:pPr>
            <a:r>
              <a:rPr lang="en-US" altLang="en-US" sz="2800" dirty="0"/>
              <a:t>		Class- rocket, tank, tractor, streetcar, lawn-mower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60409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peech Bubble: Oval 52">
            <a:extLst>
              <a:ext uri="{FF2B5EF4-FFF2-40B4-BE49-F238E27FC236}">
                <a16:creationId xmlns:a16="http://schemas.microsoft.com/office/drawing/2014/main" id="{FE02545D-3BA2-4756-8CEB-AA3C8C3338EB}"/>
              </a:ext>
            </a:extLst>
          </p:cNvPr>
          <p:cNvSpPr/>
          <p:nvPr/>
        </p:nvSpPr>
        <p:spPr>
          <a:xfrm>
            <a:off x="4257416" y="3851914"/>
            <a:ext cx="1670734" cy="932064"/>
          </a:xfrm>
          <a:prstGeom prst="wedgeEllipse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b="1" dirty="0"/>
          </a:p>
          <a:p>
            <a:pPr algn="ctr"/>
            <a:r>
              <a:rPr lang="en-US" sz="1200" b="1" dirty="0"/>
              <a:t>18 = Vehicle 1</a:t>
            </a:r>
          </a:p>
          <a:p>
            <a:pPr algn="ctr"/>
            <a:r>
              <a:rPr lang="en-US" sz="1200" b="1" dirty="0"/>
              <a:t>19 = Vehicle 2</a:t>
            </a:r>
          </a:p>
          <a:p>
            <a:pPr algn="ctr"/>
            <a:endParaRPr lang="en-US" sz="1200" b="1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162E317-9169-433D-9BD7-E8A8E8F63E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3757209"/>
              </p:ext>
            </p:extLst>
          </p:nvPr>
        </p:nvGraphicFramePr>
        <p:xfrm>
          <a:off x="3899035" y="711833"/>
          <a:ext cx="2273548" cy="1417320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568387">
                  <a:extLst>
                    <a:ext uri="{9D8B030D-6E8A-4147-A177-3AD203B41FA5}">
                      <a16:colId xmlns:a16="http://schemas.microsoft.com/office/drawing/2014/main" val="4283123804"/>
                    </a:ext>
                  </a:extLst>
                </a:gridCol>
                <a:gridCol w="568387">
                  <a:extLst>
                    <a:ext uri="{9D8B030D-6E8A-4147-A177-3AD203B41FA5}">
                      <a16:colId xmlns:a16="http://schemas.microsoft.com/office/drawing/2014/main" val="2124108993"/>
                    </a:ext>
                  </a:extLst>
                </a:gridCol>
                <a:gridCol w="568387">
                  <a:extLst>
                    <a:ext uri="{9D8B030D-6E8A-4147-A177-3AD203B41FA5}">
                      <a16:colId xmlns:a16="http://schemas.microsoft.com/office/drawing/2014/main" val="3249185949"/>
                    </a:ext>
                  </a:extLst>
                </a:gridCol>
                <a:gridCol w="568387">
                  <a:extLst>
                    <a:ext uri="{9D8B030D-6E8A-4147-A177-3AD203B41FA5}">
                      <a16:colId xmlns:a16="http://schemas.microsoft.com/office/drawing/2014/main" val="646079307"/>
                    </a:ext>
                  </a:extLst>
                </a:gridCol>
              </a:tblGrid>
              <a:tr h="144424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49645032"/>
                  </a:ext>
                </a:extLst>
              </a:tr>
              <a:tr h="144424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74566153"/>
                  </a:ext>
                </a:extLst>
              </a:tr>
              <a:tr h="144424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02815792"/>
                  </a:ext>
                </a:extLst>
              </a:tr>
              <a:tr h="144424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63659115"/>
                  </a:ext>
                </a:extLst>
              </a:tr>
              <a:tr h="144424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53562835"/>
                  </a:ext>
                </a:extLst>
              </a:tr>
              <a:tr h="144424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47608871"/>
                  </a:ext>
                </a:extLst>
              </a:tr>
              <a:tr h="144424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10256960"/>
                  </a:ext>
                </a:extLst>
              </a:tr>
              <a:tr h="144424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56425856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BC66A5C-1FC9-45DF-8447-A5305D9D18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1477207"/>
              </p:ext>
            </p:extLst>
          </p:nvPr>
        </p:nvGraphicFramePr>
        <p:xfrm>
          <a:off x="6965791" y="711833"/>
          <a:ext cx="879954" cy="1417320"/>
        </p:xfrm>
        <a:graphic>
          <a:graphicData uri="http://schemas.openxmlformats.org/drawingml/2006/table">
            <a:tbl>
              <a:tblPr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879954">
                  <a:extLst>
                    <a:ext uri="{9D8B030D-6E8A-4147-A177-3AD203B41FA5}">
                      <a16:colId xmlns:a16="http://schemas.microsoft.com/office/drawing/2014/main" val="540251495"/>
                    </a:ext>
                  </a:extLst>
                </a:gridCol>
              </a:tblGrid>
              <a:tr h="144424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09403566"/>
                  </a:ext>
                </a:extLst>
              </a:tr>
              <a:tr h="144424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28572007"/>
                  </a:ext>
                </a:extLst>
              </a:tr>
              <a:tr h="144424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69553044"/>
                  </a:ext>
                </a:extLst>
              </a:tr>
              <a:tr h="144424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39331152"/>
                  </a:ext>
                </a:extLst>
              </a:tr>
              <a:tr h="144424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37853172"/>
                  </a:ext>
                </a:extLst>
              </a:tr>
              <a:tr h="144424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92164070"/>
                  </a:ext>
                </a:extLst>
              </a:tr>
              <a:tr h="144424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27132764"/>
                  </a:ext>
                </a:extLst>
              </a:tr>
              <a:tr h="144424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40068304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1857227C-E83F-42DC-B009-18D5C94BEAA0}"/>
              </a:ext>
            </a:extLst>
          </p:cNvPr>
          <p:cNvSpPr/>
          <p:nvPr/>
        </p:nvSpPr>
        <p:spPr>
          <a:xfrm>
            <a:off x="6337436" y="1012168"/>
            <a:ext cx="49352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6DC632C-EA3D-4202-8A63-C31B8AE48289}"/>
              </a:ext>
            </a:extLst>
          </p:cNvPr>
          <p:cNvSpPr/>
          <p:nvPr/>
        </p:nvSpPr>
        <p:spPr>
          <a:xfrm>
            <a:off x="3761622" y="324975"/>
            <a:ext cx="2538565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Images (60000 X 3072)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48617A2-3AF5-44BF-AF66-7FDAC71123E1}"/>
              </a:ext>
            </a:extLst>
          </p:cNvPr>
          <p:cNvSpPr/>
          <p:nvPr/>
        </p:nvSpPr>
        <p:spPr>
          <a:xfrm>
            <a:off x="6242070" y="304578"/>
            <a:ext cx="2427348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Coarse Labels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(0-19)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666566F-ED66-44AC-A0BA-BFB30242E9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6576" y="2887713"/>
            <a:ext cx="5183681" cy="116715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F3C52587-D6BD-46E4-82E5-75AD2CEF62E7}"/>
              </a:ext>
            </a:extLst>
          </p:cNvPr>
          <p:cNvCxnSpPr>
            <a:cxnSpLocks/>
          </p:cNvCxnSpPr>
          <p:nvPr/>
        </p:nvCxnSpPr>
        <p:spPr>
          <a:xfrm rot="16200000" flipH="1">
            <a:off x="8123064" y="1668289"/>
            <a:ext cx="1180484" cy="384313"/>
          </a:xfrm>
          <a:prstGeom prst="bentConnector3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91DF8EB-FC58-4756-978C-A7E239C6D086}"/>
              </a:ext>
            </a:extLst>
          </p:cNvPr>
          <p:cNvCxnSpPr>
            <a:cxnSpLocks/>
          </p:cNvCxnSpPr>
          <p:nvPr/>
        </p:nvCxnSpPr>
        <p:spPr>
          <a:xfrm>
            <a:off x="7922801" y="1283456"/>
            <a:ext cx="611601" cy="1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4BA4F55E-49F2-4E75-A098-34AF225CD405}"/>
              </a:ext>
            </a:extLst>
          </p:cNvPr>
          <p:cNvSpPr/>
          <p:nvPr/>
        </p:nvSpPr>
        <p:spPr>
          <a:xfrm>
            <a:off x="7691789" y="2503316"/>
            <a:ext cx="2427348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DataFrame</a:t>
            </a:r>
          </a:p>
        </p:txBody>
      </p:sp>
      <p:pic>
        <p:nvPicPr>
          <p:cNvPr id="1026" name="Picture 2" descr="Image result for Dataset png">
            <a:extLst>
              <a:ext uri="{FF2B5EF4-FFF2-40B4-BE49-F238E27FC236}">
                <a16:creationId xmlns:a16="http://schemas.microsoft.com/office/drawing/2014/main" id="{FCD4389F-8210-41AE-B4B3-95B08421CC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7765" y="765346"/>
            <a:ext cx="1310293" cy="1310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5B9B7549-4008-4EAB-8549-6DC87AF14922}"/>
              </a:ext>
            </a:extLst>
          </p:cNvPr>
          <p:cNvSpPr/>
          <p:nvPr/>
        </p:nvSpPr>
        <p:spPr>
          <a:xfrm>
            <a:off x="839481" y="364004"/>
            <a:ext cx="2427348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Cifar100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F411857-4259-4D2B-A14D-FBBA21F717E1}"/>
              </a:ext>
            </a:extLst>
          </p:cNvPr>
          <p:cNvCxnSpPr>
            <a:stCxn id="1026" idx="3"/>
            <a:endCxn id="5" idx="1"/>
          </p:cNvCxnSpPr>
          <p:nvPr/>
        </p:nvCxnSpPr>
        <p:spPr>
          <a:xfrm>
            <a:off x="2748058" y="1420493"/>
            <a:ext cx="115097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C56AA7F-1F1B-48DC-9F0F-DAAEBD41DB66}"/>
              </a:ext>
            </a:extLst>
          </p:cNvPr>
          <p:cNvSpPr txBox="1"/>
          <p:nvPr/>
        </p:nvSpPr>
        <p:spPr>
          <a:xfrm>
            <a:off x="2888976" y="1085537"/>
            <a:ext cx="688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Load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2A5A55A-8E97-4DD3-9C02-B20570B23AC2}"/>
              </a:ext>
            </a:extLst>
          </p:cNvPr>
          <p:cNvSpPr txBox="1"/>
          <p:nvPr/>
        </p:nvSpPr>
        <p:spPr>
          <a:xfrm>
            <a:off x="8521149" y="1391837"/>
            <a:ext cx="1065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Convert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29419CC2-450B-480C-98DA-CDB562E339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6757" y="5238447"/>
            <a:ext cx="5531664" cy="1310287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D19ECBC8-C0D5-4B2A-9C57-ACF55A0A40FF}"/>
              </a:ext>
            </a:extLst>
          </p:cNvPr>
          <p:cNvCxnSpPr>
            <a:cxnSpLocks/>
          </p:cNvCxnSpPr>
          <p:nvPr/>
        </p:nvCxnSpPr>
        <p:spPr>
          <a:xfrm rot="10800000" flipV="1">
            <a:off x="7240116" y="4370404"/>
            <a:ext cx="1939995" cy="1345216"/>
          </a:xfrm>
          <a:prstGeom prst="bentConnector3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3DE588D-E1A6-4731-97DA-5A7297FC98C8}"/>
              </a:ext>
            </a:extLst>
          </p:cNvPr>
          <p:cNvCxnSpPr/>
          <p:nvPr/>
        </p:nvCxnSpPr>
        <p:spPr>
          <a:xfrm flipV="1">
            <a:off x="9170508" y="4036956"/>
            <a:ext cx="0" cy="3390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0A80C50F-CE07-4F07-8719-737FB508B598}"/>
              </a:ext>
            </a:extLst>
          </p:cNvPr>
          <p:cNvSpPr/>
          <p:nvPr/>
        </p:nvSpPr>
        <p:spPr>
          <a:xfrm>
            <a:off x="2160296" y="4864253"/>
            <a:ext cx="4373030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Filtered Dataset(Target = 18 / 19)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0724692-BE4E-4D88-9A64-1D93C746D46B}"/>
              </a:ext>
            </a:extLst>
          </p:cNvPr>
          <p:cNvSpPr txBox="1"/>
          <p:nvPr/>
        </p:nvSpPr>
        <p:spPr>
          <a:xfrm>
            <a:off x="8209409" y="4805485"/>
            <a:ext cx="1065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Filter</a:t>
            </a:r>
          </a:p>
        </p:txBody>
      </p:sp>
      <p:pic>
        <p:nvPicPr>
          <p:cNvPr id="36" name="Picture 2" descr="Image result for file png">
            <a:extLst>
              <a:ext uri="{FF2B5EF4-FFF2-40B4-BE49-F238E27FC236}">
                <a16:creationId xmlns:a16="http://schemas.microsoft.com/office/drawing/2014/main" id="{C1F16673-2B0E-4BE3-9901-35163D1577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2097" y="2784299"/>
            <a:ext cx="594884" cy="594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CF93618-C170-48BD-948C-8ABF6F38C0F3}"/>
              </a:ext>
            </a:extLst>
          </p:cNvPr>
          <p:cNvCxnSpPr>
            <a:cxnSpLocks/>
          </p:cNvCxnSpPr>
          <p:nvPr/>
        </p:nvCxnSpPr>
        <p:spPr>
          <a:xfrm>
            <a:off x="2462153" y="2109789"/>
            <a:ext cx="285905" cy="606834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DB4785B-4FD0-49B0-800A-FC8A0CBE58D1}"/>
              </a:ext>
            </a:extLst>
          </p:cNvPr>
          <p:cNvCxnSpPr>
            <a:cxnSpLocks/>
          </p:cNvCxnSpPr>
          <p:nvPr/>
        </p:nvCxnSpPr>
        <p:spPr>
          <a:xfrm>
            <a:off x="2058013" y="2177637"/>
            <a:ext cx="1598" cy="594884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4F6B1B8-F1BE-4131-BADE-A615A6EC3FC6}"/>
              </a:ext>
            </a:extLst>
          </p:cNvPr>
          <p:cNvCxnSpPr>
            <a:cxnSpLocks/>
          </p:cNvCxnSpPr>
          <p:nvPr/>
        </p:nvCxnSpPr>
        <p:spPr>
          <a:xfrm flipH="1">
            <a:off x="1363671" y="2129153"/>
            <a:ext cx="303086" cy="574218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Picture 2" descr="Image result for file png">
            <a:extLst>
              <a:ext uri="{FF2B5EF4-FFF2-40B4-BE49-F238E27FC236}">
                <a16:creationId xmlns:a16="http://schemas.microsoft.com/office/drawing/2014/main" id="{3966D940-5A43-4026-BFE2-E5367C7EBA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8673" y="2791740"/>
            <a:ext cx="594884" cy="594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 descr="Image result for file png">
            <a:extLst>
              <a:ext uri="{FF2B5EF4-FFF2-40B4-BE49-F238E27FC236}">
                <a16:creationId xmlns:a16="http://schemas.microsoft.com/office/drawing/2014/main" id="{0DAB7425-4D12-4468-998A-756A34D4B9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083" y="2777848"/>
            <a:ext cx="594884" cy="594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35959B91-DF1F-4A74-A046-43BF35E4CA33}"/>
              </a:ext>
            </a:extLst>
          </p:cNvPr>
          <p:cNvSpPr txBox="1"/>
          <p:nvPr/>
        </p:nvSpPr>
        <p:spPr>
          <a:xfrm>
            <a:off x="1019450" y="3408987"/>
            <a:ext cx="688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6D004F3-29A8-443D-86A6-7C344923A2DA}"/>
              </a:ext>
            </a:extLst>
          </p:cNvPr>
          <p:cNvSpPr txBox="1"/>
          <p:nvPr/>
        </p:nvSpPr>
        <p:spPr>
          <a:xfrm>
            <a:off x="1773711" y="3402307"/>
            <a:ext cx="688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E5A2F63-E083-4DC7-8F67-990D3678ECEE}"/>
              </a:ext>
            </a:extLst>
          </p:cNvPr>
          <p:cNvSpPr txBox="1"/>
          <p:nvPr/>
        </p:nvSpPr>
        <p:spPr>
          <a:xfrm>
            <a:off x="2527972" y="3386624"/>
            <a:ext cx="688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Meta</a:t>
            </a:r>
          </a:p>
        </p:txBody>
      </p:sp>
      <p:sp>
        <p:nvSpPr>
          <p:cNvPr id="54" name="Flowchart: Connector 53">
            <a:extLst>
              <a:ext uri="{FF2B5EF4-FFF2-40B4-BE49-F238E27FC236}">
                <a16:creationId xmlns:a16="http://schemas.microsoft.com/office/drawing/2014/main" id="{E5FB1604-DBD3-4E83-8B9E-7ABFB796EA78}"/>
              </a:ext>
            </a:extLst>
          </p:cNvPr>
          <p:cNvSpPr/>
          <p:nvPr/>
        </p:nvSpPr>
        <p:spPr>
          <a:xfrm>
            <a:off x="3146981" y="874643"/>
            <a:ext cx="266681" cy="263659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6" name="Flowchart: Connector 55">
            <a:extLst>
              <a:ext uri="{FF2B5EF4-FFF2-40B4-BE49-F238E27FC236}">
                <a16:creationId xmlns:a16="http://schemas.microsoft.com/office/drawing/2014/main" id="{45FA3B06-B732-4065-86D6-055FA6A8746F}"/>
              </a:ext>
            </a:extLst>
          </p:cNvPr>
          <p:cNvSpPr/>
          <p:nvPr/>
        </p:nvSpPr>
        <p:spPr>
          <a:xfrm>
            <a:off x="8845987" y="1199191"/>
            <a:ext cx="266681" cy="263659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57" name="Flowchart: Connector 56">
            <a:extLst>
              <a:ext uri="{FF2B5EF4-FFF2-40B4-BE49-F238E27FC236}">
                <a16:creationId xmlns:a16="http://schemas.microsoft.com/office/drawing/2014/main" id="{CD82DD7B-A228-4A8B-9A55-D0513D9704BA}"/>
              </a:ext>
            </a:extLst>
          </p:cNvPr>
          <p:cNvSpPr/>
          <p:nvPr/>
        </p:nvSpPr>
        <p:spPr>
          <a:xfrm>
            <a:off x="8402737" y="5174817"/>
            <a:ext cx="266681" cy="263659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2827C3D-05C0-4D52-9732-3153BBAB1FD2}"/>
              </a:ext>
            </a:extLst>
          </p:cNvPr>
          <p:cNvSpPr/>
          <p:nvPr/>
        </p:nvSpPr>
        <p:spPr>
          <a:xfrm>
            <a:off x="4724192" y="2124010"/>
            <a:ext cx="606941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6B2399A9-0B95-4A77-ADB6-8589F88FEFEF}"/>
              </a:ext>
            </a:extLst>
          </p:cNvPr>
          <p:cNvSpPr/>
          <p:nvPr/>
        </p:nvSpPr>
        <p:spPr>
          <a:xfrm>
            <a:off x="7198421" y="2105735"/>
            <a:ext cx="606941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48003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7" grpId="0"/>
      <p:bldP spid="8" grpId="0"/>
      <p:bldP spid="9" grpId="0"/>
      <p:bldP spid="17" grpId="0"/>
      <p:bldP spid="22" grpId="0"/>
      <p:bldP spid="26" grpId="0"/>
      <p:bldP spid="27" grpId="0"/>
      <p:bldP spid="34" grpId="0"/>
      <p:bldP spid="35" grpId="0"/>
      <p:bldP spid="50" grpId="0"/>
      <p:bldP spid="51" grpId="0"/>
      <p:bldP spid="52" grpId="0"/>
      <p:bldP spid="54" grpId="0" animBg="1"/>
      <p:bldP spid="56" grpId="0" animBg="1"/>
      <p:bldP spid="57" grpId="0" animBg="1"/>
      <p:bldP spid="58" grpId="0"/>
      <p:bldP spid="5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file png">
            <a:extLst>
              <a:ext uri="{FF2B5EF4-FFF2-40B4-BE49-F238E27FC236}">
                <a16:creationId xmlns:a16="http://schemas.microsoft.com/office/drawing/2014/main" id="{DEB0143C-BE9A-4F8E-ACFB-13CE24887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240" y="3298926"/>
            <a:ext cx="1527313" cy="1527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C520369-0BD0-4FF4-BBCC-D79869F5A04B}"/>
              </a:ext>
            </a:extLst>
          </p:cNvPr>
          <p:cNvSpPr/>
          <p:nvPr/>
        </p:nvSpPr>
        <p:spPr>
          <a:xfrm>
            <a:off x="1560514" y="4826239"/>
            <a:ext cx="680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Meta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DD29825-73B6-42C4-A023-4DDEA1762AED}"/>
              </a:ext>
            </a:extLst>
          </p:cNvPr>
          <p:cNvCxnSpPr/>
          <p:nvPr/>
        </p:nvCxnSpPr>
        <p:spPr>
          <a:xfrm>
            <a:off x="2854075" y="4044424"/>
            <a:ext cx="115097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A1685CE8-5BA3-4E3D-816D-D40925FF4920}"/>
              </a:ext>
            </a:extLst>
          </p:cNvPr>
          <p:cNvSpPr/>
          <p:nvPr/>
        </p:nvSpPr>
        <p:spPr>
          <a:xfrm>
            <a:off x="3815622" y="2285618"/>
            <a:ext cx="7019871" cy="31700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{         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5A1B124-B338-47A0-973E-C8DE5AC481E7}"/>
              </a:ext>
            </a:extLst>
          </p:cNvPr>
          <p:cNvSpPr/>
          <p:nvPr/>
        </p:nvSpPr>
        <p:spPr>
          <a:xfrm>
            <a:off x="4603529" y="3227053"/>
            <a:ext cx="2587375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Coarse Labels :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A569BEB-6B79-49E3-998B-2B45EF4CACB1}"/>
              </a:ext>
            </a:extLst>
          </p:cNvPr>
          <p:cNvSpPr/>
          <p:nvPr/>
        </p:nvSpPr>
        <p:spPr>
          <a:xfrm>
            <a:off x="4884963" y="4197439"/>
            <a:ext cx="2182009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Fine Labels :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B149155-3638-4EA6-8639-2AFC6CB75B3F}"/>
              </a:ext>
            </a:extLst>
          </p:cNvPr>
          <p:cNvSpPr/>
          <p:nvPr/>
        </p:nvSpPr>
        <p:spPr>
          <a:xfrm>
            <a:off x="6904877" y="3031494"/>
            <a:ext cx="325839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</a:t>
            </a:r>
            <a:r>
              <a:rPr lang="en-US" sz="2000" b="1" dirty="0"/>
              <a:t> Fish , Flowers……………….</a:t>
            </a:r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]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0726537-FA09-4C63-8FB9-EA55620D12E9}"/>
              </a:ext>
            </a:extLst>
          </p:cNvPr>
          <p:cNvSpPr/>
          <p:nvPr/>
        </p:nvSpPr>
        <p:spPr>
          <a:xfrm>
            <a:off x="6271903" y="1982361"/>
            <a:ext cx="210730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Dictionary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AD8153F-799D-4A5A-9EB6-4FA770823FE0}"/>
              </a:ext>
            </a:extLst>
          </p:cNvPr>
          <p:cNvSpPr/>
          <p:nvPr/>
        </p:nvSpPr>
        <p:spPr>
          <a:xfrm>
            <a:off x="6923378" y="3895961"/>
            <a:ext cx="32213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</a:t>
            </a:r>
            <a:r>
              <a:rPr lang="en-US" sz="2000" b="1" dirty="0"/>
              <a:t> apple , baby, bear.……….</a:t>
            </a:r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]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9D9EA3C-CEC1-466F-8DDC-2F8836690F6A}"/>
              </a:ext>
            </a:extLst>
          </p:cNvPr>
          <p:cNvSpPr/>
          <p:nvPr/>
        </p:nvSpPr>
        <p:spPr>
          <a:xfrm>
            <a:off x="8512905" y="943645"/>
            <a:ext cx="2955561" cy="122136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Index of Vehicle 1 : 18</a:t>
            </a:r>
          </a:p>
          <a:p>
            <a:pPr algn="ctr"/>
            <a:r>
              <a:rPr lang="en-US" dirty="0"/>
              <a:t>Index of Vehicle 2 : 19</a:t>
            </a:r>
          </a:p>
        </p:txBody>
      </p: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4C70F89B-5181-47EC-BC38-7117E69E2EE2}"/>
              </a:ext>
            </a:extLst>
          </p:cNvPr>
          <p:cNvCxnSpPr>
            <a:cxnSpLocks/>
          </p:cNvCxnSpPr>
          <p:nvPr/>
        </p:nvCxnSpPr>
        <p:spPr>
          <a:xfrm rot="5400000">
            <a:off x="9359343" y="2276758"/>
            <a:ext cx="1376060" cy="115257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78FF92EC-FBAE-4221-8A5E-09A3FB3ED1A8}"/>
              </a:ext>
            </a:extLst>
          </p:cNvPr>
          <p:cNvSpPr/>
          <p:nvPr/>
        </p:nvSpPr>
        <p:spPr>
          <a:xfrm>
            <a:off x="9298739" y="529897"/>
            <a:ext cx="149726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Search in list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0DA3A8A-DE84-4081-98FE-9F281177B0F5}"/>
              </a:ext>
            </a:extLst>
          </p:cNvPr>
          <p:cNvSpPr/>
          <p:nvPr/>
        </p:nvSpPr>
        <p:spPr>
          <a:xfrm>
            <a:off x="6949392" y="3009807"/>
            <a:ext cx="577623" cy="24622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[0-19]</a:t>
            </a:r>
            <a:endParaRPr lang="en-US" sz="1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8866558-240B-47B1-8C6C-8E7C1B331868}"/>
              </a:ext>
            </a:extLst>
          </p:cNvPr>
          <p:cNvSpPr/>
          <p:nvPr/>
        </p:nvSpPr>
        <p:spPr>
          <a:xfrm>
            <a:off x="6988485" y="4669413"/>
            <a:ext cx="499436" cy="24622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[0-99]</a:t>
            </a:r>
            <a:endParaRPr lang="en-US" sz="1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63097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>
            <a:extLst>
              <a:ext uri="{FF2B5EF4-FFF2-40B4-BE49-F238E27FC236}">
                <a16:creationId xmlns:a16="http://schemas.microsoft.com/office/drawing/2014/main" id="{1B52131B-D73E-0F49-8C9E-5B29F6457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52318"/>
            <a:ext cx="10515600" cy="1325563"/>
          </a:xfrm>
        </p:spPr>
        <p:txBody>
          <a:bodyPr/>
          <a:lstStyle/>
          <a:p>
            <a:pPr algn="ctr"/>
            <a:r>
              <a:rPr lang="en-US" altLang="en-US" dirty="0"/>
              <a:t>Validation of classes</a:t>
            </a:r>
          </a:p>
        </p:txBody>
      </p:sp>
      <p:sp>
        <p:nvSpPr>
          <p:cNvPr id="39938" name="Content Placeholder 2">
            <a:extLst>
              <a:ext uri="{FF2B5EF4-FFF2-40B4-BE49-F238E27FC236}">
                <a16:creationId xmlns:a16="http://schemas.microsoft.com/office/drawing/2014/main" id="{ECC723FC-D1F6-6E42-AFA2-D376E9FBE8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219201"/>
            <a:ext cx="8229600" cy="4937125"/>
          </a:xfrm>
        </p:spPr>
        <p:txBody>
          <a:bodyPr/>
          <a:lstStyle/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08B5AF-D964-B14C-B11B-F76A2091FA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967413"/>
            <a:ext cx="7162800" cy="57116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4204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itle 1">
            <a:extLst>
              <a:ext uri="{FF2B5EF4-FFF2-40B4-BE49-F238E27FC236}">
                <a16:creationId xmlns:a16="http://schemas.microsoft.com/office/drawing/2014/main" id="{B9DBAB31-20C0-364F-8C4C-F32C28527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90" y="365125"/>
            <a:ext cx="10633710" cy="1395095"/>
          </a:xfrm>
        </p:spPr>
        <p:txBody>
          <a:bodyPr/>
          <a:lstStyle/>
          <a:p>
            <a:pPr algn="ctr"/>
            <a:r>
              <a:rPr lang="en-US" altLang="en-US" dirty="0"/>
              <a:t>Machine Learning Algorithms </a:t>
            </a:r>
            <a:br>
              <a:rPr lang="en-US" altLang="en-US" dirty="0"/>
            </a:br>
            <a:endParaRPr lang="en-US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0FF77-42CC-214A-A762-EC1D358370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8766" y="1219201"/>
            <a:ext cx="8322034" cy="5196100"/>
          </a:xfrm>
        </p:spPr>
        <p:txBody>
          <a:bodyPr/>
          <a:lstStyle/>
          <a:p>
            <a:pPr algn="just">
              <a:defRPr/>
            </a:pPr>
            <a:r>
              <a:rPr lang="en-US" dirty="0"/>
              <a:t> Algorithms worked on: </a:t>
            </a:r>
          </a:p>
          <a:p>
            <a:pPr>
              <a:defRPr/>
            </a:pPr>
            <a:endParaRPr lang="en-US" dirty="0"/>
          </a:p>
          <a:p>
            <a:pPr marL="0" indent="0">
              <a:buNone/>
              <a:defRPr/>
            </a:pPr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53B9130-5F60-954A-BD80-33E2AA9F0B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1648972"/>
              </p:ext>
            </p:extLst>
          </p:nvPr>
        </p:nvGraphicFramePr>
        <p:xfrm>
          <a:off x="3845985" y="1897381"/>
          <a:ext cx="4407596" cy="41447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3798">
                  <a:extLst>
                    <a:ext uri="{9D8B030D-6E8A-4147-A177-3AD203B41FA5}">
                      <a16:colId xmlns:a16="http://schemas.microsoft.com/office/drawing/2014/main" val="3665361065"/>
                    </a:ext>
                  </a:extLst>
                </a:gridCol>
                <a:gridCol w="2203798">
                  <a:extLst>
                    <a:ext uri="{9D8B030D-6E8A-4147-A177-3AD203B41FA5}">
                      <a16:colId xmlns:a16="http://schemas.microsoft.com/office/drawing/2014/main" val="3061730682"/>
                    </a:ext>
                  </a:extLst>
                </a:gridCol>
              </a:tblGrid>
              <a:tr h="471664">
                <a:tc>
                  <a:txBody>
                    <a:bodyPr/>
                    <a:lstStyle/>
                    <a:p>
                      <a:r>
                        <a:rPr lang="en-US" sz="1800" dirty="0"/>
                        <a:t>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Accuracy Achieved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2364219"/>
                  </a:ext>
                </a:extLst>
              </a:tr>
              <a:tr h="471664">
                <a:tc>
                  <a:txBody>
                    <a:bodyPr/>
                    <a:lstStyle/>
                    <a:p>
                      <a:r>
                        <a:rPr lang="en-US" sz="1800" dirty="0"/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60.08%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0283415"/>
                  </a:ext>
                </a:extLst>
              </a:tr>
              <a:tr h="565431">
                <a:tc>
                  <a:txBody>
                    <a:bodyPr/>
                    <a:lstStyle/>
                    <a:p>
                      <a:r>
                        <a:rPr lang="en-US" sz="1800" dirty="0"/>
                        <a:t>Random Forest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69.83%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7524367"/>
                  </a:ext>
                </a:extLst>
              </a:tr>
              <a:tr h="749308">
                <a:tc>
                  <a:txBody>
                    <a:bodyPr/>
                    <a:lstStyle/>
                    <a:p>
                      <a:r>
                        <a:rPr lang="en-US" sz="1800" dirty="0"/>
                        <a:t>Decision Tree Classifier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58.16%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6099330"/>
                  </a:ext>
                </a:extLst>
              </a:tr>
              <a:tr h="471664">
                <a:tc>
                  <a:txBody>
                    <a:bodyPr/>
                    <a:lstStyle/>
                    <a:p>
                      <a:r>
                        <a:rPr lang="en-US" sz="1800" dirty="0"/>
                        <a:t>SVM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68.88%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1151417"/>
                  </a:ext>
                </a:extLst>
              </a:tr>
              <a:tr h="471664">
                <a:tc>
                  <a:txBody>
                    <a:bodyPr/>
                    <a:lstStyle/>
                    <a:p>
                      <a:r>
                        <a:rPr lang="en-US" sz="1800" dirty="0"/>
                        <a:t>K-Nearest Neighbors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61.66%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1925825"/>
                  </a:ext>
                </a:extLst>
              </a:tr>
              <a:tr h="471664">
                <a:tc>
                  <a:txBody>
                    <a:bodyPr/>
                    <a:lstStyle/>
                    <a:p>
                      <a:r>
                        <a:rPr lang="en-US" sz="1800" dirty="0"/>
                        <a:t>Naive Bayes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55.83%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5046204"/>
                  </a:ext>
                </a:extLst>
              </a:tr>
              <a:tr h="471664">
                <a:tc>
                  <a:txBody>
                    <a:bodyPr/>
                    <a:lstStyle/>
                    <a:p>
                      <a:r>
                        <a:rPr lang="en-US" sz="1800" dirty="0"/>
                        <a:t>CNN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83.33%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75947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0214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itle 1">
            <a:extLst>
              <a:ext uri="{FF2B5EF4-FFF2-40B4-BE49-F238E27FC236}">
                <a16:creationId xmlns:a16="http://schemas.microsoft.com/office/drawing/2014/main" id="{F884F9B7-4932-0944-89E8-BEB2E97D3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/>
              <a:t>Machine Learning Algorithms </a:t>
            </a:r>
            <a:br>
              <a:rPr lang="en-US" altLang="en-US" dirty="0"/>
            </a:br>
            <a:endParaRPr lang="en-US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0FF77-42CC-214A-A762-EC1D358370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219201"/>
            <a:ext cx="8229600" cy="4937125"/>
          </a:xfrm>
        </p:spPr>
        <p:txBody>
          <a:bodyPr/>
          <a:lstStyle/>
          <a:p>
            <a:pPr>
              <a:defRPr/>
            </a:pPr>
            <a:r>
              <a:rPr lang="en-US" dirty="0"/>
              <a:t> Confusion Matrix</a:t>
            </a:r>
          </a:p>
          <a:p>
            <a:pPr>
              <a:defRPr/>
            </a:pPr>
            <a:endParaRPr lang="en-US" dirty="0"/>
          </a:p>
          <a:p>
            <a:pPr marL="0" indent="0">
              <a:buNone/>
              <a:defRPr/>
            </a:pPr>
            <a:endParaRPr lang="en-US" dirty="0"/>
          </a:p>
          <a:p>
            <a:pPr marL="0" indent="0">
              <a:buNone/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 marL="0" indent="0">
              <a:buNone/>
              <a:defRPr/>
            </a:pP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5BD29E9-D022-CA42-9EEF-DF3D0BF8CBE1}"/>
              </a:ext>
            </a:extLst>
          </p:cNvPr>
          <p:cNvSpPr txBox="1"/>
          <p:nvPr/>
        </p:nvSpPr>
        <p:spPr>
          <a:xfrm>
            <a:off x="2776330" y="5566052"/>
            <a:ext cx="3319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Logistic Regression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1911A9-6278-CF4E-B9E2-FB6E29855E1D}"/>
              </a:ext>
            </a:extLst>
          </p:cNvPr>
          <p:cNvSpPr txBox="1"/>
          <p:nvPr/>
        </p:nvSpPr>
        <p:spPr>
          <a:xfrm>
            <a:off x="6794500" y="5561013"/>
            <a:ext cx="3319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Random Forest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2ABBD50-65AD-974C-8B6A-82DE4018F78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1800" y="1973244"/>
            <a:ext cx="3822700" cy="34290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44E383D-17A2-AD47-A7C6-EDDBAF7A70C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5264" y="1973244"/>
            <a:ext cx="3548906" cy="34290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493168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itle 1">
            <a:extLst>
              <a:ext uri="{FF2B5EF4-FFF2-40B4-BE49-F238E27FC236}">
                <a16:creationId xmlns:a16="http://schemas.microsoft.com/office/drawing/2014/main" id="{5C90E442-C6DF-7749-9DFB-EBC515448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en-US" sz="3600" dirty="0"/>
              <a:t>Why Convolutional Neural Network?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0FF77-42CC-214A-A762-EC1D358370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219201"/>
            <a:ext cx="8229600" cy="4937125"/>
          </a:xfrm>
        </p:spPr>
        <p:txBody>
          <a:bodyPr/>
          <a:lstStyle/>
          <a:p>
            <a:pPr marL="0" indent="0">
              <a:buNone/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  <p:pic>
        <p:nvPicPr>
          <p:cNvPr id="43011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A096071-B117-ED49-8C7C-4AE336FA6B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0300" y="1676400"/>
            <a:ext cx="73914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63440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itle 1">
            <a:extLst>
              <a:ext uri="{FF2B5EF4-FFF2-40B4-BE49-F238E27FC236}">
                <a16:creationId xmlns:a16="http://schemas.microsoft.com/office/drawing/2014/main" id="{11D2CA55-B89C-FF4A-A575-416FB568C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/>
              <a:t>Machine Learning Algorithms</a:t>
            </a:r>
            <a:br>
              <a:rPr lang="en-US" altLang="en-US" dirty="0"/>
            </a:br>
            <a:endParaRPr lang="en-US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0FF77-42CC-214A-A762-EC1D358370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219201"/>
            <a:ext cx="8229600" cy="4937125"/>
          </a:xfrm>
        </p:spPr>
        <p:txBody>
          <a:bodyPr/>
          <a:lstStyle/>
          <a:p>
            <a:pPr>
              <a:defRPr/>
            </a:pPr>
            <a:r>
              <a:rPr lang="en-US" dirty="0"/>
              <a:t> CNN model </a:t>
            </a:r>
          </a:p>
          <a:p>
            <a:pPr marL="0" indent="0">
              <a:buNone/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FCB8F8-2ED1-E84C-A8B3-22EAAD24358D}"/>
              </a:ext>
            </a:extLst>
          </p:cNvPr>
          <p:cNvSpPr txBox="1"/>
          <p:nvPr/>
        </p:nvSpPr>
        <p:spPr>
          <a:xfrm>
            <a:off x="5015397" y="5388530"/>
            <a:ext cx="2833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Accuracy Achieved=83.67%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6CE75C7F-E9B1-4B45-BEDD-D8022A1D69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524" y="1640860"/>
            <a:ext cx="10237076" cy="3825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8562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417</Words>
  <Application>Microsoft Macintosh PowerPoint</Application>
  <PresentationFormat>Widescreen</PresentationFormat>
  <Paragraphs>118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Times New Roman</vt:lpstr>
      <vt:lpstr>Wingdings 3</vt:lpstr>
      <vt:lpstr>Office Theme</vt:lpstr>
      <vt:lpstr>Final Team Project Milestone 1  Selected Machine Learning Algorithm: Convolution Neural networks Super Classes: Vehicle 1 and Vehicle 2   </vt:lpstr>
      <vt:lpstr>Dataset-CIFAR-100</vt:lpstr>
      <vt:lpstr>PowerPoint Presentation</vt:lpstr>
      <vt:lpstr>PowerPoint Presentation</vt:lpstr>
      <vt:lpstr>Validation of classes</vt:lpstr>
      <vt:lpstr>Machine Learning Algorithms  </vt:lpstr>
      <vt:lpstr>Machine Learning Algorithms  </vt:lpstr>
      <vt:lpstr>Why Convolutional Neural Network?</vt:lpstr>
      <vt:lpstr>Machine Learning Algorithms </vt:lpstr>
      <vt:lpstr>Output </vt:lpstr>
      <vt:lpstr>Confusion Matrix</vt:lpstr>
      <vt:lpstr>Classification Report</vt:lpstr>
      <vt:lpstr>Improvement-Model 1 </vt:lpstr>
      <vt:lpstr> Improvement-Model 2 </vt:lpstr>
      <vt:lpstr>Additional experiments done</vt:lpstr>
      <vt:lpstr>Lessons Learned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Team Project Milestone 1  Selected Machine Learning Algorithm: Convolution Neural networks Super Classes: Vehicle 1 and Vehicle 2   </dc:title>
  <dc:creator>Aarathi Nadathur</dc:creator>
  <cp:lastModifiedBy>Aarathi Nadathur</cp:lastModifiedBy>
  <cp:revision>12</cp:revision>
  <dcterms:created xsi:type="dcterms:W3CDTF">2019-04-28T23:02:53Z</dcterms:created>
  <dcterms:modified xsi:type="dcterms:W3CDTF">2019-04-29T05:20:22Z</dcterms:modified>
</cp:coreProperties>
</file>