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7" r:id="rId3"/>
    <p:sldId id="263" r:id="rId4"/>
    <p:sldId id="291" r:id="rId5"/>
    <p:sldId id="292" r:id="rId6"/>
    <p:sldId id="293" r:id="rId7"/>
    <p:sldId id="294" r:id="rId8"/>
    <p:sldId id="288" r:id="rId9"/>
    <p:sldId id="295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athi Nadathur" initials="AN" lastIdx="3" clrIdx="0">
    <p:extLst>
      <p:ext uri="{19B8F6BF-5375-455C-9EA6-DF929625EA0E}">
        <p15:presenceInfo xmlns:p15="http://schemas.microsoft.com/office/powerpoint/2012/main" userId="S::aarathi.nadathur@sjsu.edu::8c9a1590-e711-4110-869a-382b68404c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30T22:13:02.80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0B34-F496-944D-91D2-9B5BC8689076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1C8F2-B23C-2B48-BD0B-606D0657D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3980A904-524D-9247-BE76-B8DC3FFBE5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982CBF18-C2FF-D44C-812A-5B0BD6156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6AFE01DD-1E9B-174C-BBFB-6F6A4D7A3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A72C43-4CC8-DC41-B542-C7D8D3957541}" type="slidenum">
              <a:rPr lang="en-US" altLang="en-US" sz="1200" smtClean="0"/>
              <a:pPr/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469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C22E-4EA1-4EF3-AF97-5F9D9852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C8BC5-E77B-4369-AC68-23E79509B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01A6-26B3-48C8-9DE0-18E6823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9F26-B193-4FED-B3E0-1B97CAFA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D981-6BDD-4A6E-AE83-5F2544CA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E53B-29A1-461E-89E1-E8611F13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C142-BBA4-4952-A199-6B74836EC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19D6-5278-42C0-A904-B1D6454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41E7-BB89-47B9-9277-F673F8BF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86A4-A673-4920-B1FF-71731EF4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2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C6792-F0E5-4006-AC16-01297379C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B524C-6C38-4279-9F47-4753F852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9DFC-AFBE-4D72-AEF3-8DCB5CFF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99FC-4D39-40A7-9F7E-A5F7BCCE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0C9B-517D-4DF4-9824-E635173E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5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8CEE-12A6-4F75-A7C6-ABC4654A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7A82-0E72-43CF-AD82-19A4AEC9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5DE8-32D2-48D7-9825-C6B865EE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B00F-1529-4872-89CC-8A24F5D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741C-FB2A-4887-A985-B14E1EA2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4916-B16E-4B72-A4F4-B7A28D2E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40C1-6932-4E33-B138-A5E642F4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F971-27BB-4A98-8FC8-55E8C085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693F-9FD4-45E1-A78A-9F43024D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8A4F-064A-423A-A017-1439F501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3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6548-89D3-4709-93F9-43E380F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9837-6817-456B-81B3-ECAC65002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69B91-E38C-4BDF-AD09-DE004636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2A3B-DFDA-41A2-BA3D-8034A56C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0B054-625D-4984-A7D4-767F247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7994A-C767-4924-B05C-92148719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C75E-51FC-474B-A045-D8100508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7F0B7-281D-433C-A62E-1420A5C9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F4C11-86E7-4D34-8810-D8DEA57A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4606B-59F2-4535-8BDA-8FB131FD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68C8F-EA82-446B-816C-A97760115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CC0FC-BF6B-42D3-B73A-DD8F1EFC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0CE54-7AF3-4AE1-8598-5C621422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DFDD1-06DD-4D99-86F4-BF9E9104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20D5-AEC8-4113-B92E-BF6C2BD2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59338-51EB-46C4-B02D-55EB04AA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EA4C8-D781-4FD4-9443-8AA502E8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8CD6-452B-4D06-8254-F0F96BC8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9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7DF38-8DF7-41B0-AB51-70729334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416EA-18FD-4238-9A6E-5844137A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2DCB-ED35-41FD-87A1-AA93AA75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9CFA-47E5-46C1-B4E1-438DDE30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28C-ADE6-445B-99EF-0CA20458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D1852-4366-4D9C-8624-A24E0F1D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7F2F6-5C8A-4F0A-9642-AEA10B3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23AF-8C51-4BB4-835F-F0CE6D51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5BC2-A9D8-4B74-91C7-04CD993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F302-4DC4-4CD5-8B79-7D04CCCF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64376-B474-4CDC-BE75-281C3E04B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B69E-AE91-461B-9D7B-78208F21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CAE61-F63E-4060-A4A1-E7FC6FF5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4CE7-0554-42D3-9888-2CB415BD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BC90-03A3-49EC-BA0B-0B55859F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E082-9840-4A6F-9A33-7B11B2ED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2443-85FB-4B27-826F-4B83C11A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3449-5D63-43ED-AF07-47510289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79E9-2A55-4EC6-A1FA-A416B3F36AFA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5E6D-FD14-4D07-AE1D-1D8DA4951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6B4A-F450-4197-ABBA-36467FB6B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093E-15CE-41A1-9434-14C030E60D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8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5" name="Rectangle 2">
            <a:extLst>
              <a:ext uri="{FF2B5EF4-FFF2-40B4-BE49-F238E27FC236}">
                <a16:creationId xmlns:a16="http://schemas.microsoft.com/office/drawing/2014/main" id="{E4C82201-8581-1E42-BEA4-D508E3AAF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b="1" dirty="0"/>
              <a:t>Final Team Project Milestone 2</a:t>
            </a:r>
            <a:br>
              <a:rPr lang="en-US" altLang="en-US" sz="2600" dirty="0"/>
            </a:br>
            <a:br>
              <a:rPr lang="en-US" altLang="en-US" sz="2600" dirty="0"/>
            </a:br>
            <a:r>
              <a:rPr lang="en-US" altLang="en-US" sz="2400" dirty="0"/>
              <a:t>Selected Machine Learning Algorithm Residual Networks</a:t>
            </a:r>
            <a:br>
              <a:rPr lang="en-US" altLang="en-US" sz="2400" dirty="0"/>
            </a:br>
            <a:r>
              <a:rPr lang="en-US" altLang="en-US" sz="2400" dirty="0"/>
              <a:t>Super Classes: Vehicle 1 and Vehicle 2 </a:t>
            </a:r>
            <a:br>
              <a:rPr lang="en-US" altLang="en-US" sz="2600" dirty="0"/>
            </a:br>
            <a:br>
              <a:rPr lang="en-US" altLang="en-US" sz="2600" dirty="0"/>
            </a:br>
            <a:endParaRPr lang="en-US" altLang="en-US" sz="2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00D8678-A677-0944-8F86-ED93A9534E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Group 8: Aarathi Nadathur, Amar </a:t>
            </a:r>
            <a:r>
              <a:rPr lang="en-US" dirty="0" err="1"/>
              <a:t>Ippili</a:t>
            </a:r>
            <a:r>
              <a:rPr lang="en-US" dirty="0"/>
              <a:t>, </a:t>
            </a:r>
            <a:r>
              <a:rPr lang="en-US" dirty="0" err="1"/>
              <a:t>Divya</a:t>
            </a:r>
            <a:r>
              <a:rPr lang="en-US" dirty="0"/>
              <a:t> </a:t>
            </a:r>
            <a:r>
              <a:rPr lang="en-US" dirty="0" err="1"/>
              <a:t>Puraswani</a:t>
            </a:r>
            <a:r>
              <a:rPr lang="en-US" dirty="0"/>
              <a:t>, Sai Chaitanya </a:t>
            </a:r>
            <a:r>
              <a:rPr lang="en-US" dirty="0" err="1"/>
              <a:t>Tolem</a:t>
            </a:r>
            <a:r>
              <a:rPr lang="en-US" dirty="0"/>
              <a:t>, Sameer Rajput, </a:t>
            </a:r>
            <a:r>
              <a:rPr lang="en-US" dirty="0" err="1"/>
              <a:t>Shubh</a:t>
            </a:r>
            <a:r>
              <a:rPr lang="en-US" dirty="0"/>
              <a:t> Johri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/>
              <a:t>CMPE257-Spring 2019</a:t>
            </a:r>
          </a:p>
        </p:txBody>
      </p:sp>
    </p:spTree>
    <p:extLst>
      <p:ext uri="{BB962C8B-B14F-4D97-AF65-F5344CB8AC3E}">
        <p14:creationId xmlns:p14="http://schemas.microsoft.com/office/powerpoint/2010/main" val="57277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01F350F4-ECBB-7C4B-8FD7-4D93AB0E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FF77-42CC-214A-A762-EC1D3583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234" y="1469336"/>
            <a:ext cx="8229600" cy="3839816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1. Vanishing Gradient</a:t>
            </a:r>
          </a:p>
          <a:p>
            <a:pPr marL="0" indent="0">
              <a:buNone/>
              <a:defRPr/>
            </a:pPr>
            <a:r>
              <a:rPr lang="en-US" dirty="0"/>
              <a:t>2. Regularizations – (</a:t>
            </a:r>
            <a:r>
              <a:rPr lang="en-US" dirty="0" err="1"/>
              <a:t>kernel_regularizer</a:t>
            </a:r>
            <a:r>
              <a:rPr lang="en-US" dirty="0"/>
              <a:t>)</a:t>
            </a:r>
          </a:p>
          <a:p>
            <a:pPr marL="0" indent="0">
              <a:buNone/>
              <a:defRPr/>
            </a:pPr>
            <a:r>
              <a:rPr lang="en-US" dirty="0"/>
              <a:t>3. Dynamic learning rates – </a:t>
            </a:r>
            <a:r>
              <a:rPr lang="en-US" dirty="0" err="1"/>
              <a:t>ReduceLROnPlateau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4. </a:t>
            </a:r>
            <a:r>
              <a:rPr lang="en-US" dirty="0" err="1"/>
              <a:t>ResNet</a:t>
            </a:r>
            <a:r>
              <a:rPr lang="en-US" dirty="0"/>
              <a:t> – “higher number of hidden layers, better  network”</a:t>
            </a:r>
          </a:p>
          <a:p>
            <a:pPr marL="0" indent="0">
              <a:buNone/>
              <a:defRPr/>
            </a:pPr>
            <a:r>
              <a:rPr lang="en-US" dirty="0"/>
              <a:t>5. </a:t>
            </a:r>
            <a:r>
              <a:rPr lang="en-US"/>
              <a:t>Batch Normalization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D22-61E6-B34B-81E6-C407B82D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 Two Selected Sub- Classes As Testing Data.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0DA05-D044-C24F-9DBA-AA05876598C9}"/>
              </a:ext>
            </a:extLst>
          </p:cNvPr>
          <p:cNvSpPr/>
          <p:nvPr/>
        </p:nvSpPr>
        <p:spPr>
          <a:xfrm>
            <a:off x="1368669" y="2612571"/>
            <a:ext cx="2481943" cy="1537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Vehicle 1</a:t>
            </a:r>
          </a:p>
          <a:p>
            <a:pPr algn="ctr"/>
            <a:r>
              <a:rPr lang="en-US" sz="1400" dirty="0"/>
              <a:t>bus</a:t>
            </a:r>
          </a:p>
          <a:p>
            <a:pPr algn="ctr"/>
            <a:r>
              <a:rPr lang="en-US" sz="1400" dirty="0"/>
              <a:t>bicycle</a:t>
            </a:r>
          </a:p>
          <a:p>
            <a:pPr algn="ctr"/>
            <a:r>
              <a:rPr lang="en-US" sz="1400" dirty="0"/>
              <a:t>motorcycle</a:t>
            </a:r>
          </a:p>
          <a:p>
            <a:pPr algn="ctr"/>
            <a:r>
              <a:rPr lang="en-US" sz="1400" dirty="0" err="1"/>
              <a:t>pickup_truck</a:t>
            </a:r>
            <a:endParaRPr lang="en-US" sz="1400" dirty="0"/>
          </a:p>
          <a:p>
            <a:pPr algn="ctr"/>
            <a:r>
              <a:rPr lang="en-US" sz="1400" dirty="0"/>
              <a:t>train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DE4F8-3C4B-A14A-A68D-EEC2B02B972A}"/>
              </a:ext>
            </a:extLst>
          </p:cNvPr>
          <p:cNvSpPr/>
          <p:nvPr/>
        </p:nvSpPr>
        <p:spPr>
          <a:xfrm>
            <a:off x="4381081" y="2612570"/>
            <a:ext cx="2622620" cy="1537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Vehicle 2</a:t>
            </a:r>
          </a:p>
          <a:p>
            <a:pPr algn="ctr"/>
            <a:r>
              <a:rPr lang="en-US" sz="1400" dirty="0"/>
              <a:t>rocket</a:t>
            </a:r>
          </a:p>
          <a:p>
            <a:pPr algn="ctr"/>
            <a:r>
              <a:rPr lang="en-US" sz="1400" dirty="0"/>
              <a:t>tank</a:t>
            </a:r>
          </a:p>
          <a:p>
            <a:pPr algn="ctr"/>
            <a:r>
              <a:rPr lang="en-US" sz="1400" dirty="0"/>
              <a:t>streetcar</a:t>
            </a:r>
          </a:p>
          <a:p>
            <a:pPr algn="ctr"/>
            <a:r>
              <a:rPr lang="en-US" sz="1400" dirty="0"/>
              <a:t>tractor</a:t>
            </a:r>
          </a:p>
          <a:p>
            <a:pPr algn="ctr"/>
            <a:r>
              <a:rPr lang="en-US" sz="1400" dirty="0" err="1"/>
              <a:t>lawn_mower</a:t>
            </a:r>
            <a:endParaRPr lang="en-US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239101-B2D5-2949-AFE5-8192D2C9D14A}"/>
              </a:ext>
            </a:extLst>
          </p:cNvPr>
          <p:cNvSpPr/>
          <p:nvPr/>
        </p:nvSpPr>
        <p:spPr>
          <a:xfrm>
            <a:off x="3850612" y="4481565"/>
            <a:ext cx="530469" cy="4923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C1FEE-1ED7-544F-A3D8-31CCC940F15D}"/>
              </a:ext>
            </a:extLst>
          </p:cNvPr>
          <p:cNvCxnSpPr>
            <a:cxnSpLocks/>
          </p:cNvCxnSpPr>
          <p:nvPr/>
        </p:nvCxnSpPr>
        <p:spPr>
          <a:xfrm>
            <a:off x="2973625" y="4589950"/>
            <a:ext cx="0" cy="253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269F1-1C52-F94B-9AD5-65BFDB548A03}"/>
              </a:ext>
            </a:extLst>
          </p:cNvPr>
          <p:cNvCxnSpPr>
            <a:cxnSpLocks/>
          </p:cNvCxnSpPr>
          <p:nvPr/>
        </p:nvCxnSpPr>
        <p:spPr>
          <a:xfrm>
            <a:off x="2973625" y="4843305"/>
            <a:ext cx="87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059951-9910-D244-A240-C608FC5D2B43}"/>
              </a:ext>
            </a:extLst>
          </p:cNvPr>
          <p:cNvCxnSpPr>
            <a:cxnSpLocks/>
          </p:cNvCxnSpPr>
          <p:nvPr/>
        </p:nvCxnSpPr>
        <p:spPr>
          <a:xfrm>
            <a:off x="5887699" y="4589950"/>
            <a:ext cx="0" cy="5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E513-73FC-F043-A36C-02C52D8ED3A8}"/>
              </a:ext>
            </a:extLst>
          </p:cNvPr>
          <p:cNvCxnSpPr>
            <a:cxnSpLocks/>
          </p:cNvCxnSpPr>
          <p:nvPr/>
        </p:nvCxnSpPr>
        <p:spPr>
          <a:xfrm flipH="1">
            <a:off x="4381081" y="4642336"/>
            <a:ext cx="15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1440E-0B6E-8944-9ABC-E0C69DDA884E}"/>
              </a:ext>
            </a:extLst>
          </p:cNvPr>
          <p:cNvCxnSpPr/>
          <p:nvPr/>
        </p:nvCxnSpPr>
        <p:spPr>
          <a:xfrm>
            <a:off x="4129873" y="4973934"/>
            <a:ext cx="0" cy="54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92422A-C224-CF42-8ED1-07CCD0CBB0A3}"/>
              </a:ext>
            </a:extLst>
          </p:cNvPr>
          <p:cNvSpPr/>
          <p:nvPr/>
        </p:nvSpPr>
        <p:spPr>
          <a:xfrm>
            <a:off x="3436536" y="5606980"/>
            <a:ext cx="1507253" cy="472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23" name="Wave 22">
            <a:extLst>
              <a:ext uri="{FF2B5EF4-FFF2-40B4-BE49-F238E27FC236}">
                <a16:creationId xmlns:a16="http://schemas.microsoft.com/office/drawing/2014/main" id="{BFEC55B1-550D-AE41-BAFE-A11EB6C6DD0F}"/>
              </a:ext>
            </a:extLst>
          </p:cNvPr>
          <p:cNvSpPr/>
          <p:nvPr/>
        </p:nvSpPr>
        <p:spPr>
          <a:xfrm>
            <a:off x="5499910" y="4284905"/>
            <a:ext cx="823951" cy="357432"/>
          </a:xfrm>
          <a:prstGeom prst="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 subclass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D54E927-3F3B-654B-B0E4-B374DB32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826" y="4325846"/>
            <a:ext cx="859552" cy="386831"/>
          </a:xfrm>
          <a:prstGeom prst="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en-US" sz="1100" dirty="0"/>
              <a:t>1 </a:t>
            </a:r>
            <a:r>
              <a:rPr lang="en-US" sz="1200" dirty="0"/>
              <a:t>subclass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5088A8-9226-9648-B9C6-CF591EBED745}"/>
              </a:ext>
            </a:extLst>
          </p:cNvPr>
          <p:cNvSpPr txBox="1"/>
          <p:nvPr/>
        </p:nvSpPr>
        <p:spPr>
          <a:xfrm>
            <a:off x="7119941" y="3093907"/>
            <a:ext cx="310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E01E33-0622-844C-9CDF-884EA8F387D3}"/>
              </a:ext>
            </a:extLst>
          </p:cNvPr>
          <p:cNvCxnSpPr/>
          <p:nvPr/>
        </p:nvCxnSpPr>
        <p:spPr>
          <a:xfrm>
            <a:off x="3850612" y="3516923"/>
            <a:ext cx="5304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AB72E4F-B64E-9E4A-8874-BA8F03710FBE}"/>
              </a:ext>
            </a:extLst>
          </p:cNvPr>
          <p:cNvSpPr/>
          <p:nvPr/>
        </p:nvSpPr>
        <p:spPr>
          <a:xfrm>
            <a:off x="7676941" y="2823587"/>
            <a:ext cx="1557494" cy="993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  <a:p>
            <a:pPr algn="ctr"/>
            <a:r>
              <a:rPr lang="en-US" dirty="0"/>
              <a:t>(1200 images)</a:t>
            </a:r>
          </a:p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84AEA-5AE9-534A-948E-201A0AC989C0}"/>
              </a:ext>
            </a:extLst>
          </p:cNvPr>
          <p:cNvSpPr txBox="1"/>
          <p:nvPr/>
        </p:nvSpPr>
        <p:spPr>
          <a:xfrm>
            <a:off x="9505741" y="3114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779E8-BE1C-184A-A5C0-DA54BEFB67DD}"/>
              </a:ext>
            </a:extLst>
          </p:cNvPr>
          <p:cNvSpPr/>
          <p:nvPr/>
        </p:nvSpPr>
        <p:spPr>
          <a:xfrm>
            <a:off x="9907675" y="2726421"/>
            <a:ext cx="1367161" cy="105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(4800 images)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685681-2022-41E8-9B8A-B813C9672BFA}"/>
              </a:ext>
            </a:extLst>
          </p:cNvPr>
          <p:cNvCxnSpPr>
            <a:cxnSpLocks/>
          </p:cNvCxnSpPr>
          <p:nvPr/>
        </p:nvCxnSpPr>
        <p:spPr>
          <a:xfrm>
            <a:off x="3364637" y="1975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0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1657F0-5BA8-4BA6-8469-36C3FF1A1A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03518" y="4199317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E49FBD9-C85B-4E54-97CD-13C658CCCBB5}"/>
              </a:ext>
            </a:extLst>
          </p:cNvPr>
          <p:cNvSpPr/>
          <p:nvPr/>
        </p:nvSpPr>
        <p:spPr>
          <a:xfrm>
            <a:off x="3849802" y="425104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4E180-7900-4BC6-8F83-ABD740183B60}"/>
              </a:ext>
            </a:extLst>
          </p:cNvPr>
          <p:cNvSpPr/>
          <p:nvPr/>
        </p:nvSpPr>
        <p:spPr>
          <a:xfrm>
            <a:off x="3849802" y="462441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CC041-8B27-466A-BA25-063CC91BA8E0}"/>
              </a:ext>
            </a:extLst>
          </p:cNvPr>
          <p:cNvSpPr/>
          <p:nvPr/>
        </p:nvSpPr>
        <p:spPr>
          <a:xfrm>
            <a:off x="3849802" y="498263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A41749-E295-4629-B98C-D6E95CEEE112}"/>
              </a:ext>
            </a:extLst>
          </p:cNvPr>
          <p:cNvCxnSpPr/>
          <p:nvPr/>
        </p:nvCxnSpPr>
        <p:spPr>
          <a:xfrm flipV="1">
            <a:off x="3215557" y="4741974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C58AD-BC67-4BBF-840D-BD2A220CF45D}"/>
                  </a:ext>
                </a:extLst>
              </p:cNvPr>
              <p:cNvSpPr txBox="1"/>
              <p:nvPr/>
            </p:nvSpPr>
            <p:spPr>
              <a:xfrm>
                <a:off x="1678706" y="4562130"/>
                <a:ext cx="564706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C58AD-BC67-4BBF-840D-BD2A220CF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06" y="4562130"/>
                <a:ext cx="564706" cy="381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04D4EC-4F32-4D77-B199-E3396C7CACF3}"/>
                  </a:ext>
                </a:extLst>
              </p:cNvPr>
              <p:cNvSpPr txBox="1"/>
              <p:nvPr/>
            </p:nvSpPr>
            <p:spPr>
              <a:xfrm>
                <a:off x="4616127" y="4557248"/>
                <a:ext cx="784317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04D4EC-4F32-4D77-B199-E3396C7CA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127" y="4557248"/>
                <a:ext cx="784317" cy="381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7153-A797-4A2C-8A16-A496F5E365F9}"/>
              </a:ext>
            </a:extLst>
          </p:cNvPr>
          <p:cNvCxnSpPr/>
          <p:nvPr/>
        </p:nvCxnSpPr>
        <p:spPr>
          <a:xfrm flipV="1">
            <a:off x="2239385" y="4764251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84253A-D9A1-431A-831E-553C29C85E51}"/>
              </a:ext>
            </a:extLst>
          </p:cNvPr>
          <p:cNvCxnSpPr/>
          <p:nvPr/>
        </p:nvCxnSpPr>
        <p:spPr>
          <a:xfrm flipV="1">
            <a:off x="4223659" y="4750609"/>
            <a:ext cx="392468" cy="4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EC4FB4B-1095-4725-BFAF-5F95742C75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68901" y="4200179"/>
          <a:ext cx="366888" cy="11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0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BD909B47-CCBF-48FB-B9F2-E35A2A0356DA}"/>
              </a:ext>
            </a:extLst>
          </p:cNvPr>
          <p:cNvSpPr/>
          <p:nvPr/>
        </p:nvSpPr>
        <p:spPr>
          <a:xfrm>
            <a:off x="2815185" y="425190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36271F-D467-4188-A1E4-A501BD816EFD}"/>
              </a:ext>
            </a:extLst>
          </p:cNvPr>
          <p:cNvSpPr/>
          <p:nvPr/>
        </p:nvSpPr>
        <p:spPr>
          <a:xfrm>
            <a:off x="2815185" y="462527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0565C5-8AFA-4BD7-A3B7-DB1F1D9CA523}"/>
              </a:ext>
            </a:extLst>
          </p:cNvPr>
          <p:cNvSpPr/>
          <p:nvPr/>
        </p:nvSpPr>
        <p:spPr>
          <a:xfrm>
            <a:off x="2815185" y="498349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6A29F2-7F40-4BD9-AFE3-BC77458C216C}"/>
                  </a:ext>
                </a:extLst>
              </p:cNvPr>
              <p:cNvSpPr txBox="1"/>
              <p:nvPr/>
            </p:nvSpPr>
            <p:spPr>
              <a:xfrm>
                <a:off x="3089814" y="4283804"/>
                <a:ext cx="784317" cy="381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6A29F2-7F40-4BD9-AFE3-BC77458C2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814" y="4283804"/>
                <a:ext cx="784317" cy="381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3B9616-9B15-4779-8577-927BAEAE0B54}"/>
              </a:ext>
            </a:extLst>
          </p:cNvPr>
          <p:cNvCxnSpPr/>
          <p:nvPr/>
        </p:nvCxnSpPr>
        <p:spPr>
          <a:xfrm>
            <a:off x="2415439" y="4064116"/>
            <a:ext cx="0" cy="700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C73054-1370-465E-9318-A25041B84D7C}"/>
              </a:ext>
            </a:extLst>
          </p:cNvPr>
          <p:cNvCxnSpPr/>
          <p:nvPr/>
        </p:nvCxnSpPr>
        <p:spPr>
          <a:xfrm>
            <a:off x="2415439" y="4064116"/>
            <a:ext cx="1609623" cy="0"/>
          </a:xfrm>
          <a:prstGeom prst="line">
            <a:avLst/>
          </a:prstGeom>
          <a:ln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5A9C41-38AA-44C8-A0A2-63BD8FE3B5F1}"/>
              </a:ext>
            </a:extLst>
          </p:cNvPr>
          <p:cNvCxnSpPr/>
          <p:nvPr/>
        </p:nvCxnSpPr>
        <p:spPr>
          <a:xfrm>
            <a:off x="4025062" y="4064116"/>
            <a:ext cx="0" cy="186927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876B75D1-96D2-464B-AF09-17C680C9C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912" y="614122"/>
            <a:ext cx="9144000" cy="762282"/>
          </a:xfrm>
        </p:spPr>
        <p:txBody>
          <a:bodyPr>
            <a:normAutofit/>
          </a:bodyPr>
          <a:lstStyle/>
          <a:p>
            <a:r>
              <a:rPr lang="en-US" sz="4400" dirty="0"/>
              <a:t>Selected Algorithm-Residual Network</a:t>
            </a:r>
          </a:p>
        </p:txBody>
      </p:sp>
      <p:pic>
        <p:nvPicPr>
          <p:cNvPr id="23" name="Picture 2" descr="https://cdn-images-1.medium.com/max/1200/1*o3L63OIJhU3ySOhHTLMoiw.png">
            <a:extLst>
              <a:ext uri="{FF2B5EF4-FFF2-40B4-BE49-F238E27FC236}">
                <a16:creationId xmlns:a16="http://schemas.microsoft.com/office/drawing/2014/main" id="{0391E14A-0F18-42E3-AAD1-642A551F51E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11" y="1253331"/>
            <a:ext cx="419417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63EB1E8-4D52-435C-97E4-E6952FBD92D4}"/>
              </a:ext>
            </a:extLst>
          </p:cNvPr>
          <p:cNvSpPr/>
          <p:nvPr/>
        </p:nvSpPr>
        <p:spPr>
          <a:xfrm>
            <a:off x="826130" y="1567586"/>
            <a:ext cx="7470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specialized network introduced by Microsoft.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Connects inputs of layers into farther part of that network to allow “shortcuts”.</a:t>
            </a:r>
          </a:p>
        </p:txBody>
      </p:sp>
    </p:spTree>
    <p:extLst>
      <p:ext uri="{BB962C8B-B14F-4D97-AF65-F5344CB8AC3E}">
        <p14:creationId xmlns:p14="http://schemas.microsoft.com/office/powerpoint/2010/main" val="36268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6" grpId="0" animBg="1"/>
      <p:bldP spid="17" grpId="0" animBg="1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EA8395-3880-4F73-BA1A-34164126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3" y="1173457"/>
            <a:ext cx="5843717" cy="4511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2EC0B-D3DB-4E63-8558-56F8EFBE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74" y="1079955"/>
            <a:ext cx="5687206" cy="45938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7D774E-1D35-41B1-9831-7BAE226588F8}"/>
              </a:ext>
            </a:extLst>
          </p:cNvPr>
          <p:cNvSpPr/>
          <p:nvPr/>
        </p:nvSpPr>
        <p:spPr>
          <a:xfrm>
            <a:off x="596823" y="221039"/>
            <a:ext cx="109326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Simple idea – great improvements with both performance and train time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44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3303-8120-DF46-ADF7-A1A694CB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Selected Pair- motorcycle, </a:t>
            </a:r>
            <a:r>
              <a:rPr lang="en-US" dirty="0" err="1"/>
              <a:t>lawn_mower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B3CE5E-720B-0C46-A3B3-E8CC24656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98" y="1710784"/>
            <a:ext cx="4978400" cy="927100"/>
          </a:xfr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4B301DFB-7145-494E-B609-5129134BC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39" y="2777993"/>
            <a:ext cx="8921122" cy="33081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BE116D-534B-4374-ABE9-11D83366EAAB}"/>
              </a:ext>
            </a:extLst>
          </p:cNvPr>
          <p:cNvSpPr/>
          <p:nvPr/>
        </p:nvSpPr>
        <p:spPr>
          <a:xfrm>
            <a:off x="6212904" y="1934972"/>
            <a:ext cx="3204838" cy="50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 – 79.92%</a:t>
            </a:r>
          </a:p>
        </p:txBody>
      </p:sp>
    </p:spTree>
    <p:extLst>
      <p:ext uri="{BB962C8B-B14F-4D97-AF65-F5344CB8AC3E}">
        <p14:creationId xmlns:p14="http://schemas.microsoft.com/office/powerpoint/2010/main" val="22931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CCC17-CF79-1248-A1AE-395C74FD5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60" y="1235946"/>
            <a:ext cx="5930986" cy="53422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36CB0-5E7B-6945-B539-512C365F37CE}"/>
              </a:ext>
            </a:extLst>
          </p:cNvPr>
          <p:cNvSpPr txBox="1"/>
          <p:nvPr/>
        </p:nvSpPr>
        <p:spPr>
          <a:xfrm>
            <a:off x="5194166" y="522514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7596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AF7-2EA2-4E4E-8A90-5E07E781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Confusion Matrix, Classification Report and ROC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8078B-CA82-174F-8E26-1405535F2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1" y="1930186"/>
            <a:ext cx="2532185" cy="258266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AA0C2D5-1B4E-6546-96E2-781C0FD6E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00" y="1651756"/>
            <a:ext cx="3034114" cy="267029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85A94-8CA0-6D40-9DD2-6414B44CD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92" y="4563257"/>
            <a:ext cx="4660653" cy="16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D4B759-81A3-3B46-8691-65D2C57A6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133990"/>
              </p:ext>
            </p:extLst>
          </p:nvPr>
        </p:nvGraphicFramePr>
        <p:xfrm>
          <a:off x="1873188" y="1047564"/>
          <a:ext cx="8620218" cy="56492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26716">
                  <a:extLst>
                    <a:ext uri="{9D8B030D-6E8A-4147-A177-3AD203B41FA5}">
                      <a16:colId xmlns:a16="http://schemas.microsoft.com/office/drawing/2014/main" val="4050521724"/>
                    </a:ext>
                  </a:extLst>
                </a:gridCol>
                <a:gridCol w="3209410">
                  <a:extLst>
                    <a:ext uri="{9D8B030D-6E8A-4147-A177-3AD203B41FA5}">
                      <a16:colId xmlns:a16="http://schemas.microsoft.com/office/drawing/2014/main" val="2353028971"/>
                    </a:ext>
                  </a:extLst>
                </a:gridCol>
                <a:gridCol w="2584092">
                  <a:extLst>
                    <a:ext uri="{9D8B030D-6E8A-4147-A177-3AD203B41FA5}">
                      <a16:colId xmlns:a16="http://schemas.microsoft.com/office/drawing/2014/main" val="3865698371"/>
                    </a:ext>
                  </a:extLst>
                </a:gridCol>
              </a:tblGrid>
              <a:tr h="4089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DATA – Vehicle 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DATA-Vehicle 2</a:t>
                      </a:r>
                    </a:p>
                  </a:txBody>
                  <a:tcPr marL="45326" marR="4532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 (%)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/>
                </a:tc>
                <a:extLst>
                  <a:ext uri="{0D108BD9-81ED-4DB2-BD59-A6C34878D82A}">
                    <a16:rowId xmlns:a16="http://schemas.microsoft.com/office/drawing/2014/main" val="237858854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bicycle (V1).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rocket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74.66 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83827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bicycle (V1)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tank 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61.25 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00762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bicycle (V1)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tractor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65.08 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36699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bicycle (V1)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streetcar (V2)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48.08 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9174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bicycle (V1)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lawn_mower</a:t>
                      </a:r>
                      <a:r>
                        <a:rPr lang="en-US" sz="1200" dirty="0">
                          <a:effectLst/>
                        </a:rPr>
                        <a:t>(V2)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56.41 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05192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bus (V1)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rocket (V2)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66.25 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18181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bus (V1)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tank  (V2)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56.16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84929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bus (V1)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tractor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57.33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09943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bus (V1)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streetcar (V2)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61.58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00155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bus (V1)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lawn_mower</a:t>
                      </a:r>
                      <a:r>
                        <a:rPr lang="en-US" sz="1200" dirty="0">
                          <a:effectLst/>
                        </a:rPr>
                        <a:t>(V2)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72.15 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43812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motorcycle (V1)  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rocket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63.00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30834"/>
                  </a:ext>
                </a:extLst>
              </a:tr>
              <a:tr h="2298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motorcycle (V1)  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tank 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66.91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6752"/>
                  </a:ext>
                </a:extLst>
              </a:tr>
              <a:tr h="2407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motorcycle (V1) 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tractor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69.41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820214"/>
                  </a:ext>
                </a:extLst>
              </a:tr>
              <a:tr h="1993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motorcycle (V1)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streetcar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52.75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03081"/>
                  </a:ext>
                </a:extLst>
              </a:tr>
              <a:tr h="2041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motorcycle   (V1)                       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lawn_mower</a:t>
                      </a:r>
                      <a:r>
                        <a:rPr lang="en-US" sz="1200" b="1" dirty="0">
                          <a:effectLst/>
                        </a:rPr>
                        <a:t>(V2)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79.92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8233"/>
                  </a:ext>
                </a:extLst>
              </a:tr>
              <a:tr h="230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Pickup_truck</a:t>
                      </a:r>
                      <a:r>
                        <a:rPr lang="en-US" sz="1200" dirty="0">
                          <a:effectLst/>
                        </a:rPr>
                        <a:t>(V1) 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rocket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63.41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9225"/>
                  </a:ext>
                </a:extLst>
              </a:tr>
              <a:tr h="2051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Pickup_truck</a:t>
                      </a:r>
                      <a:r>
                        <a:rPr lang="en-US" sz="1200" dirty="0">
                          <a:effectLst/>
                        </a:rPr>
                        <a:t>(V1) 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tank 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58.83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23088"/>
                  </a:ext>
                </a:extLst>
              </a:tr>
              <a:tr h="2239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Pickup_truck</a:t>
                      </a:r>
                      <a:r>
                        <a:rPr lang="en-US" sz="1200" dirty="0">
                          <a:effectLst/>
                        </a:rPr>
                        <a:t>(V1) 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tractor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58.50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93850"/>
                  </a:ext>
                </a:extLst>
              </a:tr>
              <a:tr h="230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Pickup_truck</a:t>
                      </a:r>
                      <a:r>
                        <a:rPr lang="en-US" sz="1200" dirty="0">
                          <a:effectLst/>
                        </a:rPr>
                        <a:t>(V1)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streetcar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52.91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91652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Pickup_truck</a:t>
                      </a:r>
                      <a:r>
                        <a:rPr lang="en-US" sz="1200" dirty="0">
                          <a:effectLst/>
                        </a:rPr>
                        <a:t> (V1)                   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lawn_mower</a:t>
                      </a:r>
                      <a:r>
                        <a:rPr lang="en-US" sz="1200" dirty="0">
                          <a:effectLst/>
                        </a:rPr>
                        <a:t>(V2)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74.60 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065394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 (V1)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rocket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72.50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50329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 (V1)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tank 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52.16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3284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 (V1)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tractor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48.58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561164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 (V1)  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streetcar (V2)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48.50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98860"/>
                  </a:ext>
                </a:extLst>
              </a:tr>
              <a:tr h="2044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train (V1)    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lawn_mower</a:t>
                      </a:r>
                      <a:r>
                        <a:rPr lang="en-US" sz="1200" dirty="0">
                          <a:effectLst/>
                        </a:rPr>
                        <a:t>(V2)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50.17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715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C99A07-C510-2542-9014-C91099FB860B}"/>
                  </a:ext>
                </a:extLst>
              </p14:cNvPr>
              <p14:cNvContentPartPr/>
              <p14:nvPr/>
            </p14:nvContentPartPr>
            <p14:xfrm>
              <a:off x="517525" y="5487988"/>
              <a:ext cx="0" cy="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C99A07-C510-2542-9014-C91099FB86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525" y="548798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1A28A43-7FBB-F94C-BEB1-2BF81A3353BD}"/>
              </a:ext>
            </a:extLst>
          </p:cNvPr>
          <p:cNvSpPr txBox="1"/>
          <p:nvPr/>
        </p:nvSpPr>
        <p:spPr>
          <a:xfrm>
            <a:off x="4602146" y="170058"/>
            <a:ext cx="2401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Summarized Chart</a:t>
            </a:r>
          </a:p>
        </p:txBody>
      </p:sp>
    </p:spTree>
    <p:extLst>
      <p:ext uri="{BB962C8B-B14F-4D97-AF65-F5344CB8AC3E}">
        <p14:creationId xmlns:p14="http://schemas.microsoft.com/office/powerpoint/2010/main" val="10184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0445-8EA2-0748-93DC-8FAA8759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Improvements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8E2F8F7-5FAF-9846-8E71-4949B457A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59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2E05-43EC-CB49-8A1A-C47B211B04FC}"/>
              </a:ext>
            </a:extLst>
          </p:cNvPr>
          <p:cNvSpPr txBox="1"/>
          <p:nvPr/>
        </p:nvSpPr>
        <p:spPr>
          <a:xfrm>
            <a:off x="6096000" y="1690688"/>
            <a:ext cx="491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tuning of parameters(steps per epoch, learning rate etc. 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78A9EA-BDB7-FD49-B3A0-6C6BE5710D3C}"/>
              </a:ext>
            </a:extLst>
          </p:cNvPr>
          <p:cNvCxnSpPr/>
          <p:nvPr/>
        </p:nvCxnSpPr>
        <p:spPr>
          <a:xfrm>
            <a:off x="8554496" y="2337019"/>
            <a:ext cx="0" cy="212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4C6D11F-7A23-2C43-A4FC-2A210C7C98D2}"/>
              </a:ext>
            </a:extLst>
          </p:cNvPr>
          <p:cNvSpPr/>
          <p:nvPr/>
        </p:nvSpPr>
        <p:spPr>
          <a:xfrm>
            <a:off x="6966857" y="4592097"/>
            <a:ext cx="317527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ResNet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215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385</Words>
  <Application>Microsoft Macintosh PowerPoint</Application>
  <PresentationFormat>Widescreen</PresentationFormat>
  <Paragraphs>132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 3</vt:lpstr>
      <vt:lpstr>Office Theme</vt:lpstr>
      <vt:lpstr>Final Team Project Milestone 2  Selected Machine Learning Algorithm Residual Networks Super Classes: Vehicle 1 and Vehicle 2   </vt:lpstr>
      <vt:lpstr>Selection Of  Two Selected Sub- Classes As Testing Data. </vt:lpstr>
      <vt:lpstr>Selected Algorithm-Residual Network</vt:lpstr>
      <vt:lpstr>PowerPoint Presentation</vt:lpstr>
      <vt:lpstr>Selected Pair- motorcycle, lawn_mower</vt:lpstr>
      <vt:lpstr>PowerPoint Presentation</vt:lpstr>
      <vt:lpstr>Confusion Matrix, Classification Report and ROC Curve</vt:lpstr>
      <vt:lpstr>PowerPoint Presentation</vt:lpstr>
      <vt:lpstr>Improvements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Team Project Milestone 1  Selected Machine Learning Algorithm: Convolution Neural networks Super Classes: Vehicle 1 and Vehicle 2   </dc:title>
  <dc:creator>Aarathi Nadathur</dc:creator>
  <cp:lastModifiedBy>Microsoft Office User</cp:lastModifiedBy>
  <cp:revision>80</cp:revision>
  <dcterms:created xsi:type="dcterms:W3CDTF">2019-04-28T23:02:53Z</dcterms:created>
  <dcterms:modified xsi:type="dcterms:W3CDTF">2019-05-05T22:51:53Z</dcterms:modified>
</cp:coreProperties>
</file>