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16140632" r:id="rId7"/>
    <p:sldId id="16140633" r:id="rId8"/>
    <p:sldId id="265" r:id="rId9"/>
    <p:sldId id="266" r:id="rId10"/>
    <p:sldId id="16140634" r:id="rId11"/>
    <p:sldId id="267"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D291B17-9318-49DB-B28B-6E5994AE9581}" type="datetime1">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CED4963-E985-44C4-B8C4-FDD613B7C2F8}"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ED291B17-9318-49DB-B28B-6E5994AE9581}"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8DD82B9-B8EE-4375-B6FF-88FA6ABB15D9}" type="datetime1">
              <a:rPr lang="en-US" smtClean="0"/>
            </a:fld>
            <a:endParaRPr lang="en-US"/>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2497495-0637-405E-AE64-5CC7506D51F5}" type="datetime1">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BFFD690-9426-415D-8B65-26881E07B2D4}"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04C4989A-474C-40DE-95B9-011C28B71673}" type="datetime1">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5DB4ED54-5B5E-4A04-93D3-5772E3CE3818}" type="datetime1">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4EDE50D6-574B-40AF-946F-D52A04ADE379}" type="datetime1">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2884F1-FFEA-405F-9602-3DCA865EDA4E}" type="datetime1">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7E18DB4A-8810-4A10-AD5C-D5E2C667F5B3}" type="datetime1">
              <a:rPr lang="en-US" smtClean="0"/>
            </a:fld>
            <a:endParaRPr lang="en-US"/>
          </a:p>
        </p:txBody>
      </p:sp>
      <p:sp>
        <p:nvSpPr>
          <p:cNvPr id="6" name="Footer Placeholder 5"/>
          <p:cNvSpPr>
            <a:spLocks noGrp="1"/>
          </p:cNvSpPr>
          <p:nvPr>
            <p:ph type="ftr" sz="quarter" idx="11"/>
          </p:nvPr>
        </p:nvSpPr>
        <p:spPr/>
        <p:txBody>
          <a:bodyPr/>
          <a:p>
            <a:pPr algn="l"/>
            <a:endParaRPr lang="en-US"/>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ED291B17-9318-49DB-B28B-6E5994AE9581}" type="datetime1">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a:p>
        </p:txBody>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a:solidFill>
                  <a:schemeClr val="tx1"/>
                </a:solidFill>
                <a:latin typeface="Arial" panose="020B0604020202020204" pitchFamily="34" charset="0"/>
                <a:cs typeface="Arial" panose="020B0604020202020204" pitchFamily="34" charset="0"/>
              </a:rPr>
              <a:t>Key logger and security</a:t>
            </a:r>
            <a:endParaRPr lang="en-US" b="1">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DIVYA R-JKKNCET-B.Tech-IT</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image (3)"/>
          <p:cNvPicPr>
            <a:picLocks noChangeAspect="1"/>
          </p:cNvPicPr>
          <p:nvPr>
            <p:ph idx="1"/>
          </p:nvPr>
        </p:nvPicPr>
        <p:blipFill>
          <a:blip r:embed="rId1"/>
          <a:stretch>
            <a:fillRect/>
          </a:stretch>
        </p:blipFill>
        <p:spPr>
          <a:xfrm>
            <a:off x="609600" y="1412240"/>
            <a:ext cx="5078095" cy="4838065"/>
          </a:xfrm>
          <a:prstGeom prst="rect">
            <a:avLst/>
          </a:prstGeom>
        </p:spPr>
      </p:pic>
      <p:pic>
        <p:nvPicPr>
          <p:cNvPr id="4" name="Picture 3" descr="image (2)"/>
          <p:cNvPicPr>
            <a:picLocks noChangeAspect="1"/>
          </p:cNvPicPr>
          <p:nvPr/>
        </p:nvPicPr>
        <p:blipFill>
          <a:blip r:embed="rId2"/>
          <a:stretch>
            <a:fillRect/>
          </a:stretch>
        </p:blipFill>
        <p:spPr>
          <a:xfrm>
            <a:off x="6278880" y="1420495"/>
            <a:ext cx="5303520" cy="4830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t>In conclusion, by implementing a multi-layered approach including robust security measures, user awareness, and proactive monitoring, organizations and individuals can effectively mitigate the risk of keyloggers, safeguard sensitive information, and enhance overall cybersecurity.</a:t>
            </a:r>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sz="2800"/>
              <a:t>In the future, advancements in artificial intelligence and machine learning may enable more sophisticated keylogger detection algorithms capable of identifying subtle patterns and behaviors, further enhancing the protection against evolving keylogger techniques.</a:t>
            </a:r>
            <a:endParaRPr lang="en-US" sz="280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In today's digital age, keyloggers pose a significant threat to cybersecurity, allowing attackers to clandestinely record keystrokes and steal sensitive information without the user's knowledge (Gollmann, 2006).</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80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0" indent="0">
              <a:buNone/>
            </a:pPr>
            <a:r>
              <a:rPr lang="en-IN" sz="2000"/>
              <a:t>To mitigate the risk of keyloggers and enhance cybersecurity, here are several solutions individuals and organizations can implement:</a:t>
            </a:r>
            <a:endParaRPr lang="en-IN" sz="2000"/>
          </a:p>
          <a:p>
            <a:pPr marL="0" indent="0">
              <a:buNone/>
            </a:pPr>
            <a:endParaRPr lang="en-IN" sz="2000"/>
          </a:p>
          <a:p>
            <a:pPr marL="0" indent="0">
              <a:buNone/>
            </a:pPr>
            <a:r>
              <a:rPr lang="en-IN" sz="2000"/>
              <a:t>Use Antivirus and Anti-Malware Software: Install reputable antivirus and anti-malware software on your computer systems. These programs can detect and remove keyloggers and other malicious software.</a:t>
            </a:r>
            <a:endParaRPr lang="en-IN" sz="2000"/>
          </a:p>
          <a:p>
            <a:pPr marL="0" indent="0">
              <a:buNone/>
            </a:pPr>
            <a:endParaRPr lang="en-IN" sz="2000"/>
          </a:p>
          <a:p>
            <a:pPr marL="0" indent="0">
              <a:buNone/>
            </a:pPr>
            <a:r>
              <a:rPr lang="en-IN" sz="2000"/>
              <a:t>Keep Software Updated: Regularly update your operating system, antivirus software, web browsers, and other applications. Software updates often include security patches that address vulnerabilities that could be exploited by keyloggers.</a:t>
            </a:r>
            <a:endParaRPr lang="en-I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0" indent="0">
              <a:buNone/>
            </a:pPr>
            <a:r>
              <a:rPr lang="en-IN" sz="2000"/>
              <a:t>Practice Safe Browsing Habits: Be cautious when visiting websites, downloading files, or clicking on links in emails. Only visit trusted websites and be wary of suspicious emails, pop-ups, or attachments that may contain keyloggers.</a:t>
            </a:r>
            <a:endParaRPr lang="en-IN" sz="2000"/>
          </a:p>
          <a:p>
            <a:pPr marL="0" indent="0">
              <a:buNone/>
            </a:pPr>
            <a:endParaRPr lang="en-IN" sz="2000"/>
          </a:p>
          <a:p>
            <a:pPr marL="0" indent="0">
              <a:buNone/>
            </a:pPr>
            <a:r>
              <a:rPr lang="en-IN" sz="2000"/>
              <a:t>Use a Firewall: Enable a firewall on your computer to monitor and control incoming and outgoing network traffic. Firewalls can help block unauthorized access attempts, including attempts by keyloggers to transmit captured data.</a:t>
            </a:r>
            <a:endParaRPr lang="en-IN" sz="2000"/>
          </a:p>
          <a:p>
            <a:pPr marL="0" indent="0">
              <a:buNone/>
            </a:pPr>
            <a:endParaRPr lang="en-IN" sz="2000"/>
          </a:p>
          <a:p>
            <a:pPr marL="0" indent="0">
              <a:buNone/>
            </a:pPr>
            <a:r>
              <a:rPr lang="en-IN" sz="2000"/>
              <a:t>Employ Two-Factor Authentication (2FA): Enable two-factor authentication whenever possible. This adds an extra layer of security by requiring a second form of verification, such as a unique code sent to your mobile device, in addition to your password.</a:t>
            </a:r>
            <a:endParaRPr lang="en-IN" sz="2000"/>
          </a:p>
          <a:p>
            <a:pPr marL="0" indent="0">
              <a:buNone/>
            </a:pPr>
            <a:endParaRPr lang="en-IN" sz="2000"/>
          </a:p>
          <a:p>
            <a:pPr marL="0" indent="0">
              <a:buNone/>
            </a:pPr>
            <a:r>
              <a:rPr lang="en-IN" sz="2000"/>
              <a:t>Be Cautious with Public Computers: Avoid using public computers or untrusted devices for sensitive tasks, such as accessing online banking or entering passwords. Public computers may have keyloggers or other malicious software installed.</a:t>
            </a:r>
            <a:endParaRPr lang="en-I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panose="020F0502020204030204"/>
              <a:cs typeface="Calibri" panose="020F0502020204030204"/>
            </a:endParaRPr>
          </a:p>
          <a:p>
            <a:pPr marL="0" indent="0">
              <a:buNone/>
            </a:pPr>
            <a:endParaRPr lang="en-IN" sz="2000"/>
          </a:p>
          <a:p>
            <a:pPr marL="0" indent="0">
              <a:buNone/>
            </a:pPr>
            <a:r>
              <a:rPr lang="en-IN" sz="2000"/>
              <a:t>Use Virtual Keyboards: When entering sensitive information, such as passwords or credit card details, consider using an on-screen virtual keyboard. Virtual keyboards allow you to input characters by clicking on them with a mouse, making it more difficult for keyloggers to capture keystrokes.</a:t>
            </a:r>
            <a:endParaRPr lang="en-IN" sz="2000"/>
          </a:p>
          <a:p>
            <a:pPr marL="0" indent="0">
              <a:buNone/>
            </a:pPr>
            <a:endParaRPr lang="en-IN" sz="2000"/>
          </a:p>
          <a:p>
            <a:pPr marL="0" indent="0">
              <a:buNone/>
            </a:pPr>
            <a:r>
              <a:rPr lang="en-IN" sz="2000"/>
              <a:t>Regularly Monitor Accounts and Transactions: Keep a close eye on your financial accounts and regularly review your transactions for any suspicious activity. If you notice any unauthorized charges or unusual behavior, report it immediately.</a:t>
            </a:r>
            <a:endParaRPr lang="en-IN" sz="2000"/>
          </a:p>
          <a:p>
            <a:pPr marL="0" indent="0">
              <a:buNone/>
            </a:pPr>
            <a:endParaRPr lang="en-IN" sz="2000"/>
          </a:p>
          <a:p>
            <a:pPr marL="0" indent="0">
              <a:buNone/>
            </a:pPr>
            <a:r>
              <a:rPr lang="en-IN" sz="2000"/>
              <a:t>Educate and Train Employees: Organizations should provide cybersecurity awareness training to employees. This includes educating them about the risks of keyloggers, phishing attacks, and other common threats. Employees should be trained to recognize and report suspicious activities.</a:t>
            </a:r>
            <a:endParaRPr lang="en-IN" sz="2000"/>
          </a:p>
          <a:p>
            <a:pPr marL="0" indent="0">
              <a:buNone/>
            </a:pPr>
            <a:endParaRPr lang="en-IN" sz="2000"/>
          </a:p>
          <a:p>
            <a:pPr marL="0" indent="0">
              <a:buNone/>
            </a:pPr>
            <a:r>
              <a:rPr lang="en-IN" sz="2000"/>
              <a:t>Physical Security Measures: For organizations, physical security measures are also important. Limit physical access to computers and ensure that workstations are locked when unattended. This prevents unauthorized individuals from installing keyloggers or accessing sensitive information directly.</a:t>
            </a:r>
            <a:endParaRPr lang="en-I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Risk Assessment</a:t>
            </a:r>
            <a:endParaRPr lang="en-IN" sz="1800" b="1">
              <a:solidFill>
                <a:srgbClr val="0F0F0F"/>
              </a:solidFill>
            </a:endParaRPr>
          </a:p>
          <a:p>
            <a:pPr marL="305435" indent="-305435"/>
            <a:r>
              <a:rPr lang="en-IN" sz="1800" b="1">
                <a:solidFill>
                  <a:srgbClr val="0F0F0F"/>
                </a:solidFill>
              </a:rPr>
              <a:t>Security Policy</a:t>
            </a:r>
            <a:endParaRPr lang="en-IN" sz="1800" b="1">
              <a:solidFill>
                <a:srgbClr val="0F0F0F"/>
              </a:solidFill>
            </a:endParaRPr>
          </a:p>
          <a:p>
            <a:pPr marL="305435" indent="-305435"/>
            <a:r>
              <a:rPr lang="en-IN" sz="1800" b="1">
                <a:solidFill>
                  <a:srgbClr val="0F0F0F"/>
                </a:solidFill>
              </a:rPr>
              <a:t>Network Security</a:t>
            </a:r>
            <a:endParaRPr lang="en-IN" sz="1800" b="1">
              <a:solidFill>
                <a:srgbClr val="0F0F0F"/>
              </a:solidFill>
            </a:endParaRPr>
          </a:p>
          <a:p>
            <a:pPr marL="305435" indent="-305435"/>
            <a:r>
              <a:rPr lang="en-IN" sz="1800" b="1">
                <a:solidFill>
                  <a:srgbClr val="0F0F0F"/>
                </a:solidFill>
              </a:rPr>
              <a:t>Endpoint Protection</a:t>
            </a:r>
            <a:endParaRPr lang="en-IN" sz="1800" b="1">
              <a:solidFill>
                <a:srgbClr val="0F0F0F"/>
              </a:solidFill>
            </a:endParaRPr>
          </a:p>
          <a:p>
            <a:pPr marL="305435" indent="-305435"/>
            <a:r>
              <a:rPr lang="en-IN" sz="1800" b="1">
                <a:solidFill>
                  <a:srgbClr val="0F0F0F"/>
                </a:solidFill>
              </a:rPr>
              <a:t>Secure Configuration</a:t>
            </a:r>
            <a:endParaRPr lang="en-IN" sz="1800" b="1">
              <a:solidFill>
                <a:srgbClr val="0F0F0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346075" y="773430"/>
            <a:ext cx="10972800" cy="4953000"/>
          </a:xfrm>
        </p:spPr>
        <p:txBody>
          <a:bodyPr/>
          <a:lstStyle/>
          <a:p>
            <a:pPr marL="305435" indent="-305435"/>
            <a:r>
              <a:rPr lang="en-IN" sz="1800">
                <a:solidFill>
                  <a:srgbClr val="FF0000"/>
                </a:solidFill>
              </a:rPr>
              <a:t>Algorithm:</a:t>
            </a:r>
            <a:endParaRPr lang="en-IN" sz="1800">
              <a:solidFill>
                <a:srgbClr val="FF0000"/>
              </a:solidFill>
            </a:endParaRPr>
          </a:p>
          <a:p>
            <a:pPr marL="305435" indent="-305435"/>
            <a:endParaRPr lang="en-IN" sz="1600"/>
          </a:p>
          <a:p>
            <a:pPr marL="305435" indent="-305435"/>
            <a:r>
              <a:rPr lang="en-IN" sz="1600"/>
              <a:t>Data Collection: Gather keystroke data from the user's input, such as keyboard events or operating system APIs that capture keystrokes.</a:t>
            </a:r>
            <a:endParaRPr lang="en-IN" sz="1600"/>
          </a:p>
          <a:p>
            <a:pPr marL="305435" indent="-305435"/>
            <a:endParaRPr lang="en-IN" sz="1600"/>
          </a:p>
          <a:p>
            <a:pPr marL="305435" indent="-305435"/>
            <a:r>
              <a:rPr lang="en-IN" sz="1600"/>
              <a:t>Preprocessing: Preprocess the collected keystroke data to remove noise and irrelevant information. This may include removing keystrokes from specific applications or handling special cases like key combinations (e.g., Ctrl+C).</a:t>
            </a:r>
            <a:endParaRPr lang="en-IN" sz="1600"/>
          </a:p>
          <a:p>
            <a:pPr marL="305435" indent="-305435"/>
            <a:endParaRPr lang="en-IN" sz="1600"/>
          </a:p>
          <a:p>
            <a:pPr marL="305435" indent="-305435"/>
            <a:r>
              <a:rPr lang="en-IN" sz="1600"/>
              <a:t>Feature Extraction: Extract relevant features from the preprocessed keystroke data. These features can include key press durations, inter-key intervals, typing rhythms, and patterns.</a:t>
            </a:r>
            <a:endParaRPr lang="en-IN" sz="1600"/>
          </a:p>
          <a:p>
            <a:pPr marL="305435" indent="-305435"/>
            <a:endParaRPr lang="en-IN" sz="1600"/>
          </a:p>
          <a:p>
            <a:pPr marL="305435" indent="-305435"/>
            <a:r>
              <a:rPr lang="en-IN" sz="1600"/>
              <a:t>Training Phase: Use a machine learning algorithm, such as a supervised classification algorithm, to train a model using a labeled dataset. The labeled dataset should consist of examples of keystroke data labeled as either normal or keylogger activity.</a:t>
            </a:r>
            <a:endParaRPr lang="en-IN" sz="1600"/>
          </a:p>
          <a:p>
            <a:pPr marL="305435" indent="-305435"/>
            <a:endParaRPr lang="en-IN" sz="1600"/>
          </a:p>
          <a:p>
            <a:pPr marL="305435" indent="-305435"/>
            <a:r>
              <a:rPr lang="en-IN" sz="1600"/>
              <a:t>Model Building: Build a model based on the training phase, which can classify keystroke data as normal or suspicious/keylogger activity.</a:t>
            </a:r>
            <a:endParaRPr lang="en-IN" sz="1600"/>
          </a:p>
          <a:p>
            <a:pPr marL="305435" indent="-305435"/>
            <a:endParaRPr lang="en-IN" sz="1600"/>
          </a:p>
          <a:p>
            <a:pPr marL="305435" indent="-305435"/>
            <a:r>
              <a:rPr lang="en-IN" sz="1600"/>
              <a:t>Real-time Detection: In the real-time detection phase, continuously monitor the user's keystrokes and apply the trained model to classify incoming keystroke data. If the model detects suspicious activity, it raises an alert or takes appropriate action.</a:t>
            </a:r>
            <a:endParaRPr lang="en-IN"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pic>
        <p:nvPicPr>
          <p:cNvPr id="8" name="Content Placeholder 7" descr="image (1)"/>
          <p:cNvPicPr>
            <a:picLocks noChangeAspect="1"/>
          </p:cNvPicPr>
          <p:nvPr>
            <p:ph idx="1"/>
          </p:nvPr>
        </p:nvPicPr>
        <p:blipFill>
          <a:blip r:embed="rId1"/>
          <a:stretch>
            <a:fillRect/>
          </a:stretch>
        </p:blipFill>
        <p:spPr>
          <a:xfrm>
            <a:off x="609600" y="1484630"/>
            <a:ext cx="5005070" cy="5121275"/>
          </a:xfrm>
          <a:prstGeom prst="rect">
            <a:avLst/>
          </a:prstGeom>
        </p:spPr>
      </p:pic>
      <p:pic>
        <p:nvPicPr>
          <p:cNvPr id="9" name="Picture 8" descr="image"/>
          <p:cNvPicPr>
            <a:picLocks noChangeAspect="1"/>
          </p:cNvPicPr>
          <p:nvPr/>
        </p:nvPicPr>
        <p:blipFill>
          <a:blip r:embed="rId2"/>
          <a:stretch>
            <a:fillRect/>
          </a:stretch>
        </p:blipFill>
        <p:spPr>
          <a:xfrm>
            <a:off x="6593840" y="1715135"/>
            <a:ext cx="5163185" cy="489077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5787</Words>
  <Application>WPS Presentation</Application>
  <PresentationFormat>Widescreen</PresentationFormat>
  <Paragraphs>96</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Blue Waves</vt:lpstr>
      <vt:lpstr>PROJECT TITLE</vt:lpstr>
      <vt:lpstr>OUTLINE</vt:lpstr>
      <vt:lpstr>Problem Statement</vt:lpstr>
      <vt:lpstr>Proposed Solution</vt:lpstr>
      <vt:lpstr>Proposed Solution</vt:lpstr>
      <vt:lpstr>Proposed Solution</vt:lpstr>
      <vt:lpstr>System  Approach</vt:lpstr>
      <vt:lpstr>Algorithm &amp; Deployment</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25</cp:revision>
  <dcterms:created xsi:type="dcterms:W3CDTF">2021-05-26T16:50:00Z</dcterms:created>
  <dcterms:modified xsi:type="dcterms:W3CDTF">2024-04-03T08:38:40Z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53E19508A9B84519BA5C8ED733FC4351_13</vt:lpwstr>
  </property>
  <property fmtid="{D5CDD505-2E9C-101B-9397-08002B2CF9AE}" pid="4" name="KSOProductBuildVer">
    <vt:lpwstr>1033-12.2.0.13489</vt:lpwstr>
  </property>
</Properties>
</file>