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6" r:id="rId2"/>
    <p:sldId id="280" r:id="rId3"/>
    <p:sldId id="282" r:id="rId4"/>
    <p:sldId id="283" r:id="rId5"/>
    <p:sldId id="284" r:id="rId6"/>
    <p:sldId id="293" r:id="rId7"/>
    <p:sldId id="285" r:id="rId8"/>
    <p:sldId id="286" r:id="rId9"/>
    <p:sldId id="287" r:id="rId10"/>
    <p:sldId id="288" r:id="rId11"/>
    <p:sldId id="289" r:id="rId12"/>
    <p:sldId id="290" r:id="rId13"/>
    <p:sldId id="291" r:id="rId14"/>
    <p:sldId id="292" r:id="rId15"/>
    <p:sldId id="294" r:id="rId16"/>
    <p:sldId id="295" r:id="rId17"/>
    <p:sldId id="296" r:id="rId18"/>
    <p:sldId id="297" r:id="rId19"/>
    <p:sldId id="298" r:id="rId20"/>
    <p:sldId id="299" r:id="rId21"/>
    <p:sldId id="278"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A0C243E1-5EB2-4243-89A1-6FC8638B07F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47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203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60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863600" y="569521"/>
            <a:ext cx="10058400" cy="448841"/>
          </a:xfrm>
          <a:prstGeom prst="rect">
            <a:avLst/>
          </a:prstGeom>
          <a:effectLst>
            <a:outerShdw blurRad="50800" dist="38100" dir="2700000" algn="tl" rotWithShape="0">
              <a:prstClr val="black">
                <a:alpha val="40000"/>
              </a:prstClr>
            </a:outerShdw>
          </a:effectLst>
        </p:spPr>
        <p:txBody>
          <a:bodyPr lIns="0" tIns="0" rIns="0" bIns="0" anchor="ctr" anchorCtr="0"/>
          <a:lstStyle>
            <a:lvl1pPr algn="l">
              <a:lnSpc>
                <a:spcPts val="3467"/>
              </a:lnSpc>
              <a:defRPr sz="3733" b="1">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863600" y="1402081"/>
            <a:ext cx="10058400" cy="2308324"/>
          </a:xfrm>
          <a:prstGeom prst="rect">
            <a:avLst/>
          </a:prstGeom>
        </p:spPr>
        <p:txBody>
          <a:bodyPr/>
          <a:lstStyle>
            <a:lvl1pPr marL="457189" indent="-457189">
              <a:lnSpc>
                <a:spcPts val="4000"/>
              </a:lnSpc>
              <a:spcBef>
                <a:spcPts val="400"/>
              </a:spcBef>
              <a:buClr>
                <a:srgbClr val="0067B1"/>
              </a:buClr>
              <a:buSzPct val="70000"/>
              <a:buFont typeface="Lucida Grande"/>
              <a:buChar char="◆"/>
              <a:defRPr sz="3200">
                <a:solidFill>
                  <a:srgbClr val="0067B1"/>
                </a:solidFill>
                <a:latin typeface="+mn-lt"/>
                <a:cs typeface="Arial"/>
              </a:defRPr>
            </a:lvl1pPr>
            <a:lvl2pPr>
              <a:lnSpc>
                <a:spcPts val="3067"/>
              </a:lnSpc>
              <a:spcBef>
                <a:spcPts val="400"/>
              </a:spcBef>
              <a:defRPr sz="2667">
                <a:solidFill>
                  <a:srgbClr val="0067B1"/>
                </a:solidFill>
                <a:latin typeface="+mn-lt"/>
                <a:cs typeface="Arial"/>
              </a:defRPr>
            </a:lvl2pPr>
            <a:lvl3pPr marL="1523962" indent="-304792">
              <a:lnSpc>
                <a:spcPts val="3067"/>
              </a:lnSpc>
              <a:spcBef>
                <a:spcPts val="400"/>
              </a:spcBef>
              <a:buClr>
                <a:srgbClr val="0067B1"/>
              </a:buClr>
              <a:buSzPct val="90000"/>
              <a:buFont typeface="Wingdings" charset="2"/>
              <a:buChar char="§"/>
              <a:defRPr sz="2400">
                <a:solidFill>
                  <a:srgbClr val="0067B1"/>
                </a:solidFill>
                <a:latin typeface="+mn-lt"/>
                <a:cs typeface="Arial"/>
              </a:defRPr>
            </a:lvl3pPr>
            <a:lvl4pPr>
              <a:lnSpc>
                <a:spcPts val="3067"/>
              </a:lnSpc>
              <a:spcBef>
                <a:spcPts val="400"/>
              </a:spcBef>
              <a:defRPr sz="2133">
                <a:solidFill>
                  <a:srgbClr val="0067B1"/>
                </a:solidFill>
                <a:latin typeface="+mn-lt"/>
                <a:cs typeface="Arial"/>
              </a:defRPr>
            </a:lvl4pPr>
            <a:lvl5pPr marL="2743131" indent="-304792">
              <a:lnSpc>
                <a:spcPts val="3067"/>
              </a:lnSpc>
              <a:spcBef>
                <a:spcPts val="400"/>
              </a:spcBef>
              <a:buClr>
                <a:srgbClr val="0067B1"/>
              </a:buClr>
              <a:buFont typeface="Arial"/>
              <a:buChar char="•"/>
              <a:defRPr sz="1867">
                <a:solidFill>
                  <a:srgbClr val="0067B1"/>
                </a:solidFill>
                <a:latin typeface="+mn-lt"/>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89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40496"/>
            <a:ext cx="11582400" cy="5384104"/>
          </a:xfrm>
        </p:spPr>
        <p:txBody>
          <a:bodyPr/>
          <a:lstStyle>
            <a:lvl1pPr>
              <a:defRPr sz="1500">
                <a:solidFill>
                  <a:schemeClr val="tx2"/>
                </a:solidFill>
                <a:latin typeface="Arial" pitchFamily="34" charset="0"/>
                <a:cs typeface="Arial" pitchFamily="34" charset="0"/>
              </a:defRPr>
            </a:lvl1pPr>
            <a:lvl2pPr marL="457200" indent="0">
              <a:buNone/>
              <a:defRPr sz="1200">
                <a:solidFill>
                  <a:schemeClr val="tx2"/>
                </a:solidFill>
                <a:latin typeface="Arial" pitchFamily="34" charset="0"/>
                <a:cs typeface="Arial" pitchFamily="34" charset="0"/>
              </a:defRPr>
            </a:lvl2pPr>
            <a:lvl3pPr>
              <a:defRPr sz="1000">
                <a:solidFill>
                  <a:schemeClr val="tx2"/>
                </a:solidFill>
                <a:latin typeface="Arial" pitchFamily="34" charset="0"/>
                <a:cs typeface="Arial" pitchFamily="34" charset="0"/>
              </a:defRPr>
            </a:lvl3pPr>
            <a:lvl4pPr>
              <a:defRPr sz="1000">
                <a:solidFill>
                  <a:schemeClr val="tx2"/>
                </a:solidFill>
                <a:latin typeface="Arial" pitchFamily="34" charset="0"/>
                <a:cs typeface="Arial" pitchFamily="34" charset="0"/>
              </a:defRPr>
            </a:lvl4pPr>
            <a:lvl5pPr>
              <a:defRPr sz="1000">
                <a:solidFill>
                  <a:schemeClr val="tx2"/>
                </a:solidFill>
                <a:latin typeface="Arial" pitchFamily="34" charset="0"/>
                <a:cs typeface="Arial" pitchFamily="34" charset="0"/>
              </a:defRPr>
            </a:lvl5pPr>
          </a:lstStyle>
          <a:p>
            <a:pPr lvl="1"/>
            <a:endParaRPr lang="en-GB" dirty="0"/>
          </a:p>
        </p:txBody>
      </p:sp>
      <p:sp>
        <p:nvSpPr>
          <p:cNvPr id="4" name="Footer Placeholder 4"/>
          <p:cNvSpPr>
            <a:spLocks noGrp="1"/>
          </p:cNvSpPr>
          <p:nvPr>
            <p:ph type="ftr" sz="quarter" idx="10"/>
          </p:nvPr>
        </p:nvSpPr>
        <p:spPr>
          <a:xfrm>
            <a:off x="1102784" y="6447368"/>
            <a:ext cx="2497667" cy="364067"/>
          </a:xfrm>
          <a:prstGeom prst="rect">
            <a:avLst/>
          </a:prstGeom>
        </p:spPr>
        <p:txBody>
          <a:bodyPr/>
          <a:lstStyle>
            <a:lvl1pPr>
              <a:defRPr/>
            </a:lvl1pPr>
          </a:lstStyle>
          <a:p>
            <a:pPr>
              <a:defRPr/>
            </a:pPr>
            <a:r>
              <a:rPr lang="en-GB"/>
              <a:t>© 2012 Infosys Technologies Ltd.</a:t>
            </a:r>
            <a:endParaRPr lang="en-GB" dirty="0"/>
          </a:p>
        </p:txBody>
      </p:sp>
      <p:sp>
        <p:nvSpPr>
          <p:cNvPr id="5" name="Slide Number Placeholder 5"/>
          <p:cNvSpPr>
            <a:spLocks noGrp="1"/>
          </p:cNvSpPr>
          <p:nvPr>
            <p:ph type="sldNum" sz="quarter" idx="11"/>
          </p:nvPr>
        </p:nvSpPr>
        <p:spPr>
          <a:xfrm>
            <a:off x="5871634" y="6447368"/>
            <a:ext cx="448733" cy="364067"/>
          </a:xfrm>
          <a:prstGeom prst="rect">
            <a:avLst/>
          </a:prstGeom>
        </p:spPr>
        <p:txBody>
          <a:bodyPr/>
          <a:lstStyle>
            <a:lvl1pPr>
              <a:defRPr/>
            </a:lvl1pPr>
          </a:lstStyle>
          <a:p>
            <a:pPr>
              <a:defRPr/>
            </a:pPr>
            <a:fld id="{071CB56C-2C7F-482B-9BE5-04E27D1080CB}" type="slidenum">
              <a:rPr lang="en-GB">
                <a:solidFill>
                  <a:prstClr val="white"/>
                </a:solidFill>
              </a:rPr>
              <a:pPr>
                <a:defRPr/>
              </a:pPr>
              <a:t>‹#›</a:t>
            </a:fld>
            <a:endParaRPr lang="en-GB" dirty="0">
              <a:solidFill>
                <a:prstClr val="white"/>
              </a:solidFill>
            </a:endParaRPr>
          </a:p>
        </p:txBody>
      </p:sp>
      <p:cxnSp>
        <p:nvCxnSpPr>
          <p:cNvPr id="8" name="Straight Connector 7"/>
          <p:cNvCxnSpPr/>
          <p:nvPr userDrawn="1"/>
        </p:nvCxnSpPr>
        <p:spPr>
          <a:xfrm>
            <a:off x="424493" y="838200"/>
            <a:ext cx="11338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3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588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8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C243E1-5EB2-4243-89A1-6FC8638B07F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35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C243E1-5EB2-4243-89A1-6FC8638B07F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229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C243E1-5EB2-4243-89A1-6FC8638B07F0}" type="slidenum">
              <a:rPr lang="en-US" smtClean="0"/>
              <a:t>‹#›</a:t>
            </a:fld>
            <a:endParaRPr lang="en-US" dirty="0"/>
          </a:p>
        </p:txBody>
      </p:sp>
    </p:spTree>
    <p:extLst>
      <p:ext uri="{BB962C8B-B14F-4D97-AF65-F5344CB8AC3E}">
        <p14:creationId xmlns:p14="http://schemas.microsoft.com/office/powerpoint/2010/main" val="186094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D51B9-26D7-400D-AB32-E8F2BEAEC8A7}" type="datetimeFigureOut">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75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1D51B9-26D7-400D-AB32-E8F2BEAEC8A7}" type="datetimeFigureOut">
              <a:rPr lang="en-US" smtClean="0"/>
              <a:t>11/28/2018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8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1D51B9-26D7-400D-AB32-E8F2BEAEC8A7}" type="datetimeFigureOut">
              <a:rPr lang="en-US" smtClean="0"/>
              <a:t>11/28/2018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C243E1-5EB2-4243-89A1-6FC8638B07F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823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golang.org/"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F91DCE-2D1E-4331-9C62-045162FFE660}"/>
              </a:ext>
            </a:extLst>
          </p:cNvPr>
          <p:cNvSpPr txBox="1"/>
          <p:nvPr/>
        </p:nvSpPr>
        <p:spPr>
          <a:xfrm>
            <a:off x="2915479" y="2319130"/>
            <a:ext cx="7991060" cy="2308324"/>
          </a:xfrm>
          <a:prstGeom prst="rect">
            <a:avLst/>
          </a:prstGeom>
          <a:noFill/>
        </p:spPr>
        <p:txBody>
          <a:bodyPr wrap="square" rtlCol="0">
            <a:spAutoFit/>
          </a:bodyPr>
          <a:lstStyle/>
          <a:p>
            <a:r>
              <a:rPr lang="en-IN" sz="4800" dirty="0"/>
              <a:t>Getting Started with Docker</a:t>
            </a:r>
          </a:p>
          <a:p>
            <a:r>
              <a:rPr lang="en-IN" sz="4800" dirty="0"/>
              <a:t>             Module -1</a:t>
            </a:r>
          </a:p>
          <a:p>
            <a:r>
              <a:rPr lang="en-IN" sz="4800" dirty="0"/>
              <a:t>         </a:t>
            </a:r>
          </a:p>
        </p:txBody>
      </p:sp>
    </p:spTree>
    <p:extLst>
      <p:ext uri="{BB962C8B-B14F-4D97-AF65-F5344CB8AC3E}">
        <p14:creationId xmlns:p14="http://schemas.microsoft.com/office/powerpoint/2010/main" val="37547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757F7-6209-4339-BA9D-4BBF861D460E}"/>
              </a:ext>
            </a:extLst>
          </p:cNvPr>
          <p:cNvSpPr>
            <a:spLocks noGrp="1"/>
          </p:cNvSpPr>
          <p:nvPr>
            <p:ph idx="1"/>
          </p:nvPr>
        </p:nvSpPr>
        <p:spPr>
          <a:xfrm>
            <a:off x="-497194" y="559228"/>
            <a:ext cx="12485994" cy="5765372"/>
          </a:xfrm>
        </p:spPr>
        <p:txBody>
          <a:bodyPr/>
          <a:lstStyle/>
          <a:p>
            <a:pPr marL="0" indent="0">
              <a:buNone/>
            </a:pPr>
            <a:r>
              <a:rPr lang="en-IN" dirty="0"/>
              <a:t> </a:t>
            </a:r>
          </a:p>
        </p:txBody>
      </p:sp>
      <p:sp>
        <p:nvSpPr>
          <p:cNvPr id="3" name="TextBox 2">
            <a:extLst>
              <a:ext uri="{FF2B5EF4-FFF2-40B4-BE49-F238E27FC236}">
                <a16:creationId xmlns:a16="http://schemas.microsoft.com/office/drawing/2014/main" id="{F74CF5B9-322B-4C55-8598-6B11917F8B32}"/>
              </a:ext>
            </a:extLst>
          </p:cNvPr>
          <p:cNvSpPr txBox="1"/>
          <p:nvPr/>
        </p:nvSpPr>
        <p:spPr>
          <a:xfrm>
            <a:off x="4399722" y="139536"/>
            <a:ext cx="3842513" cy="584775"/>
          </a:xfrm>
          <a:prstGeom prst="rect">
            <a:avLst/>
          </a:prstGeom>
          <a:noFill/>
        </p:spPr>
        <p:txBody>
          <a:bodyPr wrap="square" rtlCol="0">
            <a:spAutoFit/>
          </a:bodyPr>
          <a:lstStyle/>
          <a:p>
            <a:r>
              <a:rPr lang="en-IN" sz="3200" dirty="0"/>
              <a:t>Docker Architecture</a:t>
            </a:r>
          </a:p>
        </p:txBody>
      </p:sp>
      <p:pic>
        <p:nvPicPr>
          <p:cNvPr id="4098" name="Picture 2" descr="Image result for docker architecture">
            <a:extLst>
              <a:ext uri="{FF2B5EF4-FFF2-40B4-BE49-F238E27FC236}">
                <a16:creationId xmlns:a16="http://schemas.microsoft.com/office/drawing/2014/main" id="{57CE8190-E7D8-404A-9C3E-A4527CA32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11085"/>
            <a:ext cx="8924925" cy="424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375BF-566D-46A8-B2EC-5472E0E2FDFB}"/>
              </a:ext>
            </a:extLst>
          </p:cNvPr>
          <p:cNvSpPr>
            <a:spLocks noGrp="1"/>
          </p:cNvSpPr>
          <p:nvPr>
            <p:ph idx="1"/>
          </p:nvPr>
        </p:nvSpPr>
        <p:spPr/>
        <p:txBody>
          <a:bodyPr/>
          <a:lstStyle/>
          <a:p>
            <a:pPr marL="0" indent="0">
              <a:buNone/>
            </a:pPr>
            <a:r>
              <a:rPr lang="en-IN" sz="1700" b="1" dirty="0"/>
              <a:t>The Docker daemon</a:t>
            </a:r>
            <a:endParaRPr lang="en-IN" sz="1700" dirty="0"/>
          </a:p>
          <a:p>
            <a:pPr lvl="0"/>
            <a:r>
              <a:rPr lang="en-IN" dirty="0"/>
              <a:t>The Docker daemon (</a:t>
            </a:r>
            <a:r>
              <a:rPr lang="en-IN" dirty="0" err="1"/>
              <a:t>dockerd</a:t>
            </a:r>
            <a:r>
              <a:rPr lang="en-IN" dirty="0"/>
              <a:t>) listens for Docker API requests and manages Docker objects such as images, containers, networks, and volumes. A daemon can also communicate with other daemons to manage Docker services.</a:t>
            </a:r>
          </a:p>
          <a:p>
            <a:endParaRPr lang="en-IN" b="1" dirty="0"/>
          </a:p>
          <a:p>
            <a:pPr marL="0" indent="0">
              <a:buNone/>
            </a:pPr>
            <a:r>
              <a:rPr lang="en-IN" sz="1700" b="1" dirty="0"/>
              <a:t> The Docker Client</a:t>
            </a:r>
            <a:endParaRPr lang="en-IN" sz="1700" dirty="0"/>
          </a:p>
          <a:p>
            <a:r>
              <a:rPr lang="en-IN" dirty="0"/>
              <a:t>The Docker client (docker) is the primary way that many Docker users interact with Docker. When you use commands such as docker run, the client sends these commands to </a:t>
            </a:r>
            <a:r>
              <a:rPr lang="en-IN" dirty="0" err="1"/>
              <a:t>dockerd</a:t>
            </a:r>
            <a:r>
              <a:rPr lang="en-IN" dirty="0"/>
              <a:t>, which carries them out. The docker command uses the Docker API. The Docker client can communicate with more than one daemon.</a:t>
            </a:r>
          </a:p>
          <a:p>
            <a:pPr marL="0" indent="0">
              <a:buNone/>
            </a:pPr>
            <a:r>
              <a:rPr lang="en-IN" sz="1700" b="1" dirty="0"/>
              <a:t> Docker Registries :</a:t>
            </a:r>
          </a:p>
          <a:p>
            <a:r>
              <a:rPr lang="en-IN" dirty="0"/>
              <a:t>A Docker registry stores Docker images. Docker Store and Docker Hub are public registries that anyone can use, and Docker is configured to look for images on Docker Hub by default. You can even run your own private registry. If you use Docker </a:t>
            </a:r>
            <a:r>
              <a:rPr lang="en-IN" dirty="0" err="1"/>
              <a:t>Datacenter</a:t>
            </a:r>
            <a:r>
              <a:rPr lang="en-IN" dirty="0"/>
              <a:t> (DDC), it includes Docker Trusted Registry (DTR).</a:t>
            </a:r>
          </a:p>
          <a:p>
            <a:r>
              <a:rPr lang="en-IN" dirty="0"/>
              <a:t>When you use the docker pull or docker run commands, the required images are pulled from your configured registry. When you use the docker push command, your image is pushed to your configured registry.</a:t>
            </a:r>
          </a:p>
          <a:p>
            <a:endParaRPr lang="en-IN" dirty="0"/>
          </a:p>
          <a:p>
            <a:endParaRPr lang="en-IN" dirty="0"/>
          </a:p>
        </p:txBody>
      </p:sp>
      <p:sp>
        <p:nvSpPr>
          <p:cNvPr id="3" name="TextBox 2">
            <a:extLst>
              <a:ext uri="{FF2B5EF4-FFF2-40B4-BE49-F238E27FC236}">
                <a16:creationId xmlns:a16="http://schemas.microsoft.com/office/drawing/2014/main" id="{EEE51B97-811C-4798-9115-0557699ABD78}"/>
              </a:ext>
            </a:extLst>
          </p:cNvPr>
          <p:cNvSpPr txBox="1"/>
          <p:nvPr/>
        </p:nvSpPr>
        <p:spPr>
          <a:xfrm>
            <a:off x="4121426" y="324943"/>
            <a:ext cx="5244256" cy="615553"/>
          </a:xfrm>
          <a:prstGeom prst="rect">
            <a:avLst/>
          </a:prstGeom>
          <a:noFill/>
        </p:spPr>
        <p:txBody>
          <a:bodyPr wrap="none" rtlCol="0">
            <a:spAutoFit/>
          </a:bodyPr>
          <a:lstStyle/>
          <a:p>
            <a:r>
              <a:rPr lang="en-IN" sz="3400" dirty="0"/>
              <a:t>Important Docker Concepts</a:t>
            </a:r>
          </a:p>
        </p:txBody>
      </p:sp>
    </p:spTree>
    <p:extLst>
      <p:ext uri="{BB962C8B-B14F-4D97-AF65-F5344CB8AC3E}">
        <p14:creationId xmlns:p14="http://schemas.microsoft.com/office/powerpoint/2010/main" val="53546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1EF545-1AD8-4EF8-A7B7-9FD34CF129F0}"/>
              </a:ext>
            </a:extLst>
          </p:cNvPr>
          <p:cNvSpPr>
            <a:spLocks noGrp="1"/>
          </p:cNvSpPr>
          <p:nvPr>
            <p:ph idx="1"/>
          </p:nvPr>
        </p:nvSpPr>
        <p:spPr/>
        <p:txBody>
          <a:bodyPr/>
          <a:lstStyle/>
          <a:p>
            <a:pPr>
              <a:buFont typeface="Wingdings" panose="05000000000000000000" pitchFamily="2" charset="2"/>
              <a:buChar char="Ø"/>
            </a:pPr>
            <a:r>
              <a:rPr lang="en-IN" sz="1800" b="1" dirty="0"/>
              <a:t>Docker for Linux :</a:t>
            </a:r>
          </a:p>
          <a:p>
            <a:pPr>
              <a:buFont typeface="Wingdings" panose="05000000000000000000" pitchFamily="2" charset="2"/>
              <a:buChar char="Ø"/>
            </a:pPr>
            <a:endParaRPr lang="en-IN" sz="1800" b="1" dirty="0"/>
          </a:p>
          <a:p>
            <a:pPr>
              <a:buFont typeface="Wingdings" panose="05000000000000000000" pitchFamily="2" charset="2"/>
              <a:buChar char="v"/>
            </a:pPr>
            <a:r>
              <a:rPr lang="en-US" dirty="0"/>
              <a:t>Docker was originally a Linux application</a:t>
            </a:r>
          </a:p>
          <a:p>
            <a:pPr marL="0" indent="0">
              <a:buNone/>
            </a:pPr>
            <a:endParaRPr lang="en-US" dirty="0"/>
          </a:p>
          <a:p>
            <a:pPr>
              <a:buFont typeface="Wingdings" panose="05000000000000000000" pitchFamily="2" charset="2"/>
              <a:buChar char="v"/>
            </a:pPr>
            <a:r>
              <a:rPr lang="en-US" dirty="0"/>
              <a:t>It uses the kernel container functionality</a:t>
            </a:r>
          </a:p>
          <a:p>
            <a:pPr>
              <a:buFont typeface="Wingdings" panose="05000000000000000000" pitchFamily="2" charset="2"/>
              <a:buChar char="v"/>
            </a:pPr>
            <a:endParaRPr lang="en-US" dirty="0"/>
          </a:p>
          <a:p>
            <a:pPr>
              <a:buFont typeface="Wingdings" panose="05000000000000000000" pitchFamily="2" charset="2"/>
              <a:buChar char="v"/>
            </a:pPr>
            <a:r>
              <a:rPr lang="en-US" dirty="0"/>
              <a:t>It requires a 64 bit installation using a kernel version 3.10 or later</a:t>
            </a:r>
          </a:p>
          <a:p>
            <a:pPr>
              <a:buFont typeface="Wingdings" panose="05000000000000000000" pitchFamily="2" charset="2"/>
              <a:buChar char="v"/>
            </a:pPr>
            <a:endParaRPr lang="en-US" dirty="0"/>
          </a:p>
          <a:p>
            <a:pPr>
              <a:buFont typeface="Wingdings" panose="05000000000000000000" pitchFamily="2" charset="2"/>
              <a:buChar char="v"/>
            </a:pPr>
            <a:r>
              <a:rPr lang="en-US" dirty="0"/>
              <a:t>Docker runs on many popular Linux distributions</a:t>
            </a:r>
          </a:p>
          <a:p>
            <a:pPr>
              <a:buFont typeface="Wingdings" panose="05000000000000000000" pitchFamily="2" charset="2"/>
              <a:buChar char="v"/>
            </a:pPr>
            <a:endParaRPr lang="en-US" dirty="0"/>
          </a:p>
          <a:p>
            <a:pPr>
              <a:buFont typeface="Wingdings" panose="05000000000000000000" pitchFamily="2" charset="2"/>
              <a:buChar char="v"/>
            </a:pPr>
            <a:r>
              <a:rPr lang="en-US" dirty="0"/>
              <a:t>It is available as RPM, APT, or binary versions</a:t>
            </a:r>
          </a:p>
          <a:p>
            <a:pPr marL="0" indent="0">
              <a:buNone/>
            </a:pPr>
            <a:endParaRPr lang="en-IN" dirty="0"/>
          </a:p>
          <a:p>
            <a:endParaRPr lang="en-IN" dirty="0"/>
          </a:p>
          <a:p>
            <a:endParaRPr lang="en-IN" dirty="0"/>
          </a:p>
        </p:txBody>
      </p:sp>
      <p:sp>
        <p:nvSpPr>
          <p:cNvPr id="3" name="TextBox 2">
            <a:extLst>
              <a:ext uri="{FF2B5EF4-FFF2-40B4-BE49-F238E27FC236}">
                <a16:creationId xmlns:a16="http://schemas.microsoft.com/office/drawing/2014/main" id="{3B38E4A5-BED4-4EAB-B0B9-6F621FBD80D8}"/>
              </a:ext>
            </a:extLst>
          </p:cNvPr>
          <p:cNvSpPr txBox="1"/>
          <p:nvPr/>
        </p:nvSpPr>
        <p:spPr>
          <a:xfrm>
            <a:off x="4492487" y="348734"/>
            <a:ext cx="2953565" cy="523220"/>
          </a:xfrm>
          <a:prstGeom prst="rect">
            <a:avLst/>
          </a:prstGeom>
          <a:noFill/>
        </p:spPr>
        <p:txBody>
          <a:bodyPr wrap="none" rtlCol="0">
            <a:spAutoFit/>
          </a:bodyPr>
          <a:lstStyle/>
          <a:p>
            <a:r>
              <a:rPr lang="en-IN" sz="2800" dirty="0"/>
              <a:t>Docker Installation</a:t>
            </a:r>
          </a:p>
        </p:txBody>
      </p:sp>
    </p:spTree>
    <p:extLst>
      <p:ext uri="{BB962C8B-B14F-4D97-AF65-F5344CB8AC3E}">
        <p14:creationId xmlns:p14="http://schemas.microsoft.com/office/powerpoint/2010/main" val="250359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FBA7C-8DB3-4FAD-9DB9-123EDB089765}"/>
              </a:ext>
            </a:extLst>
          </p:cNvPr>
          <p:cNvSpPr>
            <a:spLocks noGrp="1"/>
          </p:cNvSpPr>
          <p:nvPr>
            <p:ph idx="1"/>
          </p:nvPr>
        </p:nvSpPr>
        <p:spPr/>
        <p:txBody>
          <a:bodyPr>
            <a:normAutofit fontScale="92500" lnSpcReduction="20000"/>
          </a:bodyPr>
          <a:lstStyle/>
          <a:p>
            <a:pPr marL="0" indent="0">
              <a:buNone/>
            </a:pPr>
            <a:r>
              <a:rPr lang="en-IN" sz="1700" b="1" dirty="0"/>
              <a:t> Docker for Mac OS</a:t>
            </a:r>
          </a:p>
          <a:p>
            <a:r>
              <a:rPr lang="en-US" dirty="0"/>
              <a:t>Docker runs natively on OS X</a:t>
            </a:r>
          </a:p>
          <a:p>
            <a:r>
              <a:rPr lang="en-US" dirty="0"/>
              <a:t>Is built on the </a:t>
            </a:r>
            <a:r>
              <a:rPr lang="en-US" dirty="0" err="1"/>
              <a:t>xhyve</a:t>
            </a:r>
            <a:r>
              <a:rPr lang="en-US" dirty="0"/>
              <a:t> hypervisor</a:t>
            </a:r>
          </a:p>
          <a:p>
            <a:r>
              <a:rPr lang="en-US" dirty="0"/>
              <a:t>Requires a 2010 or newer Mac with Intel MMU and EPT support</a:t>
            </a:r>
          </a:p>
          <a:p>
            <a:r>
              <a:rPr lang="en-US" dirty="0"/>
              <a:t>Requires OS X 10.10.3 Yosemite or newer</a:t>
            </a:r>
          </a:p>
          <a:p>
            <a:r>
              <a:rPr lang="en-US" dirty="0"/>
              <a:t>Requires at least 4GB of RAM</a:t>
            </a:r>
          </a:p>
          <a:p>
            <a:r>
              <a:rPr lang="en-US" dirty="0"/>
              <a:t>Docker instances can't be accessed remotely due to limited network support</a:t>
            </a:r>
          </a:p>
          <a:p>
            <a:endParaRPr lang="en-IN" dirty="0"/>
          </a:p>
          <a:p>
            <a:pPr marL="0" indent="0">
              <a:buNone/>
            </a:pPr>
            <a:r>
              <a:rPr lang="en-IN" sz="1700" b="1" dirty="0"/>
              <a:t>  Docker for Windows:</a:t>
            </a:r>
          </a:p>
          <a:p>
            <a:r>
              <a:rPr lang="en-IN" dirty="0"/>
              <a:t>Docker runs natively on Windows</a:t>
            </a:r>
          </a:p>
          <a:p>
            <a:r>
              <a:rPr lang="en-IN" dirty="0"/>
              <a:t>Requires later versions of Windows 10 Pro or Enterprise</a:t>
            </a:r>
          </a:p>
          <a:p>
            <a:r>
              <a:rPr lang="en-IN" dirty="0"/>
              <a:t>Docker requires the Hyper-V package</a:t>
            </a:r>
          </a:p>
          <a:p>
            <a:r>
              <a:rPr lang="en-IN" dirty="0"/>
              <a:t>This is Microsoft's hypervisor for Windows</a:t>
            </a:r>
          </a:p>
          <a:p>
            <a:r>
              <a:rPr lang="en-IN" dirty="0"/>
              <a:t>It virtualizes the Docker environment and Linux kernel specific features</a:t>
            </a:r>
          </a:p>
          <a:p>
            <a:r>
              <a:rPr lang="en-IN" dirty="0"/>
              <a:t>Docker can't run alongside VirtualBox VMs</a:t>
            </a:r>
          </a:p>
          <a:p>
            <a:endParaRPr lang="en-IN" dirty="0"/>
          </a:p>
        </p:txBody>
      </p:sp>
      <p:sp>
        <p:nvSpPr>
          <p:cNvPr id="3" name="TextBox 2">
            <a:extLst>
              <a:ext uri="{FF2B5EF4-FFF2-40B4-BE49-F238E27FC236}">
                <a16:creationId xmlns:a16="http://schemas.microsoft.com/office/drawing/2014/main" id="{7904E825-61E5-4180-860A-C829E029253C}"/>
              </a:ext>
            </a:extLst>
          </p:cNvPr>
          <p:cNvSpPr txBox="1"/>
          <p:nvPr/>
        </p:nvSpPr>
        <p:spPr>
          <a:xfrm>
            <a:off x="4619217" y="324677"/>
            <a:ext cx="2953565" cy="800219"/>
          </a:xfrm>
          <a:prstGeom prst="rect">
            <a:avLst/>
          </a:prstGeom>
          <a:noFill/>
        </p:spPr>
        <p:txBody>
          <a:bodyPr wrap="none" rtlCol="0">
            <a:spAutoFit/>
          </a:bodyPr>
          <a:lstStyle/>
          <a:p>
            <a:r>
              <a:rPr lang="en-IN" sz="2800" dirty="0"/>
              <a:t>Docker Installation</a:t>
            </a:r>
          </a:p>
          <a:p>
            <a:endParaRPr lang="en-IN" dirty="0"/>
          </a:p>
        </p:txBody>
      </p:sp>
    </p:spTree>
    <p:extLst>
      <p:ext uri="{BB962C8B-B14F-4D97-AF65-F5344CB8AC3E}">
        <p14:creationId xmlns:p14="http://schemas.microsoft.com/office/powerpoint/2010/main" val="122574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C7DBB2-9A14-42A0-91A8-5041CB755B10}"/>
              </a:ext>
            </a:extLst>
          </p:cNvPr>
          <p:cNvSpPr>
            <a:spLocks noGrp="1"/>
          </p:cNvSpPr>
          <p:nvPr>
            <p:ph idx="1"/>
          </p:nvPr>
        </p:nvSpPr>
        <p:spPr/>
        <p:txBody>
          <a:bodyPr/>
          <a:lstStyle/>
          <a:p>
            <a:r>
              <a:rPr lang="en-US" dirty="0"/>
              <a:t>For computers not meeting these specification, Docker Toolbox is available.</a:t>
            </a:r>
          </a:p>
          <a:p>
            <a:r>
              <a:rPr lang="en-US" dirty="0"/>
              <a:t>It requires a 64 bit operating system</a:t>
            </a:r>
          </a:p>
          <a:p>
            <a:r>
              <a:rPr lang="en-US" dirty="0"/>
              <a:t>It is a local installation of Docker-machine, a client program to control the Docker daemon, and a local VirtualBox compatible version</a:t>
            </a:r>
          </a:p>
          <a:p>
            <a:r>
              <a:rPr lang="en-US" dirty="0"/>
              <a:t>A local install of VM such as VirtualBox hosts Linux which runs Docker Engine</a:t>
            </a:r>
          </a:p>
          <a:p>
            <a:r>
              <a:rPr lang="en-US" dirty="0"/>
              <a:t>A remote computer prepared to run Docker Engine</a:t>
            </a:r>
          </a:p>
          <a:p>
            <a:pPr marL="0" indent="0">
              <a:buNone/>
            </a:pPr>
            <a:endParaRPr lang="en-US" dirty="0"/>
          </a:p>
          <a:p>
            <a:endParaRPr lang="en-IN" dirty="0"/>
          </a:p>
        </p:txBody>
      </p:sp>
      <p:sp>
        <p:nvSpPr>
          <p:cNvPr id="3" name="TextBox 2">
            <a:extLst>
              <a:ext uri="{FF2B5EF4-FFF2-40B4-BE49-F238E27FC236}">
                <a16:creationId xmlns:a16="http://schemas.microsoft.com/office/drawing/2014/main" id="{AB90D4D1-D3BC-4018-9394-CCA10C2F2B3F}"/>
              </a:ext>
            </a:extLst>
          </p:cNvPr>
          <p:cNvSpPr txBox="1"/>
          <p:nvPr/>
        </p:nvSpPr>
        <p:spPr>
          <a:xfrm>
            <a:off x="4022536" y="302566"/>
            <a:ext cx="2194127" cy="461665"/>
          </a:xfrm>
          <a:prstGeom prst="rect">
            <a:avLst/>
          </a:prstGeom>
          <a:noFill/>
        </p:spPr>
        <p:txBody>
          <a:bodyPr wrap="none" rtlCol="0">
            <a:spAutoFit/>
          </a:bodyPr>
          <a:lstStyle/>
          <a:p>
            <a:r>
              <a:rPr lang="en-IN" sz="2400" dirty="0"/>
              <a:t>Docker Toolbox</a:t>
            </a:r>
          </a:p>
        </p:txBody>
      </p:sp>
      <p:pic>
        <p:nvPicPr>
          <p:cNvPr id="4" name="Picture 3">
            <a:extLst>
              <a:ext uri="{FF2B5EF4-FFF2-40B4-BE49-F238E27FC236}">
                <a16:creationId xmlns:a16="http://schemas.microsoft.com/office/drawing/2014/main" id="{05A79828-567B-453C-B319-0D1894803F06}"/>
              </a:ext>
            </a:extLst>
          </p:cNvPr>
          <p:cNvPicPr>
            <a:picLocks noChangeAspect="1"/>
          </p:cNvPicPr>
          <p:nvPr/>
        </p:nvPicPr>
        <p:blipFill>
          <a:blip r:embed="rId2"/>
          <a:stretch>
            <a:fillRect/>
          </a:stretch>
        </p:blipFill>
        <p:spPr>
          <a:xfrm>
            <a:off x="4582063" y="2955235"/>
            <a:ext cx="2661063" cy="3256154"/>
          </a:xfrm>
          <a:prstGeom prst="rect">
            <a:avLst/>
          </a:prstGeom>
        </p:spPr>
      </p:pic>
    </p:spTree>
    <p:extLst>
      <p:ext uri="{BB962C8B-B14F-4D97-AF65-F5344CB8AC3E}">
        <p14:creationId xmlns:p14="http://schemas.microsoft.com/office/powerpoint/2010/main" val="310200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755BF7-9F5A-4766-BBC0-4CC58009D0CE}"/>
              </a:ext>
            </a:extLst>
          </p:cNvPr>
          <p:cNvSpPr>
            <a:spLocks noGrp="1"/>
          </p:cNvSpPr>
          <p:nvPr>
            <p:ph idx="1"/>
          </p:nvPr>
        </p:nvSpPr>
        <p:spPr/>
        <p:txBody>
          <a:bodyPr>
            <a:normAutofit fontScale="92500" lnSpcReduction="10000"/>
          </a:bodyPr>
          <a:lstStyle/>
          <a:p>
            <a:r>
              <a:rPr lang="en-US" dirty="0"/>
              <a:t>Docker allows us to run applications inside containers. Running an application inside a container takes a single command: </a:t>
            </a:r>
            <a:r>
              <a:rPr lang="en-US" b="1" dirty="0"/>
              <a:t>docker run</a:t>
            </a:r>
            <a:r>
              <a:rPr lang="en-US" dirty="0"/>
              <a:t>.</a:t>
            </a:r>
          </a:p>
          <a:p>
            <a:pPr marL="0" indent="0">
              <a:buNone/>
            </a:pPr>
            <a:r>
              <a:rPr lang="en-US" dirty="0"/>
              <a:t>$ docker run hello-world</a:t>
            </a:r>
          </a:p>
          <a:p>
            <a:pPr marL="0" indent="0">
              <a:buNone/>
            </a:pPr>
            <a:endParaRPr lang="en-US" dirty="0"/>
          </a:p>
          <a:p>
            <a:pPr marL="0" indent="0">
              <a:buNone/>
            </a:pPr>
            <a:r>
              <a:rPr lang="en-US" dirty="0"/>
              <a:t>Hello from Docker!</a:t>
            </a:r>
          </a:p>
          <a:p>
            <a:pPr marL="0" indent="0">
              <a:buNone/>
            </a:pPr>
            <a:r>
              <a:rPr lang="en-US" dirty="0"/>
              <a:t>This message shows that your installation appears to be working correctly.</a:t>
            </a:r>
          </a:p>
          <a:p>
            <a:pPr marL="0" indent="0">
              <a:buNone/>
            </a:pPr>
            <a:endParaRPr lang="en-US" dirty="0"/>
          </a:p>
          <a:p>
            <a:pPr marL="0" indent="0">
              <a:buNone/>
            </a:pPr>
            <a:r>
              <a:rPr lang="en-US" dirty="0"/>
              <a:t>To generate this message, Docker took the following steps:</a:t>
            </a:r>
          </a:p>
          <a:p>
            <a:pPr marL="0" indent="0">
              <a:buNone/>
            </a:pPr>
            <a:r>
              <a:rPr lang="en-US" dirty="0"/>
              <a:t> 1. The Docker client contacted the Docker daemon.</a:t>
            </a:r>
          </a:p>
          <a:p>
            <a:pPr marL="0" indent="0">
              <a:buNone/>
            </a:pPr>
            <a:r>
              <a:rPr lang="en-US" dirty="0"/>
              <a:t> 2. The Docker daemon pulled the "hello-world" image from the Docker Hub.</a:t>
            </a:r>
          </a:p>
          <a:p>
            <a:pPr marL="0" indent="0">
              <a:buNone/>
            </a:pPr>
            <a:r>
              <a:rPr lang="en-US" dirty="0"/>
              <a:t>    (amd64)</a:t>
            </a:r>
          </a:p>
          <a:p>
            <a:pPr marL="0" indent="0">
              <a:buNone/>
            </a:pPr>
            <a:r>
              <a:rPr lang="en-US" dirty="0"/>
              <a:t> 3. The Docker daemon created a new container from that image which runs the</a:t>
            </a:r>
          </a:p>
          <a:p>
            <a:pPr marL="0" indent="0">
              <a:buNone/>
            </a:pPr>
            <a:r>
              <a:rPr lang="en-US" dirty="0"/>
              <a:t>    executable that produces the output you are currently reading.</a:t>
            </a:r>
          </a:p>
          <a:p>
            <a:pPr marL="0" indent="0">
              <a:buNone/>
            </a:pPr>
            <a:r>
              <a:rPr lang="en-US" dirty="0"/>
              <a:t> 4. The Docker daemon streamed that output to the Docker client, which sent it</a:t>
            </a:r>
          </a:p>
          <a:p>
            <a:pPr marL="0" indent="0">
              <a:buNone/>
            </a:pPr>
            <a:r>
              <a:rPr lang="en-US" dirty="0"/>
              <a:t>    to your terminal.</a:t>
            </a:r>
            <a:br>
              <a:rPr lang="en-US" dirty="0"/>
            </a:br>
            <a:endParaRPr lang="en-IN" dirty="0"/>
          </a:p>
        </p:txBody>
      </p:sp>
      <p:sp>
        <p:nvSpPr>
          <p:cNvPr id="5" name="TextBox 4">
            <a:extLst>
              <a:ext uri="{FF2B5EF4-FFF2-40B4-BE49-F238E27FC236}">
                <a16:creationId xmlns:a16="http://schemas.microsoft.com/office/drawing/2014/main" id="{402A56E1-379C-468F-886F-44F3D62C892C}"/>
              </a:ext>
            </a:extLst>
          </p:cNvPr>
          <p:cNvSpPr txBox="1"/>
          <p:nvPr/>
        </p:nvSpPr>
        <p:spPr>
          <a:xfrm>
            <a:off x="3803374" y="348734"/>
            <a:ext cx="4096058" cy="461665"/>
          </a:xfrm>
          <a:prstGeom prst="rect">
            <a:avLst/>
          </a:prstGeom>
          <a:noFill/>
        </p:spPr>
        <p:txBody>
          <a:bodyPr wrap="none" rtlCol="0">
            <a:spAutoFit/>
          </a:bodyPr>
          <a:lstStyle/>
          <a:p>
            <a:r>
              <a:rPr lang="en-IN" sz="2400" dirty="0"/>
              <a:t>Hello World Docker Container</a:t>
            </a:r>
          </a:p>
        </p:txBody>
      </p:sp>
    </p:spTree>
    <p:extLst>
      <p:ext uri="{BB962C8B-B14F-4D97-AF65-F5344CB8AC3E}">
        <p14:creationId xmlns:p14="http://schemas.microsoft.com/office/powerpoint/2010/main" val="429440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AD3F-C6F1-4E87-A88A-3DCB67630BB8}"/>
              </a:ext>
            </a:extLst>
          </p:cNvPr>
          <p:cNvSpPr>
            <a:spLocks noGrp="1"/>
          </p:cNvSpPr>
          <p:nvPr>
            <p:ph idx="1"/>
          </p:nvPr>
        </p:nvSpPr>
        <p:spPr/>
        <p:txBody>
          <a:bodyPr/>
          <a:lstStyle/>
          <a:p>
            <a:pPr marL="285750" indent="-285750"/>
            <a:r>
              <a:rPr lang="en-US" sz="1400" dirty="0"/>
              <a:t>Containers are lightweight because they don’t need the extra load of a hypervisor, but run directly within the host machine’s kernel. This means you can run more containers on a given hardware combination than if you were using virtual machines. You can even run Docker containers within host machines that are actually virtual machines.</a:t>
            </a:r>
          </a:p>
          <a:p>
            <a:pPr marL="285750" indent="-285750"/>
            <a:endParaRPr lang="en-US" sz="1400" dirty="0"/>
          </a:p>
          <a:p>
            <a:pPr marL="285750" indent="-285750"/>
            <a:r>
              <a:rPr lang="en-US" sz="1400" dirty="0"/>
              <a:t>Docker provides tooling and a platform to manage the lifecycle of your containers:</a:t>
            </a:r>
          </a:p>
          <a:p>
            <a:pPr marL="0" indent="0">
              <a:buNone/>
            </a:pPr>
            <a:endParaRPr lang="en-US" sz="1400" dirty="0"/>
          </a:p>
          <a:p>
            <a:pPr marL="285750" indent="-285750"/>
            <a:r>
              <a:rPr lang="en-US" sz="1400" dirty="0"/>
              <a:t>Develop your application and its supporting components using containers.</a:t>
            </a:r>
          </a:p>
          <a:p>
            <a:pPr marL="285750" indent="-285750"/>
            <a:endParaRPr lang="en-US" sz="1400" dirty="0"/>
          </a:p>
          <a:p>
            <a:pPr marL="285750" indent="-285750"/>
            <a:r>
              <a:rPr lang="en-US" sz="1400" dirty="0"/>
              <a:t>The container becomes the unit for distributing and testing your application.</a:t>
            </a:r>
          </a:p>
          <a:p>
            <a:endParaRPr lang="en-IN" b="1" dirty="0"/>
          </a:p>
        </p:txBody>
      </p:sp>
      <p:sp>
        <p:nvSpPr>
          <p:cNvPr id="3" name="TextBox 2">
            <a:extLst>
              <a:ext uri="{FF2B5EF4-FFF2-40B4-BE49-F238E27FC236}">
                <a16:creationId xmlns:a16="http://schemas.microsoft.com/office/drawing/2014/main" id="{978F9C94-E9D8-48F6-918E-A9188754AF43}"/>
              </a:ext>
            </a:extLst>
          </p:cNvPr>
          <p:cNvSpPr txBox="1"/>
          <p:nvPr/>
        </p:nvSpPr>
        <p:spPr>
          <a:xfrm>
            <a:off x="4399722" y="344557"/>
            <a:ext cx="3572068" cy="461665"/>
          </a:xfrm>
          <a:prstGeom prst="rect">
            <a:avLst/>
          </a:prstGeom>
          <a:noFill/>
        </p:spPr>
        <p:txBody>
          <a:bodyPr wrap="none" rtlCol="0">
            <a:spAutoFit/>
          </a:bodyPr>
          <a:lstStyle/>
          <a:p>
            <a:r>
              <a:rPr lang="en-IN" sz="2400" dirty="0"/>
              <a:t>Deep Dive into Containers</a:t>
            </a:r>
          </a:p>
        </p:txBody>
      </p:sp>
    </p:spTree>
    <p:extLst>
      <p:ext uri="{BB962C8B-B14F-4D97-AF65-F5344CB8AC3E}">
        <p14:creationId xmlns:p14="http://schemas.microsoft.com/office/powerpoint/2010/main" val="86156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4D868-47F2-46C3-85E2-9F2CE9C3FB8A}"/>
              </a:ext>
            </a:extLst>
          </p:cNvPr>
          <p:cNvSpPr>
            <a:spLocks noGrp="1"/>
          </p:cNvSpPr>
          <p:nvPr>
            <p:ph idx="1"/>
          </p:nvPr>
        </p:nvSpPr>
        <p:spPr/>
        <p:txBody>
          <a:bodyPr>
            <a:normAutofit/>
          </a:bodyPr>
          <a:lstStyle/>
          <a:p>
            <a:r>
              <a:rPr lang="en-US" dirty="0"/>
              <a:t>Docker is written in </a:t>
            </a:r>
            <a:r>
              <a:rPr lang="en-US" dirty="0">
                <a:hlinkClick r:id="rId2"/>
              </a:rPr>
              <a:t>Go</a:t>
            </a:r>
            <a:r>
              <a:rPr lang="en-US" dirty="0"/>
              <a:t> and takes advantage of several features of the Linux kernel to deliver its functionality.</a:t>
            </a:r>
          </a:p>
          <a:p>
            <a:endParaRPr lang="en-US" dirty="0"/>
          </a:p>
          <a:p>
            <a:pPr marL="0" indent="0">
              <a:buNone/>
            </a:pPr>
            <a:r>
              <a:rPr lang="en-US" b="1" dirty="0">
                <a:solidFill>
                  <a:srgbClr val="FF0000"/>
                </a:solidFill>
              </a:rPr>
              <a:t>Namespaces</a:t>
            </a:r>
            <a:r>
              <a:rPr lang="en-US" dirty="0">
                <a:solidFill>
                  <a:srgbClr val="FF0000"/>
                </a:solidFill>
              </a:rPr>
              <a:t> :</a:t>
            </a:r>
          </a:p>
          <a:p>
            <a:r>
              <a:rPr lang="en-US" dirty="0"/>
              <a:t>Docker uses a technology called namespaces to provide the isolated workspace called the container. When you run a container, Docker creates a set of namespaces for that container.</a:t>
            </a:r>
          </a:p>
          <a:p>
            <a:r>
              <a:rPr lang="en-US" dirty="0"/>
              <a:t>These namespaces provide a layer of isolation. Each aspect of a container runs in a separate namespace and its access is limited to that namespace.</a:t>
            </a:r>
          </a:p>
          <a:p>
            <a:r>
              <a:rPr lang="en-US" dirty="0"/>
              <a:t>Docker Engine uses namespaces such as the following on Linux:</a:t>
            </a:r>
          </a:p>
          <a:p>
            <a:r>
              <a:rPr lang="en-US" dirty="0"/>
              <a:t>    The </a:t>
            </a:r>
            <a:r>
              <a:rPr lang="en-US" dirty="0" err="1"/>
              <a:t>pid</a:t>
            </a:r>
            <a:r>
              <a:rPr lang="en-US" dirty="0"/>
              <a:t> namespace: Process isolation (PID: Process ID).</a:t>
            </a:r>
          </a:p>
          <a:p>
            <a:r>
              <a:rPr lang="en-US" dirty="0"/>
              <a:t>    The net namespace: Managing network interfaces (NET: Networking).</a:t>
            </a:r>
          </a:p>
          <a:p>
            <a:r>
              <a:rPr lang="en-US" dirty="0"/>
              <a:t>    The </a:t>
            </a:r>
            <a:r>
              <a:rPr lang="en-US" dirty="0" err="1"/>
              <a:t>ipc</a:t>
            </a:r>
            <a:r>
              <a:rPr lang="en-US" dirty="0"/>
              <a:t> namespace: Managing access to IPC resources (IPC: </a:t>
            </a:r>
            <a:r>
              <a:rPr lang="en-US" dirty="0" err="1"/>
              <a:t>InterProcess</a:t>
            </a:r>
            <a:r>
              <a:rPr lang="en-US" dirty="0"/>
              <a:t> Communication).</a:t>
            </a:r>
          </a:p>
          <a:p>
            <a:r>
              <a:rPr lang="en-US" dirty="0"/>
              <a:t>    The </a:t>
            </a:r>
            <a:r>
              <a:rPr lang="en-US" dirty="0" err="1"/>
              <a:t>mnt</a:t>
            </a:r>
            <a:r>
              <a:rPr lang="en-US" dirty="0"/>
              <a:t> namespace: Managing filesystem mount points (MNT: Mount).</a:t>
            </a:r>
          </a:p>
          <a:p>
            <a:r>
              <a:rPr lang="en-US" dirty="0"/>
              <a:t>    The </a:t>
            </a:r>
            <a:r>
              <a:rPr lang="en-US" dirty="0" err="1"/>
              <a:t>uts</a:t>
            </a:r>
            <a:r>
              <a:rPr lang="en-US" dirty="0"/>
              <a:t> namespace: Isolating kernel and version identifiers. (UTS: Unix Timesharing System).</a:t>
            </a:r>
          </a:p>
          <a:p>
            <a:endParaRPr lang="en-US" dirty="0"/>
          </a:p>
          <a:p>
            <a:endParaRPr lang="en-IN" dirty="0"/>
          </a:p>
        </p:txBody>
      </p:sp>
      <p:sp>
        <p:nvSpPr>
          <p:cNvPr id="3" name="TextBox 2">
            <a:extLst>
              <a:ext uri="{FF2B5EF4-FFF2-40B4-BE49-F238E27FC236}">
                <a16:creationId xmlns:a16="http://schemas.microsoft.com/office/drawing/2014/main" id="{51B3C89C-C698-487B-B4B1-D0E45113EC01}"/>
              </a:ext>
            </a:extLst>
          </p:cNvPr>
          <p:cNvSpPr txBox="1"/>
          <p:nvPr/>
        </p:nvSpPr>
        <p:spPr>
          <a:xfrm>
            <a:off x="3925245" y="302567"/>
            <a:ext cx="4341510" cy="461665"/>
          </a:xfrm>
          <a:prstGeom prst="rect">
            <a:avLst/>
          </a:prstGeom>
          <a:noFill/>
        </p:spPr>
        <p:txBody>
          <a:bodyPr wrap="none" rtlCol="0">
            <a:spAutoFit/>
          </a:bodyPr>
          <a:lstStyle/>
          <a:p>
            <a:r>
              <a:rPr lang="en-IN" sz="2400" dirty="0"/>
              <a:t>Underlying Container Technology</a:t>
            </a:r>
          </a:p>
        </p:txBody>
      </p:sp>
    </p:spTree>
    <p:extLst>
      <p:ext uri="{BB962C8B-B14F-4D97-AF65-F5344CB8AC3E}">
        <p14:creationId xmlns:p14="http://schemas.microsoft.com/office/powerpoint/2010/main" val="248261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AF62-1677-43C6-8381-7639B7880CBA}"/>
              </a:ext>
            </a:extLst>
          </p:cNvPr>
          <p:cNvSpPr>
            <a:spLocks noGrp="1"/>
          </p:cNvSpPr>
          <p:nvPr>
            <p:ph idx="1"/>
          </p:nvPr>
        </p:nvSpPr>
        <p:spPr/>
        <p:txBody>
          <a:bodyPr/>
          <a:lstStyle/>
          <a:p>
            <a:pPr marL="0" indent="0">
              <a:buNone/>
            </a:pPr>
            <a:r>
              <a:rPr lang="en-US" sz="1600" b="1" dirty="0">
                <a:solidFill>
                  <a:schemeClr val="accent2">
                    <a:lumMod val="60000"/>
                    <a:lumOff val="40000"/>
                  </a:schemeClr>
                </a:solidFill>
              </a:rPr>
              <a:t>Control groups</a:t>
            </a:r>
            <a:endParaRPr lang="en-US" sz="1600" dirty="0">
              <a:solidFill>
                <a:schemeClr val="accent2">
                  <a:lumMod val="60000"/>
                  <a:lumOff val="40000"/>
                </a:schemeClr>
              </a:solidFill>
            </a:endParaRPr>
          </a:p>
          <a:p>
            <a:r>
              <a:rPr lang="en-US" sz="1600" dirty="0"/>
              <a:t>Docker Engine on Linux also relies on another technology called control groups (</a:t>
            </a:r>
            <a:r>
              <a:rPr lang="en-US" sz="1600" dirty="0" err="1"/>
              <a:t>cgroups</a:t>
            </a:r>
            <a:r>
              <a:rPr lang="en-US" sz="1600" dirty="0"/>
              <a:t>). A </a:t>
            </a:r>
            <a:r>
              <a:rPr lang="en-US" sz="1600" dirty="0" err="1"/>
              <a:t>cgroup</a:t>
            </a:r>
            <a:r>
              <a:rPr lang="en-US" sz="1600" dirty="0"/>
              <a:t> limits an application to a specific set of resources. Control groups allow Docker Engine to share available hardware resources to containers and optionally enforce limits and constraints. For example, you can limit the memory available to a specific container.</a:t>
            </a:r>
          </a:p>
          <a:p>
            <a:endParaRPr lang="en-US" sz="1600" dirty="0"/>
          </a:p>
          <a:p>
            <a:pPr marL="0" indent="0">
              <a:buNone/>
            </a:pPr>
            <a:r>
              <a:rPr lang="en-US" sz="1600" b="1" dirty="0">
                <a:solidFill>
                  <a:schemeClr val="accent2">
                    <a:lumMod val="60000"/>
                    <a:lumOff val="40000"/>
                  </a:schemeClr>
                </a:solidFill>
              </a:rPr>
              <a:t>Union file systems</a:t>
            </a:r>
          </a:p>
          <a:p>
            <a:r>
              <a:rPr lang="en-US" sz="1600" dirty="0"/>
              <a:t>Union file systems, or </a:t>
            </a:r>
            <a:r>
              <a:rPr lang="en-US" sz="1600" dirty="0" err="1"/>
              <a:t>UnionFS</a:t>
            </a:r>
            <a:r>
              <a:rPr lang="en-US" sz="1600" dirty="0"/>
              <a:t>, are file systems that operate by creating layers, making them very lightweight and fast. Docker Engine uses </a:t>
            </a:r>
            <a:r>
              <a:rPr lang="en-US" sz="1600" dirty="0" err="1"/>
              <a:t>UnionFS</a:t>
            </a:r>
            <a:r>
              <a:rPr lang="en-US" sz="1600" dirty="0"/>
              <a:t> to provide the building blocks for containers. Docker Engine can use multiple </a:t>
            </a:r>
            <a:r>
              <a:rPr lang="en-US" sz="1600" dirty="0" err="1"/>
              <a:t>UnionFS</a:t>
            </a:r>
            <a:r>
              <a:rPr lang="en-US" sz="1600" dirty="0"/>
              <a:t> variants, including AUFS, </a:t>
            </a:r>
            <a:r>
              <a:rPr lang="en-US" sz="1600" dirty="0" err="1"/>
              <a:t>btrfs</a:t>
            </a:r>
            <a:r>
              <a:rPr lang="en-US" sz="1600" dirty="0"/>
              <a:t>, </a:t>
            </a:r>
            <a:r>
              <a:rPr lang="en-US" sz="1600" dirty="0" err="1"/>
              <a:t>vfs</a:t>
            </a:r>
            <a:r>
              <a:rPr lang="en-US" sz="1600" dirty="0"/>
              <a:t>, and </a:t>
            </a:r>
            <a:r>
              <a:rPr lang="en-US" sz="1600" dirty="0" err="1"/>
              <a:t>DeviceMapper</a:t>
            </a:r>
            <a:r>
              <a:rPr lang="en-US" sz="1600" dirty="0"/>
              <a:t>.</a:t>
            </a:r>
          </a:p>
          <a:p>
            <a:endParaRPr lang="en-US" sz="1600" dirty="0"/>
          </a:p>
          <a:p>
            <a:pPr marL="0" indent="0">
              <a:buNone/>
            </a:pPr>
            <a:r>
              <a:rPr lang="en-US" sz="1600" b="1" dirty="0">
                <a:solidFill>
                  <a:schemeClr val="accent2">
                    <a:lumMod val="60000"/>
                    <a:lumOff val="40000"/>
                  </a:schemeClr>
                </a:solidFill>
              </a:rPr>
              <a:t>Container format</a:t>
            </a:r>
          </a:p>
          <a:p>
            <a:r>
              <a:rPr lang="en-US" sz="1600" dirty="0"/>
              <a:t>Docker Engine combines the namespaces, control groups, and </a:t>
            </a:r>
            <a:r>
              <a:rPr lang="en-US" sz="1600" dirty="0" err="1"/>
              <a:t>UnionFS</a:t>
            </a:r>
            <a:r>
              <a:rPr lang="en-US" sz="1600" dirty="0"/>
              <a:t> into a wrapper called a container format. The default container format is </a:t>
            </a:r>
            <a:r>
              <a:rPr lang="en-US" sz="1600" dirty="0" err="1"/>
              <a:t>libcontainer</a:t>
            </a:r>
            <a:r>
              <a:rPr lang="en-US" sz="1600" dirty="0"/>
              <a:t>. In the future, Docker may support other container formats by integrating with technologies such as BSD Jails or Solaris Zones.</a:t>
            </a:r>
          </a:p>
          <a:p>
            <a:endParaRPr lang="en-IN" dirty="0"/>
          </a:p>
        </p:txBody>
      </p:sp>
      <p:sp>
        <p:nvSpPr>
          <p:cNvPr id="3" name="TextBox 2">
            <a:extLst>
              <a:ext uri="{FF2B5EF4-FFF2-40B4-BE49-F238E27FC236}">
                <a16:creationId xmlns:a16="http://schemas.microsoft.com/office/drawing/2014/main" id="{E43DF833-B37B-40BE-8468-17721EB6FBE1}"/>
              </a:ext>
            </a:extLst>
          </p:cNvPr>
          <p:cNvSpPr txBox="1"/>
          <p:nvPr/>
        </p:nvSpPr>
        <p:spPr>
          <a:xfrm>
            <a:off x="4041914" y="424069"/>
            <a:ext cx="4341510" cy="738664"/>
          </a:xfrm>
          <a:prstGeom prst="rect">
            <a:avLst/>
          </a:prstGeom>
          <a:noFill/>
        </p:spPr>
        <p:txBody>
          <a:bodyPr wrap="none" rtlCol="0">
            <a:spAutoFit/>
          </a:bodyPr>
          <a:lstStyle/>
          <a:p>
            <a:r>
              <a:rPr lang="en-IN" sz="2400" dirty="0"/>
              <a:t>Underlying Container Technology</a:t>
            </a:r>
          </a:p>
          <a:p>
            <a:endParaRPr lang="en-IN" dirty="0"/>
          </a:p>
        </p:txBody>
      </p:sp>
    </p:spTree>
    <p:extLst>
      <p:ext uri="{BB962C8B-B14F-4D97-AF65-F5344CB8AC3E}">
        <p14:creationId xmlns:p14="http://schemas.microsoft.com/office/powerpoint/2010/main" val="314496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7D6817-A474-400C-869F-61865F0CBCAD}"/>
              </a:ext>
            </a:extLst>
          </p:cNvPr>
          <p:cNvSpPr>
            <a:spLocks noGrp="1"/>
          </p:cNvSpPr>
          <p:nvPr>
            <p:ph idx="1"/>
          </p:nvPr>
        </p:nvSpPr>
        <p:spPr/>
        <p:txBody>
          <a:bodyPr/>
          <a:lstStyle/>
          <a:p>
            <a:r>
              <a:rPr lang="en-US" dirty="0"/>
              <a:t>By default, when you create a container, it does not publish any of its ports to the outside world. To make a port available to services outside of Docker, or to Docker containers which are not connected to the container’s network, use the --publish or -p flag. This creates a firewall rule which maps a container port to a port on the Docker host. Here are some examples.</a:t>
            </a:r>
          </a:p>
          <a:p>
            <a:endParaRPr lang="en-US" dirty="0"/>
          </a:p>
          <a:p>
            <a:endParaRPr lang="en-IN" dirty="0"/>
          </a:p>
        </p:txBody>
      </p:sp>
      <p:sp>
        <p:nvSpPr>
          <p:cNvPr id="3" name="TextBox 2">
            <a:extLst>
              <a:ext uri="{FF2B5EF4-FFF2-40B4-BE49-F238E27FC236}">
                <a16:creationId xmlns:a16="http://schemas.microsoft.com/office/drawing/2014/main" id="{3AB0C220-B35A-4C10-92AF-DCDF880E0796}"/>
              </a:ext>
            </a:extLst>
          </p:cNvPr>
          <p:cNvSpPr txBox="1"/>
          <p:nvPr/>
        </p:nvSpPr>
        <p:spPr>
          <a:xfrm>
            <a:off x="4147930" y="212035"/>
            <a:ext cx="6477607" cy="461665"/>
          </a:xfrm>
          <a:prstGeom prst="rect">
            <a:avLst/>
          </a:prstGeom>
          <a:noFill/>
        </p:spPr>
        <p:txBody>
          <a:bodyPr wrap="none" rtlCol="0">
            <a:spAutoFit/>
          </a:bodyPr>
          <a:lstStyle/>
          <a:p>
            <a:r>
              <a:rPr lang="en-IN" sz="2400" dirty="0"/>
              <a:t>Docker Port Mapping and Docker Logs Command</a:t>
            </a:r>
          </a:p>
        </p:txBody>
      </p:sp>
      <p:graphicFrame>
        <p:nvGraphicFramePr>
          <p:cNvPr id="8" name="Table 7">
            <a:extLst>
              <a:ext uri="{FF2B5EF4-FFF2-40B4-BE49-F238E27FC236}">
                <a16:creationId xmlns:a16="http://schemas.microsoft.com/office/drawing/2014/main" id="{C4E8A435-9473-4999-B02A-FFC46FBD2458}"/>
              </a:ext>
            </a:extLst>
          </p:cNvPr>
          <p:cNvGraphicFramePr>
            <a:graphicFrameLocks noGrp="1"/>
          </p:cNvGraphicFramePr>
          <p:nvPr/>
        </p:nvGraphicFramePr>
        <p:xfrm>
          <a:off x="3470267" y="1851796"/>
          <a:ext cx="5565790" cy="3778296"/>
        </p:xfrm>
        <a:graphic>
          <a:graphicData uri="http://schemas.openxmlformats.org/drawingml/2006/table">
            <a:tbl>
              <a:tblPr/>
              <a:tblGrid>
                <a:gridCol w="2782895">
                  <a:extLst>
                    <a:ext uri="{9D8B030D-6E8A-4147-A177-3AD203B41FA5}">
                      <a16:colId xmlns:a16="http://schemas.microsoft.com/office/drawing/2014/main" val="3437132829"/>
                    </a:ext>
                  </a:extLst>
                </a:gridCol>
                <a:gridCol w="2782895">
                  <a:extLst>
                    <a:ext uri="{9D8B030D-6E8A-4147-A177-3AD203B41FA5}">
                      <a16:colId xmlns:a16="http://schemas.microsoft.com/office/drawing/2014/main" val="2395634710"/>
                    </a:ext>
                  </a:extLst>
                </a:gridCol>
              </a:tblGrid>
              <a:tr h="351870">
                <a:tc>
                  <a:txBody>
                    <a:bodyPr/>
                    <a:lstStyle/>
                    <a:p>
                      <a:pPr algn="l"/>
                      <a:r>
                        <a:rPr lang="en-IN" sz="1600" b="1">
                          <a:effectLst/>
                        </a:rPr>
                        <a:t>Flag value</a:t>
                      </a:r>
                    </a:p>
                  </a:txBody>
                  <a:tcPr marL="82213" marR="82213" marT="57549" marB="57549" anchor="ctr">
                    <a:lnL>
                      <a:noFill/>
                    </a:lnL>
                    <a:lnR>
                      <a:noFill/>
                    </a:lnR>
                    <a:lnT>
                      <a:noFill/>
                    </a:lnT>
                    <a:lnB>
                      <a:noFill/>
                    </a:lnB>
                    <a:solidFill>
                      <a:srgbClr val="FFFFFF"/>
                    </a:solidFill>
                  </a:tcPr>
                </a:tc>
                <a:tc>
                  <a:txBody>
                    <a:bodyPr/>
                    <a:lstStyle/>
                    <a:p>
                      <a:pPr algn="l"/>
                      <a:r>
                        <a:rPr lang="en-IN" sz="1600" b="1">
                          <a:effectLst/>
                        </a:rPr>
                        <a:t>Description</a:t>
                      </a:r>
                    </a:p>
                  </a:txBody>
                  <a:tcPr marL="82213" marR="82213" marT="57549" marB="57549" anchor="ctr">
                    <a:lnL>
                      <a:noFill/>
                    </a:lnL>
                    <a:lnR>
                      <a:noFill/>
                    </a:lnR>
                    <a:lnT>
                      <a:noFill/>
                    </a:lnT>
                    <a:lnB>
                      <a:noFill/>
                    </a:lnB>
                    <a:solidFill>
                      <a:srgbClr val="FFFFFF"/>
                    </a:solidFill>
                  </a:tcPr>
                </a:tc>
                <a:extLst>
                  <a:ext uri="{0D108BD9-81ED-4DB2-BD59-A6C34878D82A}">
                    <a16:rowId xmlns:a16="http://schemas.microsoft.com/office/drawing/2014/main" val="2364307015"/>
                  </a:ext>
                </a:extLst>
              </a:tr>
              <a:tr h="874741">
                <a:tc>
                  <a:txBody>
                    <a:bodyPr/>
                    <a:lstStyle/>
                    <a:p>
                      <a:r>
                        <a:rPr lang="en-IN" sz="1600">
                          <a:effectLst/>
                        </a:rPr>
                        <a:t>-p 8080:80</a:t>
                      </a:r>
                    </a:p>
                  </a:txBody>
                  <a:tcPr marL="82213" marR="82213" marT="82213" marB="82213" anchor="ctr">
                    <a:lnL>
                      <a:noFill/>
                    </a:lnL>
                    <a:lnR>
                      <a:noFill/>
                    </a:lnR>
                    <a:lnT>
                      <a:noFill/>
                    </a:lnT>
                    <a:lnB>
                      <a:noFill/>
                    </a:lnB>
                    <a:solidFill>
                      <a:srgbClr val="FFFFFF"/>
                    </a:solidFill>
                  </a:tcPr>
                </a:tc>
                <a:tc>
                  <a:txBody>
                    <a:bodyPr/>
                    <a:lstStyle/>
                    <a:p>
                      <a:r>
                        <a:rPr lang="en-US" sz="1600">
                          <a:effectLst/>
                        </a:rPr>
                        <a:t>Map TCP port 80 in the container to port 8080 on the Docker host.</a:t>
                      </a:r>
                    </a:p>
                  </a:txBody>
                  <a:tcPr marL="82213" marR="82213" marT="82213" marB="82213" anchor="ctr">
                    <a:lnL>
                      <a:noFill/>
                    </a:lnL>
                    <a:lnR>
                      <a:noFill/>
                    </a:lnR>
                    <a:lnT>
                      <a:noFill/>
                    </a:lnT>
                    <a:lnB>
                      <a:noFill/>
                    </a:lnB>
                    <a:solidFill>
                      <a:srgbClr val="FFFFFF"/>
                    </a:solidFill>
                  </a:tcPr>
                </a:tc>
                <a:extLst>
                  <a:ext uri="{0D108BD9-81ED-4DB2-BD59-A6C34878D82A}">
                    <a16:rowId xmlns:a16="http://schemas.microsoft.com/office/drawing/2014/main" val="2922551446"/>
                  </a:ext>
                </a:extLst>
              </a:tr>
              <a:tr h="874741">
                <a:tc>
                  <a:txBody>
                    <a:bodyPr/>
                    <a:lstStyle/>
                    <a:p>
                      <a:r>
                        <a:rPr lang="en-IN" sz="1600">
                          <a:effectLst/>
                        </a:rPr>
                        <a:t>-p 8080:80/udp</a:t>
                      </a:r>
                    </a:p>
                  </a:txBody>
                  <a:tcPr marL="82213" marR="82213" marT="82213" marB="82213" anchor="ctr">
                    <a:lnL>
                      <a:noFill/>
                    </a:lnL>
                    <a:lnR>
                      <a:noFill/>
                    </a:lnR>
                    <a:lnT>
                      <a:noFill/>
                    </a:lnT>
                    <a:lnB>
                      <a:noFill/>
                    </a:lnB>
                    <a:solidFill>
                      <a:srgbClr val="F7F7F7"/>
                    </a:solidFill>
                  </a:tcPr>
                </a:tc>
                <a:tc>
                  <a:txBody>
                    <a:bodyPr/>
                    <a:lstStyle/>
                    <a:p>
                      <a:r>
                        <a:rPr lang="en-US" sz="1600">
                          <a:effectLst/>
                        </a:rPr>
                        <a:t>Map UDP port 80 in the container to port 8080 on the Docker host.</a:t>
                      </a:r>
                    </a:p>
                  </a:txBody>
                  <a:tcPr marL="82213" marR="82213" marT="82213" marB="82213" anchor="ctr">
                    <a:lnL>
                      <a:noFill/>
                    </a:lnL>
                    <a:lnR>
                      <a:noFill/>
                    </a:lnR>
                    <a:lnT>
                      <a:noFill/>
                    </a:lnT>
                    <a:lnB>
                      <a:noFill/>
                    </a:lnB>
                    <a:solidFill>
                      <a:srgbClr val="F7F7F7"/>
                    </a:solidFill>
                  </a:tcPr>
                </a:tc>
                <a:extLst>
                  <a:ext uri="{0D108BD9-81ED-4DB2-BD59-A6C34878D82A}">
                    <a16:rowId xmlns:a16="http://schemas.microsoft.com/office/drawing/2014/main" val="2505990202"/>
                  </a:ext>
                </a:extLst>
              </a:tr>
              <a:tr h="1348285">
                <a:tc>
                  <a:txBody>
                    <a:bodyPr/>
                    <a:lstStyle/>
                    <a:p>
                      <a:r>
                        <a:rPr lang="da-DK" sz="1600">
                          <a:effectLst/>
                        </a:rPr>
                        <a:t>-p 8080:80/tcp -p 8080:80/udp</a:t>
                      </a:r>
                    </a:p>
                  </a:txBody>
                  <a:tcPr marL="82213" marR="82213" marT="82213" marB="82213" anchor="ctr">
                    <a:lnL>
                      <a:noFill/>
                    </a:lnL>
                    <a:lnR>
                      <a:noFill/>
                    </a:lnR>
                    <a:lnT>
                      <a:noFill/>
                    </a:lnT>
                    <a:lnB>
                      <a:noFill/>
                    </a:lnB>
                    <a:solidFill>
                      <a:srgbClr val="FFFFFF"/>
                    </a:solidFill>
                  </a:tcPr>
                </a:tc>
                <a:tc>
                  <a:txBody>
                    <a:bodyPr/>
                    <a:lstStyle/>
                    <a:p>
                      <a:r>
                        <a:rPr lang="en-US" sz="1600" dirty="0">
                          <a:effectLst/>
                        </a:rPr>
                        <a:t>Map TCP port 80 in the container to TCP port 8080 on the Docker host, and map UDP port 80 in the container to UDP port 8080 on the Docker host.</a:t>
                      </a:r>
                    </a:p>
                  </a:txBody>
                  <a:tcPr marL="82213" marR="82213" marT="82213" marB="82213" anchor="ctr">
                    <a:lnL>
                      <a:noFill/>
                    </a:lnL>
                    <a:lnR>
                      <a:noFill/>
                    </a:lnR>
                    <a:lnT>
                      <a:noFill/>
                    </a:lnT>
                    <a:lnB>
                      <a:noFill/>
                    </a:lnB>
                    <a:solidFill>
                      <a:srgbClr val="FFFFFF"/>
                    </a:solidFill>
                  </a:tcPr>
                </a:tc>
                <a:extLst>
                  <a:ext uri="{0D108BD9-81ED-4DB2-BD59-A6C34878D82A}">
                    <a16:rowId xmlns:a16="http://schemas.microsoft.com/office/drawing/2014/main" val="976720804"/>
                  </a:ext>
                </a:extLst>
              </a:tr>
            </a:tbl>
          </a:graphicData>
        </a:graphic>
      </p:graphicFrame>
    </p:spTree>
    <p:extLst>
      <p:ext uri="{BB962C8B-B14F-4D97-AF65-F5344CB8AC3E}">
        <p14:creationId xmlns:p14="http://schemas.microsoft.com/office/powerpoint/2010/main" val="39794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E3DB3-9E77-45A9-999F-386D3AAE9D2B}"/>
              </a:ext>
            </a:extLst>
          </p:cNvPr>
          <p:cNvSpPr txBox="1"/>
          <p:nvPr/>
        </p:nvSpPr>
        <p:spPr>
          <a:xfrm>
            <a:off x="636104" y="55810"/>
            <a:ext cx="1574470" cy="646331"/>
          </a:xfrm>
          <a:prstGeom prst="rect">
            <a:avLst/>
          </a:prstGeom>
          <a:noFill/>
        </p:spPr>
        <p:txBody>
          <a:bodyPr wrap="none" rtlCol="0">
            <a:spAutoFit/>
          </a:bodyPr>
          <a:lstStyle/>
          <a:p>
            <a:r>
              <a:rPr lang="en-IN" sz="3600" dirty="0"/>
              <a:t>Agenda</a:t>
            </a:r>
          </a:p>
        </p:txBody>
      </p:sp>
      <p:sp>
        <p:nvSpPr>
          <p:cNvPr id="3" name="TextBox 2">
            <a:extLst>
              <a:ext uri="{FF2B5EF4-FFF2-40B4-BE49-F238E27FC236}">
                <a16:creationId xmlns:a16="http://schemas.microsoft.com/office/drawing/2014/main" id="{D0756336-0B33-4780-A7C8-0BB2104A9AE6}"/>
              </a:ext>
            </a:extLst>
          </p:cNvPr>
          <p:cNvSpPr txBox="1"/>
          <p:nvPr/>
        </p:nvSpPr>
        <p:spPr>
          <a:xfrm>
            <a:off x="344557" y="702141"/>
            <a:ext cx="5075941" cy="4801314"/>
          </a:xfrm>
          <a:prstGeom prst="rect">
            <a:avLst/>
          </a:prstGeom>
          <a:noFill/>
        </p:spPr>
        <p:txBody>
          <a:bodyPr wrap="none" rtlCol="0">
            <a:spAutoFit/>
          </a:bodyPr>
          <a:lstStyle/>
          <a:p>
            <a:endParaRPr lang="en-IN" dirty="0"/>
          </a:p>
          <a:p>
            <a:r>
              <a:rPr lang="en-IN" dirty="0"/>
              <a:t> Introduction to Virtualization Technologies</a:t>
            </a:r>
          </a:p>
          <a:p>
            <a:endParaRPr lang="en-IN" dirty="0"/>
          </a:p>
          <a:p>
            <a:r>
              <a:rPr lang="en-IN" dirty="0"/>
              <a:t> Docker's Client Server Architecture</a:t>
            </a:r>
          </a:p>
          <a:p>
            <a:endParaRPr lang="en-IN" dirty="0"/>
          </a:p>
          <a:p>
            <a:r>
              <a:rPr lang="en-IN" dirty="0"/>
              <a:t> Install Docker for Mac/Windows</a:t>
            </a:r>
          </a:p>
          <a:p>
            <a:endParaRPr lang="en-IN" dirty="0"/>
          </a:p>
          <a:p>
            <a:r>
              <a:rPr lang="en-IN" dirty="0"/>
              <a:t> Install Docker Toolbox</a:t>
            </a:r>
          </a:p>
          <a:p>
            <a:endParaRPr lang="en-IN" dirty="0"/>
          </a:p>
          <a:p>
            <a:r>
              <a:rPr lang="en-IN" dirty="0"/>
              <a:t> Important Docker Concepts</a:t>
            </a:r>
          </a:p>
          <a:p>
            <a:endParaRPr lang="en-IN" dirty="0"/>
          </a:p>
          <a:p>
            <a:r>
              <a:rPr lang="en-IN" dirty="0"/>
              <a:t> Run Our First Hello World Docker Container</a:t>
            </a:r>
          </a:p>
          <a:p>
            <a:endParaRPr lang="en-IN" dirty="0"/>
          </a:p>
          <a:p>
            <a:r>
              <a:rPr lang="en-IN" dirty="0"/>
              <a:t> Deep Dive into Docker Containers</a:t>
            </a:r>
          </a:p>
          <a:p>
            <a:endParaRPr lang="en-IN" dirty="0"/>
          </a:p>
          <a:p>
            <a:r>
              <a:rPr lang="en-IN" dirty="0"/>
              <a:t> Docker Port Mapping and Docker Logs Command</a:t>
            </a:r>
          </a:p>
          <a:p>
            <a:endParaRPr lang="en-IN" dirty="0"/>
          </a:p>
        </p:txBody>
      </p:sp>
    </p:spTree>
    <p:extLst>
      <p:ext uri="{BB962C8B-B14F-4D97-AF65-F5344CB8AC3E}">
        <p14:creationId xmlns:p14="http://schemas.microsoft.com/office/powerpoint/2010/main" val="354978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FBCA9-AD54-4373-A055-92000E94AF5F}"/>
              </a:ext>
            </a:extLst>
          </p:cNvPr>
          <p:cNvSpPr>
            <a:spLocks noGrp="1"/>
          </p:cNvSpPr>
          <p:nvPr>
            <p:ph idx="1"/>
          </p:nvPr>
        </p:nvSpPr>
        <p:spPr/>
        <p:txBody>
          <a:bodyPr>
            <a:normAutofit lnSpcReduction="10000"/>
          </a:bodyPr>
          <a:lstStyle/>
          <a:p>
            <a:r>
              <a:rPr lang="en-US" dirty="0"/>
              <a:t>Fetch the logs of a container</a:t>
            </a:r>
          </a:p>
          <a:p>
            <a:pPr marL="0" indent="0">
              <a:buNone/>
            </a:pPr>
            <a:r>
              <a:rPr lang="en-US" dirty="0"/>
              <a:t>     docker logs [OPTIONS] CONTAINER</a:t>
            </a:r>
          </a:p>
          <a:p>
            <a:endParaRPr lang="en-US" dirty="0"/>
          </a:p>
          <a:p>
            <a:r>
              <a:rPr lang="en-US" dirty="0"/>
              <a:t>The docker logs command batch-retrieves logs present at the time of execution.</a:t>
            </a:r>
          </a:p>
          <a:p>
            <a:endParaRPr lang="en-US" dirty="0"/>
          </a:p>
          <a:p>
            <a:r>
              <a:rPr lang="en-US" dirty="0"/>
              <a:t>In order to retrieve logs before a specific point in time, run:</a:t>
            </a:r>
          </a:p>
          <a:p>
            <a:endParaRPr lang="en-US" dirty="0"/>
          </a:p>
          <a:p>
            <a:r>
              <a:rPr lang="en-US" dirty="0"/>
              <a:t>$ docker run --name test -d </a:t>
            </a:r>
            <a:r>
              <a:rPr lang="en-US" dirty="0" err="1"/>
              <a:t>busybox</a:t>
            </a:r>
            <a:r>
              <a:rPr lang="en-US" dirty="0"/>
              <a:t> </a:t>
            </a:r>
            <a:r>
              <a:rPr lang="en-US" dirty="0" err="1"/>
              <a:t>sh</a:t>
            </a:r>
            <a:r>
              <a:rPr lang="en-US" dirty="0"/>
              <a:t> -c "while true; do $(echo date); sleep 1; done"</a:t>
            </a:r>
          </a:p>
          <a:p>
            <a:r>
              <a:rPr lang="en-US" dirty="0"/>
              <a:t>$ date</a:t>
            </a:r>
          </a:p>
          <a:p>
            <a:pPr marL="0" indent="0">
              <a:buNone/>
            </a:pPr>
            <a:r>
              <a:rPr lang="en-US" dirty="0"/>
              <a:t>  Tue 14 Nov 2017 16:40:00 CET</a:t>
            </a:r>
          </a:p>
          <a:p>
            <a:r>
              <a:rPr lang="en-US" dirty="0"/>
              <a:t>$ docker logs -f --until=2s</a:t>
            </a:r>
          </a:p>
          <a:p>
            <a:pPr marL="0" indent="0">
              <a:buNone/>
            </a:pPr>
            <a:r>
              <a:rPr lang="en-US" dirty="0"/>
              <a:t>  Tue 14 Nov 2017 16:40:00 CET</a:t>
            </a:r>
          </a:p>
          <a:p>
            <a:pPr marL="0" indent="0">
              <a:buNone/>
            </a:pPr>
            <a:r>
              <a:rPr lang="en-US" dirty="0"/>
              <a:t>  Tue 14 Nov 2017 16:40:01 CET</a:t>
            </a:r>
          </a:p>
          <a:p>
            <a:pPr marL="0" indent="0">
              <a:buNone/>
            </a:pPr>
            <a:r>
              <a:rPr lang="en-US" dirty="0"/>
              <a:t>  Tue 14 Nov 2017 16:40:02 CET</a:t>
            </a:r>
          </a:p>
          <a:p>
            <a:endParaRPr lang="en-IN" dirty="0"/>
          </a:p>
        </p:txBody>
      </p:sp>
      <p:sp>
        <p:nvSpPr>
          <p:cNvPr id="3" name="TextBox 2">
            <a:extLst>
              <a:ext uri="{FF2B5EF4-FFF2-40B4-BE49-F238E27FC236}">
                <a16:creationId xmlns:a16="http://schemas.microsoft.com/office/drawing/2014/main" id="{39600A16-A044-4919-8446-D35B203FF322}"/>
              </a:ext>
            </a:extLst>
          </p:cNvPr>
          <p:cNvSpPr txBox="1"/>
          <p:nvPr/>
        </p:nvSpPr>
        <p:spPr>
          <a:xfrm>
            <a:off x="4850296" y="450574"/>
            <a:ext cx="1783309" cy="461665"/>
          </a:xfrm>
          <a:prstGeom prst="rect">
            <a:avLst/>
          </a:prstGeom>
          <a:noFill/>
        </p:spPr>
        <p:txBody>
          <a:bodyPr wrap="none" rtlCol="0">
            <a:spAutoFit/>
          </a:bodyPr>
          <a:lstStyle/>
          <a:p>
            <a:r>
              <a:rPr lang="en-IN" sz="2400" dirty="0"/>
              <a:t>Docker Logs</a:t>
            </a:r>
          </a:p>
        </p:txBody>
      </p:sp>
    </p:spTree>
    <p:extLst>
      <p:ext uri="{BB962C8B-B14F-4D97-AF65-F5344CB8AC3E}">
        <p14:creationId xmlns:p14="http://schemas.microsoft.com/office/powerpoint/2010/main" val="216446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973C-AB9E-4B94-A4F8-CA6E0F196476}"/>
              </a:ext>
            </a:extLst>
          </p:cNvPr>
          <p:cNvSpPr>
            <a:spLocks noGrp="1"/>
          </p:cNvSpPr>
          <p:nvPr>
            <p:ph type="title"/>
          </p:nvPr>
        </p:nvSpPr>
        <p:spPr>
          <a:xfrm>
            <a:off x="3673061" y="2756129"/>
            <a:ext cx="10058400" cy="448841"/>
          </a:xfrm>
        </p:spPr>
        <p:txBody>
          <a:bodyPr>
            <a:normAutofit fontScale="90000"/>
          </a:bodyPr>
          <a:lstStyle/>
          <a:p>
            <a:r>
              <a:rPr lang="en-IN" dirty="0">
                <a:solidFill>
                  <a:schemeClr val="tx1"/>
                </a:solidFill>
              </a:rPr>
              <a:t>Knowledge Check</a:t>
            </a: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77783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5616" y="3261995"/>
            <a:ext cx="2635885" cy="774700"/>
          </a:xfrm>
          <a:prstGeom prst="rect">
            <a:avLst/>
          </a:prstGeom>
        </p:spPr>
        <p:txBody>
          <a:bodyPr vert="horz" wrap="square" lIns="0" tIns="0" rIns="0" bIns="0" rtlCol="0">
            <a:spAutoFit/>
          </a:bodyPr>
          <a:lstStyle/>
          <a:p>
            <a:pPr marL="12700">
              <a:lnSpc>
                <a:spcPct val="100000"/>
              </a:lnSpc>
            </a:pPr>
            <a:r>
              <a:rPr sz="4800" b="1" spc="-5" dirty="0">
                <a:latin typeface="Calibri"/>
                <a:cs typeface="Calibri"/>
              </a:rPr>
              <a:t>Thank</a:t>
            </a:r>
            <a:r>
              <a:rPr sz="4800" b="1" spc="-80" dirty="0">
                <a:latin typeface="Calibri"/>
                <a:cs typeface="Calibri"/>
              </a:rPr>
              <a:t> </a:t>
            </a:r>
            <a:r>
              <a:rPr sz="4800" b="1" spc="-135" dirty="0">
                <a:latin typeface="Calibri"/>
                <a:cs typeface="Calibri"/>
              </a:rPr>
              <a:t>You</a:t>
            </a:r>
            <a:endParaRPr sz="4800" dirty="0">
              <a:latin typeface="Calibri"/>
              <a:cs typeface="Calibri"/>
            </a:endParaRPr>
          </a:p>
        </p:txBody>
      </p:sp>
      <p:sp>
        <p:nvSpPr>
          <p:cNvPr id="4" name="object 4"/>
          <p:cNvSpPr txBox="1">
            <a:spLocks noGrp="1"/>
          </p:cNvSpPr>
          <p:nvPr>
            <p:ph type="ftr" sz="quarter" idx="11"/>
          </p:nvPr>
        </p:nvSpPr>
        <p:spPr>
          <a:xfrm>
            <a:off x="78739" y="6585686"/>
            <a:ext cx="5852160" cy="214802"/>
          </a:xfrm>
          <a:prstGeom prst="rect">
            <a:avLst/>
          </a:prstGeom>
        </p:spPr>
        <p:txBody>
          <a:bodyPr vert="horz" wrap="square" lIns="0" tIns="0" rIns="0" bIns="0" rtlCol="0">
            <a:spAutoFit/>
          </a:bodyPr>
          <a:lstStyle/>
          <a:p>
            <a:pPr marL="12700">
              <a:lnSpc>
                <a:spcPts val="1614"/>
              </a:lnSpc>
            </a:pPr>
            <a:r>
              <a:rPr spc="-10" dirty="0"/>
              <a:t>.</a:t>
            </a:r>
          </a:p>
        </p:txBody>
      </p:sp>
    </p:spTree>
    <p:extLst>
      <p:ext uri="{BB962C8B-B14F-4D97-AF65-F5344CB8AC3E}">
        <p14:creationId xmlns:p14="http://schemas.microsoft.com/office/powerpoint/2010/main" val="374539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1200" y="274639"/>
            <a:ext cx="8229600" cy="892205"/>
          </a:xfrm>
          <a:prstGeom prst="rect">
            <a:avLst/>
          </a:prstGeom>
        </p:spPr>
        <p:txBody>
          <a:bodyPr>
            <a:normAutofit fontScale="97500"/>
          </a:bodyPr>
          <a:lstStyle>
            <a:lvl1pPr algn="l" rtl="0" eaLnBrk="1" fontAlgn="base" hangingPunct="1">
              <a:lnSpc>
                <a:spcPct val="80000"/>
              </a:lnSpc>
              <a:spcBef>
                <a:spcPct val="0"/>
              </a:spcBef>
              <a:spcAft>
                <a:spcPct val="0"/>
              </a:spcAft>
              <a:defRPr sz="3600" kern="1200">
                <a:solidFill>
                  <a:schemeClr val="tx1"/>
                </a:solidFill>
                <a:latin typeface="+mj-lt"/>
                <a:ea typeface="+mj-ea"/>
                <a:cs typeface="+mj-cs"/>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3200" dirty="0">
                <a:solidFill>
                  <a:schemeClr val="tx1">
                    <a:lumMod val="75000"/>
                    <a:lumOff val="25000"/>
                  </a:schemeClr>
                </a:solidFill>
              </a:rPr>
              <a:t>Introduction to Virtualization Technologies</a:t>
            </a:r>
          </a:p>
        </p:txBody>
      </p:sp>
      <p:sp>
        <p:nvSpPr>
          <p:cNvPr id="6" name="Rectangle 5"/>
          <p:cNvSpPr/>
          <p:nvPr/>
        </p:nvSpPr>
        <p:spPr>
          <a:xfrm>
            <a:off x="384313" y="1166844"/>
            <a:ext cx="9597887" cy="1569660"/>
          </a:xfrm>
          <a:prstGeom prst="rect">
            <a:avLst/>
          </a:prstGeom>
        </p:spPr>
        <p:txBody>
          <a:bodyPr wrap="square">
            <a:spAutoFit/>
          </a:bodyPr>
          <a:lstStyle/>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Today’s x86 computer hardware was designed to run a single operating system and a single application, leaving most machines vastly underutilized.</a:t>
            </a:r>
          </a:p>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Virtualization lets you run multiple virtual machines on a single physical machine, with each virtual machine sharing the resources of that one physical computer across multiple environments.</a:t>
            </a:r>
          </a:p>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 Different virtual machines can run different operating systems and multiple applications on the same physical computer</a:t>
            </a:r>
            <a:r>
              <a:rPr lang="en-US" sz="1600" dirty="0">
                <a:latin typeface="Arial" pitchFamily="34" charset="0"/>
                <a:cs typeface="Arial" pitchFamily="34" charset="0"/>
              </a:rPr>
              <a:t>. </a:t>
            </a:r>
          </a:p>
        </p:txBody>
      </p:sp>
      <p:sp>
        <p:nvSpPr>
          <p:cNvPr id="8" name="Slide Number Placeholder 3"/>
          <p:cNvSpPr txBox="1">
            <a:spLocks/>
          </p:cNvSpPr>
          <p:nvPr/>
        </p:nvSpPr>
        <p:spPr>
          <a:xfrm>
            <a:off x="8077200" y="6356351"/>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Slide Number Placeholder 8"/>
          <p:cNvSpPr>
            <a:spLocks noGrp="1"/>
          </p:cNvSpPr>
          <p:nvPr>
            <p:ph type="sldNum" sz="quarter" idx="11"/>
          </p:nvPr>
        </p:nvSpPr>
        <p:spPr/>
        <p:txBody>
          <a:bodyPr/>
          <a:lstStyle/>
          <a:p>
            <a:pPr>
              <a:defRPr/>
            </a:pPr>
            <a:fld id="{071CB56C-2C7F-482B-9BE5-04E27D1080CB}" type="slidenum">
              <a:rPr lang="en-GB" smtClean="0">
                <a:solidFill>
                  <a:prstClr val="white"/>
                </a:solidFill>
              </a:rPr>
              <a:pPr>
                <a:defRPr/>
              </a:pPr>
              <a:t>3</a:t>
            </a:fld>
            <a:endParaRPr lang="en-GB" dirty="0">
              <a:solidFill>
                <a:prstClr val="white"/>
              </a:solidFill>
            </a:endParaRPr>
          </a:p>
        </p:txBody>
      </p:sp>
      <p:pic>
        <p:nvPicPr>
          <p:cNvPr id="1026" name="Picture 2" descr="Image result for traditional architecture vs virtual architecture">
            <a:extLst>
              <a:ext uri="{FF2B5EF4-FFF2-40B4-BE49-F238E27FC236}">
                <a16:creationId xmlns:a16="http://schemas.microsoft.com/office/drawing/2014/main" id="{D492501E-42B0-42FD-A3EF-271E2A221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539" y="2681109"/>
            <a:ext cx="5870713" cy="297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EADAF-E319-444B-ACA4-757463A5BA05}"/>
              </a:ext>
            </a:extLst>
          </p:cNvPr>
          <p:cNvSpPr txBox="1"/>
          <p:nvPr/>
        </p:nvSpPr>
        <p:spPr>
          <a:xfrm>
            <a:off x="3803801" y="238539"/>
            <a:ext cx="4584397" cy="615553"/>
          </a:xfrm>
          <a:prstGeom prst="rect">
            <a:avLst/>
          </a:prstGeom>
          <a:noFill/>
        </p:spPr>
        <p:txBody>
          <a:bodyPr wrap="none" rtlCol="0">
            <a:spAutoFit/>
          </a:bodyPr>
          <a:lstStyle/>
          <a:p>
            <a:r>
              <a:rPr lang="en-IN" sz="3400" dirty="0"/>
              <a:t>Benefits of  Virtualization</a:t>
            </a:r>
          </a:p>
        </p:txBody>
      </p:sp>
      <p:graphicFrame>
        <p:nvGraphicFramePr>
          <p:cNvPr id="4" name="Table 3">
            <a:extLst>
              <a:ext uri="{FF2B5EF4-FFF2-40B4-BE49-F238E27FC236}">
                <a16:creationId xmlns:a16="http://schemas.microsoft.com/office/drawing/2014/main" id="{5617C5B3-186D-438C-A2F9-015A511E3D02}"/>
              </a:ext>
            </a:extLst>
          </p:cNvPr>
          <p:cNvGraphicFramePr>
            <a:graphicFrameLocks noGrp="1"/>
          </p:cNvGraphicFramePr>
          <p:nvPr>
            <p:extLst>
              <p:ext uri="{D42A27DB-BD31-4B8C-83A1-F6EECF244321}">
                <p14:modId xmlns:p14="http://schemas.microsoft.com/office/powerpoint/2010/main" val="1918075286"/>
              </p:ext>
            </p:extLst>
          </p:nvPr>
        </p:nvGraphicFramePr>
        <p:xfrm>
          <a:off x="742121" y="1020418"/>
          <a:ext cx="11078817" cy="5019870"/>
        </p:xfrm>
        <a:graphic>
          <a:graphicData uri="http://schemas.openxmlformats.org/drawingml/2006/table">
            <a:tbl>
              <a:tblPr firstRow="1" bandRow="1">
                <a:tableStyleId>{00A15C55-8517-42AA-B614-E9B94910E393}</a:tableStyleId>
              </a:tblPr>
              <a:tblGrid>
                <a:gridCol w="3692939">
                  <a:extLst>
                    <a:ext uri="{9D8B030D-6E8A-4147-A177-3AD203B41FA5}">
                      <a16:colId xmlns:a16="http://schemas.microsoft.com/office/drawing/2014/main" val="20000"/>
                    </a:ext>
                  </a:extLst>
                </a:gridCol>
                <a:gridCol w="3692939">
                  <a:extLst>
                    <a:ext uri="{9D8B030D-6E8A-4147-A177-3AD203B41FA5}">
                      <a16:colId xmlns:a16="http://schemas.microsoft.com/office/drawing/2014/main" val="20001"/>
                    </a:ext>
                  </a:extLst>
                </a:gridCol>
                <a:gridCol w="3692939">
                  <a:extLst>
                    <a:ext uri="{9D8B030D-6E8A-4147-A177-3AD203B41FA5}">
                      <a16:colId xmlns:a16="http://schemas.microsoft.com/office/drawing/2014/main" val="20002"/>
                    </a:ext>
                  </a:extLst>
                </a:gridCol>
              </a:tblGrid>
              <a:tr h="1133613">
                <a:tc>
                  <a:txBody>
                    <a:bodyPr/>
                    <a:lstStyle/>
                    <a:p>
                      <a:r>
                        <a:rPr lang="en-US" sz="1800" dirty="0"/>
                        <a:t>Improve Effectiveness</a:t>
                      </a:r>
                      <a:r>
                        <a:rPr lang="en-US" sz="1800" baseline="0" dirty="0"/>
                        <a:t> and Reduce Costs</a:t>
                      </a:r>
                      <a:endParaRPr lang="en-US" sz="1800" b="1" dirty="0">
                        <a:solidFill>
                          <a:schemeClr val="bg1"/>
                        </a:solidFill>
                        <a:latin typeface="Arial" pitchFamily="34" charset="0"/>
                        <a:cs typeface="Arial" pitchFamily="34" charset="0"/>
                      </a:endParaRPr>
                    </a:p>
                  </a:txBody>
                  <a:tcPr/>
                </a:tc>
                <a:tc>
                  <a:txBody>
                    <a:bodyPr/>
                    <a:lstStyle/>
                    <a:p>
                      <a:r>
                        <a:rPr lang="en-US" sz="1800" dirty="0"/>
                        <a:t> Increased Business Agility</a:t>
                      </a:r>
                      <a:endParaRPr lang="en-US" sz="1800" b="1" dirty="0">
                        <a:solidFill>
                          <a:schemeClr val="bg1"/>
                        </a:solidFill>
                        <a:latin typeface="Arial" pitchFamily="34" charset="0"/>
                        <a:cs typeface="Arial" pitchFamily="34" charset="0"/>
                      </a:endParaRPr>
                    </a:p>
                  </a:txBody>
                  <a:tcPr/>
                </a:tc>
                <a:tc>
                  <a:txBody>
                    <a:bodyPr/>
                    <a:lstStyle/>
                    <a:p>
                      <a:r>
                        <a:rPr lang="en-US" sz="1800" dirty="0"/>
                        <a:t>Maximize</a:t>
                      </a:r>
                      <a:r>
                        <a:rPr lang="en-US" sz="1800" baseline="0" dirty="0"/>
                        <a:t> Business Continuity</a:t>
                      </a:r>
                      <a:endParaRPr lang="en-US" sz="1800" b="1" dirty="0">
                        <a:solidFill>
                          <a:schemeClr val="bg1"/>
                        </a:solidFill>
                        <a:latin typeface="Arial" pitchFamily="34" charset="0"/>
                        <a:cs typeface="Arial" pitchFamily="34" charset="0"/>
                      </a:endParaRPr>
                    </a:p>
                  </a:txBody>
                  <a:tcPr/>
                </a:tc>
                <a:extLst>
                  <a:ext uri="{0D108BD9-81ED-4DB2-BD59-A6C34878D82A}">
                    <a16:rowId xmlns:a16="http://schemas.microsoft.com/office/drawing/2014/main" val="10000"/>
                  </a:ext>
                </a:extLst>
              </a:tr>
              <a:tr h="3886257">
                <a:tc>
                  <a:txBody>
                    <a:bodyPr/>
                    <a:lstStyle/>
                    <a:p>
                      <a:pPr marL="285750" indent="-285750">
                        <a:buFont typeface="Arial" pitchFamily="34" charset="0"/>
                        <a:buChar char="•"/>
                      </a:pPr>
                      <a:r>
                        <a:rPr lang="en-US" sz="1800" dirty="0"/>
                        <a:t>Maximize</a:t>
                      </a:r>
                      <a:r>
                        <a:rPr lang="en-US" sz="1800" baseline="0" dirty="0"/>
                        <a:t> Asset Utilization</a:t>
                      </a:r>
                    </a:p>
                    <a:p>
                      <a:pPr marL="285750" indent="-285750">
                        <a:buFont typeface="Arial" pitchFamily="34" charset="0"/>
                        <a:buChar char="•"/>
                      </a:pPr>
                      <a:r>
                        <a:rPr lang="en-US" sz="1800" baseline="0" dirty="0"/>
                        <a:t>Reduced Power and cooling needs</a:t>
                      </a:r>
                    </a:p>
                    <a:p>
                      <a:pPr marL="285750" indent="-285750">
                        <a:buFont typeface="Arial" pitchFamily="34" charset="0"/>
                        <a:buChar char="•"/>
                      </a:pPr>
                      <a:r>
                        <a:rPr lang="en-US" sz="1800" baseline="0" dirty="0"/>
                        <a:t>Lower Capital and Operational expenditure</a:t>
                      </a:r>
                    </a:p>
                    <a:p>
                      <a:pPr marL="285750" indent="-285750">
                        <a:buFont typeface="Arial" pitchFamily="34" charset="0"/>
                        <a:buChar char="•"/>
                      </a:pPr>
                      <a:r>
                        <a:rPr lang="en-US" sz="1800" baseline="0" dirty="0"/>
                        <a:t>Lower Carbon footprint</a:t>
                      </a:r>
                    </a:p>
                    <a:p>
                      <a:pPr marL="285750" indent="-285750">
                        <a:buFont typeface="Arial" pitchFamily="34" charset="0"/>
                        <a:buChar char="•"/>
                      </a:pPr>
                      <a:r>
                        <a:rPr lang="en-US" sz="1800" baseline="0" dirty="0"/>
                        <a:t>Increased IT staff productivity</a:t>
                      </a:r>
                    </a:p>
                    <a:p>
                      <a:pPr marL="285750" indent="-285750">
                        <a:buFont typeface="Arial" pitchFamily="34" charset="0"/>
                        <a:buChar char="•"/>
                      </a:pPr>
                      <a:r>
                        <a:rPr lang="en-US" sz="1800" baseline="0" dirty="0"/>
                        <a:t>Reduced Software Licensing ,hardware management costs</a:t>
                      </a:r>
                      <a:endParaRPr lang="en-US" sz="1800" dirty="0">
                        <a:solidFill>
                          <a:schemeClr val="tx1">
                            <a:lumMod val="75000"/>
                            <a:lumOff val="25000"/>
                          </a:schemeClr>
                        </a:solidFill>
                        <a:latin typeface="Arial" pitchFamily="34" charset="0"/>
                        <a:cs typeface="Arial" pitchFamily="34" charset="0"/>
                      </a:endParaRPr>
                    </a:p>
                  </a:txBody>
                  <a:tcPr/>
                </a:tc>
                <a:tc>
                  <a:txBody>
                    <a:bodyPr/>
                    <a:lstStyle/>
                    <a:p>
                      <a:pPr marL="285750" indent="-285750">
                        <a:buFont typeface="Arial" pitchFamily="34" charset="0"/>
                        <a:buChar char="•"/>
                      </a:pPr>
                      <a:r>
                        <a:rPr lang="en-US" sz="1800" dirty="0"/>
                        <a:t>Dynamically</a:t>
                      </a:r>
                      <a:r>
                        <a:rPr lang="en-US" sz="1800" baseline="0" dirty="0"/>
                        <a:t> scale up or back</a:t>
                      </a:r>
                    </a:p>
                    <a:p>
                      <a:pPr marL="285750" indent="-285750">
                        <a:buFont typeface="Arial" pitchFamily="34" charset="0"/>
                        <a:buChar char="•"/>
                      </a:pPr>
                      <a:r>
                        <a:rPr lang="en-US" sz="1800" baseline="0" dirty="0"/>
                        <a:t>Rapid response to changing business needs</a:t>
                      </a:r>
                    </a:p>
                    <a:p>
                      <a:pPr marL="285750" indent="-285750">
                        <a:buFont typeface="Arial" pitchFamily="34" charset="0"/>
                        <a:buChar char="•"/>
                      </a:pPr>
                      <a:r>
                        <a:rPr lang="en-US" sz="1800" baseline="0" dirty="0"/>
                        <a:t>Faster provisioning of services and infrastructure</a:t>
                      </a:r>
                      <a:endParaRPr lang="en-US" sz="1800" dirty="0">
                        <a:solidFill>
                          <a:schemeClr val="tx1">
                            <a:lumMod val="75000"/>
                            <a:lumOff val="25000"/>
                          </a:schemeClr>
                        </a:solidFill>
                        <a:latin typeface="Arial" pitchFamily="34" charset="0"/>
                        <a:cs typeface="Arial" pitchFamily="34" charset="0"/>
                      </a:endParaRPr>
                    </a:p>
                  </a:txBody>
                  <a:tcPr/>
                </a:tc>
                <a:tc>
                  <a:txBody>
                    <a:bodyPr/>
                    <a:lstStyle/>
                    <a:p>
                      <a:pPr marL="285750" indent="-285750">
                        <a:buFont typeface="Arial" pitchFamily="34" charset="0"/>
                        <a:buChar char="•"/>
                      </a:pPr>
                      <a:r>
                        <a:rPr lang="en-US" sz="1800" dirty="0"/>
                        <a:t>Optimize Availability</a:t>
                      </a:r>
                    </a:p>
                    <a:p>
                      <a:pPr marL="285750" indent="-285750">
                        <a:buFont typeface="Arial" pitchFamily="34" charset="0"/>
                        <a:buChar char="•"/>
                      </a:pPr>
                      <a:r>
                        <a:rPr lang="en-US" sz="1800" dirty="0"/>
                        <a:t>Application</a:t>
                      </a:r>
                      <a:r>
                        <a:rPr lang="en-US" sz="1800" baseline="0" dirty="0"/>
                        <a:t> Isolation</a:t>
                      </a:r>
                    </a:p>
                    <a:p>
                      <a:pPr marL="285750" indent="-285750">
                        <a:buFont typeface="Arial" pitchFamily="34" charset="0"/>
                        <a:buChar char="•"/>
                      </a:pPr>
                      <a:r>
                        <a:rPr lang="en-US" sz="1800" baseline="0" dirty="0"/>
                        <a:t>Centralized Management</a:t>
                      </a:r>
                    </a:p>
                    <a:p>
                      <a:pPr marL="285750" indent="-285750">
                        <a:buFont typeface="Arial" pitchFamily="34" charset="0"/>
                        <a:buChar char="•"/>
                      </a:pPr>
                      <a:r>
                        <a:rPr lang="en-US" sz="1800" baseline="0" dirty="0"/>
                        <a:t>Simplify disaster recovery</a:t>
                      </a:r>
                    </a:p>
                    <a:p>
                      <a:pPr marL="285750" indent="-285750">
                        <a:buFont typeface="Arial" pitchFamily="34" charset="0"/>
                        <a:buChar char="•"/>
                      </a:pPr>
                      <a:r>
                        <a:rPr lang="en-US" sz="1800" baseline="0" dirty="0"/>
                        <a:t>Increase security</a:t>
                      </a:r>
                      <a:endParaRPr lang="en-US" sz="1800" dirty="0">
                        <a:solidFill>
                          <a:schemeClr val="tx1">
                            <a:lumMod val="75000"/>
                            <a:lumOff val="25000"/>
                          </a:schemeClr>
                        </a:solidFill>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406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D31ACC-FF16-4FB9-9244-31BF9F76CA3D}"/>
              </a:ext>
            </a:extLst>
          </p:cNvPr>
          <p:cNvSpPr>
            <a:spLocks noGrp="1"/>
          </p:cNvSpPr>
          <p:nvPr>
            <p:ph idx="1"/>
          </p:nvPr>
        </p:nvSpPr>
        <p:spPr>
          <a:xfrm>
            <a:off x="406400" y="940496"/>
            <a:ext cx="11582400" cy="5384104"/>
          </a:xfrm>
        </p:spPr>
        <p:txBody>
          <a:bodyPr/>
          <a:lstStyle/>
          <a:p>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a:p>
            <a:endParaRPr lang="en-IN" dirty="0"/>
          </a:p>
          <a:p>
            <a:pPr marL="0" indent="0">
              <a:buNone/>
            </a:pPr>
            <a:r>
              <a:rPr lang="en-IN" dirty="0"/>
              <a:t>                                                      </a:t>
            </a:r>
          </a:p>
          <a:p>
            <a:pPr marL="0" indent="0">
              <a:buNone/>
            </a:pPr>
            <a:r>
              <a:rPr lang="en-IN" dirty="0"/>
              <a:t>                       		 </a:t>
            </a:r>
          </a:p>
        </p:txBody>
      </p:sp>
      <p:sp>
        <p:nvSpPr>
          <p:cNvPr id="3" name="TextBox 2">
            <a:extLst>
              <a:ext uri="{FF2B5EF4-FFF2-40B4-BE49-F238E27FC236}">
                <a16:creationId xmlns:a16="http://schemas.microsoft.com/office/drawing/2014/main" id="{ACA5FA31-483D-426F-9754-92DA6FC9286C}"/>
              </a:ext>
            </a:extLst>
          </p:cNvPr>
          <p:cNvSpPr txBox="1"/>
          <p:nvPr/>
        </p:nvSpPr>
        <p:spPr>
          <a:xfrm>
            <a:off x="3763617" y="225623"/>
            <a:ext cx="3031407" cy="615553"/>
          </a:xfrm>
          <a:prstGeom prst="rect">
            <a:avLst/>
          </a:prstGeom>
          <a:noFill/>
        </p:spPr>
        <p:txBody>
          <a:bodyPr wrap="none" rtlCol="0">
            <a:spAutoFit/>
          </a:bodyPr>
          <a:lstStyle/>
          <a:p>
            <a:r>
              <a:rPr lang="en-IN" sz="3400" dirty="0"/>
              <a:t>What is Docker</a:t>
            </a:r>
          </a:p>
        </p:txBody>
      </p:sp>
      <p:pic>
        <p:nvPicPr>
          <p:cNvPr id="6" name="Picture 5">
            <a:extLst>
              <a:ext uri="{FF2B5EF4-FFF2-40B4-BE49-F238E27FC236}">
                <a16:creationId xmlns:a16="http://schemas.microsoft.com/office/drawing/2014/main" id="{39B8BD19-DD48-40A1-933A-FC662165EFAE}"/>
              </a:ext>
            </a:extLst>
          </p:cNvPr>
          <p:cNvPicPr>
            <a:picLocks noChangeAspect="1"/>
          </p:cNvPicPr>
          <p:nvPr/>
        </p:nvPicPr>
        <p:blipFill>
          <a:blip r:embed="rId2"/>
          <a:stretch>
            <a:fillRect/>
          </a:stretch>
        </p:blipFill>
        <p:spPr>
          <a:xfrm>
            <a:off x="3763617" y="2438682"/>
            <a:ext cx="4460598" cy="3637103"/>
          </a:xfrm>
          <a:prstGeom prst="rect">
            <a:avLst/>
          </a:prstGeom>
        </p:spPr>
      </p:pic>
    </p:spTree>
    <p:extLst>
      <p:ext uri="{BB962C8B-B14F-4D97-AF65-F5344CB8AC3E}">
        <p14:creationId xmlns:p14="http://schemas.microsoft.com/office/powerpoint/2010/main" val="24047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419DB0-B61F-45AE-9DBC-8D57BEAAEE42}"/>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r>
              <a:rPr lang="en-US" altLang="en-US" sz="1600" dirty="0">
                <a:solidFill>
                  <a:schemeClr val="tx1"/>
                </a:solidFill>
              </a:rPr>
              <a:t>Docker Engine is a client-server application with these major components:</a:t>
            </a:r>
          </a:p>
          <a:p>
            <a:pPr eaLnBrk="0" fontAlgn="base" hangingPunct="0">
              <a:spcBef>
                <a:spcPct val="0"/>
              </a:spcBef>
              <a:spcAft>
                <a:spcPct val="0"/>
              </a:spcAft>
              <a:buClrTx/>
              <a:buSzTx/>
            </a:pPr>
            <a:r>
              <a:rPr lang="en-US" altLang="en-US" sz="1600" dirty="0">
                <a:solidFill>
                  <a:schemeClr val="tx1"/>
                </a:solidFill>
              </a:rPr>
              <a:t>A server which is a type of long-running program called a daemon process (the </a:t>
            </a:r>
            <a:r>
              <a:rPr lang="en-US" altLang="en-US" sz="900" dirty="0" err="1">
                <a:solidFill>
                  <a:schemeClr val="tx1"/>
                </a:solidFill>
                <a:latin typeface="Arial Unicode MS" panose="020B0604020202020204" pitchFamily="34" charset="-128"/>
              </a:rPr>
              <a:t>dockerd</a:t>
            </a:r>
            <a:r>
              <a:rPr lang="en-US" altLang="en-US" sz="1050" dirty="0">
                <a:solidFill>
                  <a:schemeClr val="tx1"/>
                </a:solidFill>
              </a:rPr>
              <a:t> command).</a:t>
            </a:r>
            <a:endParaRPr lang="en-US" altLang="en-US" sz="1600" dirty="0">
              <a:solidFill>
                <a:schemeClr val="tx1"/>
              </a:solidFill>
            </a:endParaRPr>
          </a:p>
          <a:p>
            <a:pPr eaLnBrk="0" fontAlgn="base" hangingPunct="0">
              <a:spcBef>
                <a:spcPct val="0"/>
              </a:spcBef>
              <a:spcAft>
                <a:spcPct val="0"/>
              </a:spcAft>
              <a:buClrTx/>
              <a:buSzTx/>
            </a:pPr>
            <a:r>
              <a:rPr lang="en-US" altLang="en-US" sz="1600" dirty="0">
                <a:solidFill>
                  <a:schemeClr val="tx1"/>
                </a:solidFill>
              </a:rPr>
              <a:t>A REST API which specifies interfaces that programs can use to talk to the daemon and instruct it what to do.</a:t>
            </a:r>
          </a:p>
          <a:p>
            <a:pPr eaLnBrk="0" fontAlgn="base" hangingPunct="0">
              <a:spcBef>
                <a:spcPct val="0"/>
              </a:spcBef>
              <a:spcAft>
                <a:spcPct val="0"/>
              </a:spcAft>
              <a:buClrTx/>
              <a:buSzTx/>
            </a:pPr>
            <a:r>
              <a:rPr lang="en-US" altLang="en-US" sz="1600" dirty="0">
                <a:solidFill>
                  <a:schemeClr val="tx1"/>
                </a:solidFill>
              </a:rPr>
              <a:t>A command line interface (CLI) client (the </a:t>
            </a:r>
            <a:r>
              <a:rPr lang="en-US" altLang="en-US" sz="900" dirty="0">
                <a:solidFill>
                  <a:schemeClr val="tx1"/>
                </a:solidFill>
                <a:latin typeface="Arial Unicode MS" panose="020B0604020202020204" pitchFamily="34" charset="-128"/>
              </a:rPr>
              <a:t>docker</a:t>
            </a:r>
            <a:r>
              <a:rPr lang="en-US" altLang="en-US" sz="1050" dirty="0">
                <a:solidFill>
                  <a:schemeClr val="tx1"/>
                </a:solidFill>
              </a:rPr>
              <a:t> command).</a:t>
            </a:r>
            <a:endParaRPr lang="en-US" altLang="en-US" sz="16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1600" dirty="0">
              <a:solidFill>
                <a:schemeClr val="tx1"/>
              </a:solidFill>
            </a:endParaRPr>
          </a:p>
          <a:p>
            <a:endParaRPr lang="en-IN" dirty="0"/>
          </a:p>
        </p:txBody>
      </p:sp>
      <p:sp>
        <p:nvSpPr>
          <p:cNvPr id="3" name="TextBox 2">
            <a:extLst>
              <a:ext uri="{FF2B5EF4-FFF2-40B4-BE49-F238E27FC236}">
                <a16:creationId xmlns:a16="http://schemas.microsoft.com/office/drawing/2014/main" id="{DFA2D98D-59BA-471A-BC2F-ACBCD5FD60CB}"/>
              </a:ext>
            </a:extLst>
          </p:cNvPr>
          <p:cNvSpPr txBox="1"/>
          <p:nvPr/>
        </p:nvSpPr>
        <p:spPr>
          <a:xfrm>
            <a:off x="4779486" y="355721"/>
            <a:ext cx="2633028" cy="584775"/>
          </a:xfrm>
          <a:prstGeom prst="rect">
            <a:avLst/>
          </a:prstGeom>
          <a:noFill/>
        </p:spPr>
        <p:txBody>
          <a:bodyPr wrap="none" rtlCol="0">
            <a:spAutoFit/>
          </a:bodyPr>
          <a:lstStyle/>
          <a:p>
            <a:r>
              <a:rPr lang="en-IN" sz="3200" dirty="0"/>
              <a:t>Docker Engine</a:t>
            </a:r>
          </a:p>
        </p:txBody>
      </p:sp>
      <p:pic>
        <p:nvPicPr>
          <p:cNvPr id="4" name="Picture 3">
            <a:extLst>
              <a:ext uri="{FF2B5EF4-FFF2-40B4-BE49-F238E27FC236}">
                <a16:creationId xmlns:a16="http://schemas.microsoft.com/office/drawing/2014/main" id="{7B64EC07-5082-4D45-A631-3DD96F15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23" y="2182200"/>
            <a:ext cx="6096000" cy="3911600"/>
          </a:xfrm>
          <a:prstGeom prst="rect">
            <a:avLst/>
          </a:prstGeom>
        </p:spPr>
      </p:pic>
    </p:spTree>
    <p:extLst>
      <p:ext uri="{BB962C8B-B14F-4D97-AF65-F5344CB8AC3E}">
        <p14:creationId xmlns:p14="http://schemas.microsoft.com/office/powerpoint/2010/main" val="214214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B12B17-5FCD-4334-880B-5323F230D38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a:t>
            </a:r>
          </a:p>
        </p:txBody>
      </p:sp>
      <p:sp>
        <p:nvSpPr>
          <p:cNvPr id="3" name="TextBox 2">
            <a:extLst>
              <a:ext uri="{FF2B5EF4-FFF2-40B4-BE49-F238E27FC236}">
                <a16:creationId xmlns:a16="http://schemas.microsoft.com/office/drawing/2014/main" id="{1FB468C5-D15D-4264-B945-4B173779427A}"/>
              </a:ext>
            </a:extLst>
          </p:cNvPr>
          <p:cNvSpPr txBox="1"/>
          <p:nvPr/>
        </p:nvSpPr>
        <p:spPr>
          <a:xfrm>
            <a:off x="3233530" y="225623"/>
            <a:ext cx="6928179" cy="615553"/>
          </a:xfrm>
          <a:prstGeom prst="rect">
            <a:avLst/>
          </a:prstGeom>
          <a:noFill/>
        </p:spPr>
        <p:txBody>
          <a:bodyPr wrap="none" rtlCol="0">
            <a:spAutoFit/>
          </a:bodyPr>
          <a:lstStyle/>
          <a:p>
            <a:r>
              <a:rPr lang="en-IN" sz="3400" dirty="0"/>
              <a:t>How does Docker Containers Work ?</a:t>
            </a:r>
          </a:p>
        </p:txBody>
      </p:sp>
      <p:pic>
        <p:nvPicPr>
          <p:cNvPr id="4" name="Picture 2">
            <a:extLst>
              <a:ext uri="{FF2B5EF4-FFF2-40B4-BE49-F238E27FC236}">
                <a16:creationId xmlns:a16="http://schemas.microsoft.com/office/drawing/2014/main" id="{732EB0FA-C91D-43E3-A556-C1F84116A8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04"/>
          <a:stretch/>
        </p:blipFill>
        <p:spPr bwMode="auto">
          <a:xfrm>
            <a:off x="3233530" y="939989"/>
            <a:ext cx="5452100" cy="5128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17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88937-5F6E-4725-BBC9-8E0D9AA1DACA}"/>
              </a:ext>
            </a:extLst>
          </p:cNvPr>
          <p:cNvSpPr txBox="1"/>
          <p:nvPr/>
        </p:nvSpPr>
        <p:spPr>
          <a:xfrm>
            <a:off x="1364974" y="120507"/>
            <a:ext cx="10270435" cy="615553"/>
          </a:xfrm>
          <a:prstGeom prst="rect">
            <a:avLst/>
          </a:prstGeom>
          <a:noFill/>
        </p:spPr>
        <p:txBody>
          <a:bodyPr wrap="square" rtlCol="0">
            <a:spAutoFit/>
          </a:bodyPr>
          <a:lstStyle/>
          <a:p>
            <a:r>
              <a:rPr lang="en-IN" sz="3400" dirty="0"/>
              <a:t>Comparison between Containers &amp; Virtual Machines</a:t>
            </a:r>
          </a:p>
        </p:txBody>
      </p:sp>
      <p:pic>
        <p:nvPicPr>
          <p:cNvPr id="3074" name="Picture 2" descr="Image result for comparison between container and virtual machines">
            <a:extLst>
              <a:ext uri="{FF2B5EF4-FFF2-40B4-BE49-F238E27FC236}">
                <a16:creationId xmlns:a16="http://schemas.microsoft.com/office/drawing/2014/main" id="{27DBA403-0F0C-4BF7-9817-09D76D5DEA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576" y="914400"/>
            <a:ext cx="9254624" cy="520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82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D53A8-BEED-4F78-94AB-2570F23BCCBD}"/>
              </a:ext>
            </a:extLst>
          </p:cNvPr>
          <p:cNvSpPr>
            <a:spLocks noGrp="1"/>
          </p:cNvSpPr>
          <p:nvPr>
            <p:ph idx="1"/>
          </p:nvPr>
        </p:nvSpPr>
        <p:spPr/>
        <p:txBody>
          <a:bodyPr/>
          <a:lstStyle/>
          <a:p>
            <a:endParaRPr lang="en-IN" dirty="0"/>
          </a:p>
          <a:p>
            <a:pPr lvl="1"/>
            <a:r>
              <a:rPr lang="en-IN" sz="1800" dirty="0"/>
              <a:t>							           Virtual Machines</a:t>
            </a:r>
          </a:p>
          <a:p>
            <a:pPr marL="0" indent="0">
              <a:buNone/>
            </a:pPr>
            <a:endParaRPr lang="en-IN" dirty="0"/>
          </a:p>
        </p:txBody>
      </p:sp>
      <p:sp>
        <p:nvSpPr>
          <p:cNvPr id="4" name="TextBox 3">
            <a:extLst>
              <a:ext uri="{FF2B5EF4-FFF2-40B4-BE49-F238E27FC236}">
                <a16:creationId xmlns:a16="http://schemas.microsoft.com/office/drawing/2014/main" id="{5F82FAC5-660E-4978-BA17-6FA52C46F094}"/>
              </a:ext>
            </a:extLst>
          </p:cNvPr>
          <p:cNvSpPr txBox="1"/>
          <p:nvPr/>
        </p:nvSpPr>
        <p:spPr>
          <a:xfrm>
            <a:off x="2756452" y="158684"/>
            <a:ext cx="8655511" cy="584775"/>
          </a:xfrm>
          <a:prstGeom prst="rect">
            <a:avLst/>
          </a:prstGeom>
          <a:noFill/>
        </p:spPr>
        <p:txBody>
          <a:bodyPr wrap="none" rtlCol="0">
            <a:spAutoFit/>
          </a:bodyPr>
          <a:lstStyle/>
          <a:p>
            <a:r>
              <a:rPr lang="en-US" sz="3200" dirty="0"/>
              <a:t>Differences between Dockers and Virtual Machines</a:t>
            </a:r>
            <a:endParaRPr lang="en-IN" sz="3200" dirty="0"/>
          </a:p>
        </p:txBody>
      </p:sp>
      <p:pic>
        <p:nvPicPr>
          <p:cNvPr id="5" name="Picture 4">
            <a:extLst>
              <a:ext uri="{FF2B5EF4-FFF2-40B4-BE49-F238E27FC236}">
                <a16:creationId xmlns:a16="http://schemas.microsoft.com/office/drawing/2014/main" id="{6F6FE341-307D-4120-8163-65AFA84774DF}"/>
              </a:ext>
            </a:extLst>
          </p:cNvPr>
          <p:cNvPicPr>
            <a:picLocks noChangeAspect="1"/>
          </p:cNvPicPr>
          <p:nvPr/>
        </p:nvPicPr>
        <p:blipFill>
          <a:blip r:embed="rId2"/>
          <a:stretch>
            <a:fillRect/>
          </a:stretch>
        </p:blipFill>
        <p:spPr>
          <a:xfrm>
            <a:off x="1093640" y="2732552"/>
            <a:ext cx="3325624" cy="2671403"/>
          </a:xfrm>
          <a:prstGeom prst="rect">
            <a:avLst/>
          </a:prstGeom>
        </p:spPr>
      </p:pic>
      <p:pic>
        <p:nvPicPr>
          <p:cNvPr id="6" name="Picture 5">
            <a:extLst>
              <a:ext uri="{FF2B5EF4-FFF2-40B4-BE49-F238E27FC236}">
                <a16:creationId xmlns:a16="http://schemas.microsoft.com/office/drawing/2014/main" id="{DA4468CA-2B26-4F48-BA9A-64D5CFC2A92E}"/>
              </a:ext>
            </a:extLst>
          </p:cNvPr>
          <p:cNvPicPr>
            <a:picLocks noChangeAspect="1"/>
          </p:cNvPicPr>
          <p:nvPr/>
        </p:nvPicPr>
        <p:blipFill>
          <a:blip r:embed="rId3"/>
          <a:stretch>
            <a:fillRect/>
          </a:stretch>
        </p:blipFill>
        <p:spPr>
          <a:xfrm>
            <a:off x="6685459" y="1902057"/>
            <a:ext cx="3305799" cy="3687428"/>
          </a:xfrm>
          <a:prstGeom prst="rect">
            <a:avLst/>
          </a:prstGeom>
        </p:spPr>
      </p:pic>
      <p:sp>
        <p:nvSpPr>
          <p:cNvPr id="7" name="TextBox 6">
            <a:extLst>
              <a:ext uri="{FF2B5EF4-FFF2-40B4-BE49-F238E27FC236}">
                <a16:creationId xmlns:a16="http://schemas.microsoft.com/office/drawing/2014/main" id="{681FAD16-0419-4D14-B3B3-9E38326AA44B}"/>
              </a:ext>
            </a:extLst>
          </p:cNvPr>
          <p:cNvSpPr txBox="1"/>
          <p:nvPr/>
        </p:nvSpPr>
        <p:spPr>
          <a:xfrm>
            <a:off x="2200742" y="2239617"/>
            <a:ext cx="979307" cy="369332"/>
          </a:xfrm>
          <a:prstGeom prst="rect">
            <a:avLst/>
          </a:prstGeom>
          <a:noFill/>
        </p:spPr>
        <p:txBody>
          <a:bodyPr wrap="none" rtlCol="0">
            <a:spAutoFit/>
          </a:bodyPr>
          <a:lstStyle/>
          <a:p>
            <a:r>
              <a:rPr lang="en-IN" dirty="0"/>
              <a:t>Dockers</a:t>
            </a:r>
          </a:p>
        </p:txBody>
      </p:sp>
    </p:spTree>
    <p:extLst>
      <p:ext uri="{BB962C8B-B14F-4D97-AF65-F5344CB8AC3E}">
        <p14:creationId xmlns:p14="http://schemas.microsoft.com/office/powerpoint/2010/main" val="15401481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1906</TotalTime>
  <Words>1542</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Gill Sans MT</vt:lpstr>
      <vt:lpstr>Lucida Grande</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Check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R Gaajula</dc:creator>
  <cp:lastModifiedBy>Chaitanya Gaajula</cp:lastModifiedBy>
  <cp:revision>48</cp:revision>
  <dcterms:created xsi:type="dcterms:W3CDTF">2017-12-10T10:29:43Z</dcterms:created>
  <dcterms:modified xsi:type="dcterms:W3CDTF">2018-11-28T00:55:27Z</dcterms:modified>
</cp:coreProperties>
</file>