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1" r:id="rId4"/>
    <p:sldId id="262" r:id="rId5"/>
    <p:sldId id="263" r:id="rId6"/>
    <p:sldId id="264" r:id="rId7"/>
    <p:sldId id="257" r:id="rId8"/>
    <p:sldId id="266" r:id="rId9"/>
    <p:sldId id="265" r:id="rId10"/>
    <p:sldId id="267" r:id="rId11"/>
    <p:sldId id="268" r:id="rId12"/>
    <p:sldId id="270" r:id="rId13"/>
    <p:sldId id="271" r:id="rId14"/>
    <p:sldId id="272" r:id="rId15"/>
    <p:sldId id="273" r:id="rId16"/>
    <p:sldId id="274" r:id="rId17"/>
    <p:sldId id="275" r:id="rId18"/>
    <p:sldId id="276" r:id="rId19"/>
    <p:sldId id="277" r:id="rId20"/>
    <p:sldId id="278" r:id="rId21"/>
    <p:sldId id="280" r:id="rId22"/>
    <p:sldId id="279" r:id="rId23"/>
    <p:sldId id="281" r:id="rId24"/>
    <p:sldId id="282" r:id="rId25"/>
    <p:sldId id="283" r:id="rId26"/>
    <p:sldId id="284" r:id="rId27"/>
    <p:sldId id="285" r:id="rId28"/>
    <p:sldId id="287" r:id="rId29"/>
    <p:sldId id="292" r:id="rId30"/>
    <p:sldId id="289" r:id="rId31"/>
    <p:sldId id="288" r:id="rId32"/>
    <p:sldId id="293" r:id="rId33"/>
    <p:sldId id="294" r:id="rId34"/>
    <p:sldId id="290" r:id="rId35"/>
    <p:sldId id="291" r:id="rId36"/>
    <p:sldId id="258" r:id="rId37"/>
    <p:sldId id="26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A4FF-0EDC-4B96-91DA-A151179CE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C15E65-DF55-42F6-8018-5867E3416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99B756-D99F-4209-AA63-A859F99B90B1}"/>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5" name="Footer Placeholder 4">
            <a:extLst>
              <a:ext uri="{FF2B5EF4-FFF2-40B4-BE49-F238E27FC236}">
                <a16:creationId xmlns:a16="http://schemas.microsoft.com/office/drawing/2014/main" id="{16D5D2D2-3765-46AC-BAEE-D7EF7EECB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AA59E-E146-4C61-8176-507754EB4143}"/>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347794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A154-634B-4D58-AD90-E55F6F913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7C94E-EB97-4080-BD69-9639B9AA8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720F77-484B-40B0-8A9B-CA92A4D2C78F}"/>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5" name="Footer Placeholder 4">
            <a:extLst>
              <a:ext uri="{FF2B5EF4-FFF2-40B4-BE49-F238E27FC236}">
                <a16:creationId xmlns:a16="http://schemas.microsoft.com/office/drawing/2014/main" id="{39D910A0-0F65-42C3-AFAC-C84218BB2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D2DF7-FB66-44DB-825D-6F7A0DB85A9A}"/>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24166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AB2D9-D952-4670-9A1D-91708EBB08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C8085-5C34-4A45-AFB8-37B9D4A50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BAB26F-7A72-4588-9222-15244BB1A5FE}"/>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5" name="Footer Placeholder 4">
            <a:extLst>
              <a:ext uri="{FF2B5EF4-FFF2-40B4-BE49-F238E27FC236}">
                <a16:creationId xmlns:a16="http://schemas.microsoft.com/office/drawing/2014/main" id="{34C56450-6341-46B0-8C60-750AC3F12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7409B-E812-4679-9989-8535D5C80E5B}"/>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107511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2D15-9BD9-4B95-9E0D-90F6F9EDD0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4B579E-D652-4DA4-8D33-5C1EAAD28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12039-AB84-40F5-AE22-55ADDCB75A7A}"/>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5" name="Footer Placeholder 4">
            <a:extLst>
              <a:ext uri="{FF2B5EF4-FFF2-40B4-BE49-F238E27FC236}">
                <a16:creationId xmlns:a16="http://schemas.microsoft.com/office/drawing/2014/main" id="{59B5D3CF-9087-483B-86A7-EBEC23B3C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85F36-0ED9-4F1E-841A-3A8A7926A63B}"/>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250350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75E2-7A52-49D9-8774-EEC03A9FA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CF313-857C-4C91-BCDA-8AE4D399D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EB854-BABF-419A-A06B-E8FAE5F1FFE6}"/>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5" name="Footer Placeholder 4">
            <a:extLst>
              <a:ext uri="{FF2B5EF4-FFF2-40B4-BE49-F238E27FC236}">
                <a16:creationId xmlns:a16="http://schemas.microsoft.com/office/drawing/2014/main" id="{D04DB643-6521-42E4-A414-5C7E978FB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90C6B-7D41-4CE0-AB6C-3E4A41E43F66}"/>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237542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BEBE-FE2F-49C0-90FF-E68BD0855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513B7-37B1-4ADB-B791-F31A69D8A7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D4A0B3-76FE-435D-ACB2-1B2142B10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F3C2F5-997F-4E54-825C-1BA618867BC9}"/>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6" name="Footer Placeholder 5">
            <a:extLst>
              <a:ext uri="{FF2B5EF4-FFF2-40B4-BE49-F238E27FC236}">
                <a16:creationId xmlns:a16="http://schemas.microsoft.com/office/drawing/2014/main" id="{CBFF66EF-ABEF-4110-A7CE-A8794C475E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CA604-B61A-4047-A613-EB1009A007D3}"/>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280964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F6B0-4D35-48DC-B2E3-849614D69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02E4FC-C0E4-44AC-A484-47F20B28B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AA8C9-CCCF-452B-AB4D-4B626A56F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0D243D-E9DC-454C-BD4E-64A577988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354DC-9C27-43DC-BC50-12AF7A0AD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456FD8-0BA1-479A-AB8B-E53A8E7A2B33}"/>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8" name="Footer Placeholder 7">
            <a:extLst>
              <a:ext uri="{FF2B5EF4-FFF2-40B4-BE49-F238E27FC236}">
                <a16:creationId xmlns:a16="http://schemas.microsoft.com/office/drawing/2014/main" id="{6BBBE7D1-6A23-4C4E-B079-5AC05052BE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200494-F86B-4E0B-9054-E4DB560BAF05}"/>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61090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0307-BE3D-4517-A21F-C929B0208D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AA1A52-A3C8-40AD-93AF-514D467136C3}"/>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4" name="Footer Placeholder 3">
            <a:extLst>
              <a:ext uri="{FF2B5EF4-FFF2-40B4-BE49-F238E27FC236}">
                <a16:creationId xmlns:a16="http://schemas.microsoft.com/office/drawing/2014/main" id="{2436A892-605A-4776-824F-CF277CC02D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AD3EDE-7D8A-45AC-BF40-6EED8CDD2722}"/>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162177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86AF1-D7B7-4BD9-BAE2-5AE1890A385E}"/>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3" name="Footer Placeholder 2">
            <a:extLst>
              <a:ext uri="{FF2B5EF4-FFF2-40B4-BE49-F238E27FC236}">
                <a16:creationId xmlns:a16="http://schemas.microsoft.com/office/drawing/2014/main" id="{7D0276FB-F2EA-4EA5-80EB-4200D77DCB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5809C5-9918-4A4B-8FBD-E999AE60AF87}"/>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16652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6892-ED4B-4246-B621-ABC255E55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26CA4A-292E-414C-AC99-CE998B167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903061-B4D7-4A35-820C-9D78E1099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9B22E-4483-4E5B-872B-903FB1C999AF}"/>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6" name="Footer Placeholder 5">
            <a:extLst>
              <a:ext uri="{FF2B5EF4-FFF2-40B4-BE49-F238E27FC236}">
                <a16:creationId xmlns:a16="http://schemas.microsoft.com/office/drawing/2014/main" id="{AB1DAA67-89A6-4F14-9469-8AED333A1D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275321-AB76-4E03-B568-CDBAFD4941CE}"/>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216893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6DF9-373E-4B46-B944-B51665725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188C46-8AA4-406C-8E5B-0EFF8AE86E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A53AF5-D589-47F3-A117-9367DA7AE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C175C9-0120-46B9-AC29-9A4A3EBE864B}"/>
              </a:ext>
            </a:extLst>
          </p:cNvPr>
          <p:cNvSpPr>
            <a:spLocks noGrp="1"/>
          </p:cNvSpPr>
          <p:nvPr>
            <p:ph type="dt" sz="half" idx="10"/>
          </p:nvPr>
        </p:nvSpPr>
        <p:spPr/>
        <p:txBody>
          <a:bodyPr/>
          <a:lstStyle/>
          <a:p>
            <a:fld id="{D9C70912-77D6-4017-AC2D-0CF2D22A772B}" type="datetimeFigureOut">
              <a:rPr lang="en-IN" smtClean="0"/>
              <a:t>20-05-2020</a:t>
            </a:fld>
            <a:endParaRPr lang="en-IN"/>
          </a:p>
        </p:txBody>
      </p:sp>
      <p:sp>
        <p:nvSpPr>
          <p:cNvPr id="6" name="Footer Placeholder 5">
            <a:extLst>
              <a:ext uri="{FF2B5EF4-FFF2-40B4-BE49-F238E27FC236}">
                <a16:creationId xmlns:a16="http://schemas.microsoft.com/office/drawing/2014/main" id="{A8E6516C-131A-447B-AE90-3ABA35DC53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F905C1-F115-4E4D-A306-DAB3A9E47EC5}"/>
              </a:ext>
            </a:extLst>
          </p:cNvPr>
          <p:cNvSpPr>
            <a:spLocks noGrp="1"/>
          </p:cNvSpPr>
          <p:nvPr>
            <p:ph type="sldNum" sz="quarter" idx="12"/>
          </p:nvPr>
        </p:nvSpPr>
        <p:spPr/>
        <p:txBody>
          <a:bodyPr/>
          <a:lstStyle/>
          <a:p>
            <a:fld id="{6A07B3C6-52F4-49B7-84C4-B013CA6B5B4B}" type="slidenum">
              <a:rPr lang="en-IN" smtClean="0"/>
              <a:t>‹#›</a:t>
            </a:fld>
            <a:endParaRPr lang="en-IN"/>
          </a:p>
        </p:txBody>
      </p:sp>
    </p:spTree>
    <p:extLst>
      <p:ext uri="{BB962C8B-B14F-4D97-AF65-F5344CB8AC3E}">
        <p14:creationId xmlns:p14="http://schemas.microsoft.com/office/powerpoint/2010/main" val="375951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EFB42-02EE-47F8-9AB0-1E0131DD6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74832E-4162-4B97-9645-06238D91B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35A04-61D0-49E5-A82E-E0D578839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70912-77D6-4017-AC2D-0CF2D22A772B}" type="datetimeFigureOut">
              <a:rPr lang="en-IN" smtClean="0"/>
              <a:t>20-05-2020</a:t>
            </a:fld>
            <a:endParaRPr lang="en-IN"/>
          </a:p>
        </p:txBody>
      </p:sp>
      <p:sp>
        <p:nvSpPr>
          <p:cNvPr id="5" name="Footer Placeholder 4">
            <a:extLst>
              <a:ext uri="{FF2B5EF4-FFF2-40B4-BE49-F238E27FC236}">
                <a16:creationId xmlns:a16="http://schemas.microsoft.com/office/drawing/2014/main" id="{B3DE44FE-5AAB-42E6-9C27-7C6E5CEDB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954443-810A-40BB-95DB-96F75243E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7B3C6-52F4-49B7-84C4-B013CA6B5B4B}" type="slidenum">
              <a:rPr lang="en-IN" smtClean="0"/>
              <a:t>‹#›</a:t>
            </a:fld>
            <a:endParaRPr lang="en-IN"/>
          </a:p>
        </p:txBody>
      </p:sp>
    </p:spTree>
    <p:extLst>
      <p:ext uri="{BB962C8B-B14F-4D97-AF65-F5344CB8AC3E}">
        <p14:creationId xmlns:p14="http://schemas.microsoft.com/office/powerpoint/2010/main" val="3370155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0A43F2-4AD2-4DC1-8784-50A289B9BBE9}"/>
              </a:ext>
            </a:extLst>
          </p:cNvPr>
          <p:cNvSpPr>
            <a:spLocks noGrp="1"/>
          </p:cNvSpPr>
          <p:nvPr>
            <p:ph type="subTitle" idx="1"/>
          </p:nvPr>
        </p:nvSpPr>
        <p:spPr>
          <a:xfrm>
            <a:off x="1391479" y="156472"/>
            <a:ext cx="9144000" cy="545894"/>
          </a:xfrm>
        </p:spPr>
        <p:txBody>
          <a:bodyPr>
            <a:noAutofit/>
          </a:bodyPr>
          <a:lstStyle/>
          <a:p>
            <a:r>
              <a:rPr lang="en-US" sz="3200" b="1" dirty="0">
                <a:latin typeface="Arial" panose="020B0604020202020204" pitchFamily="34" charset="0"/>
                <a:cs typeface="Arial" panose="020B0604020202020204" pitchFamily="34" charset="0"/>
              </a:rPr>
              <a:t>Machine Learning</a:t>
            </a:r>
            <a:endParaRPr lang="en-IN" sz="32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74B2794-031E-4309-B8F0-9D1169D4ABE4}"/>
              </a:ext>
            </a:extLst>
          </p:cNvPr>
          <p:cNvSpPr txBox="1"/>
          <p:nvPr/>
        </p:nvSpPr>
        <p:spPr>
          <a:xfrm>
            <a:off x="1298713" y="1126435"/>
            <a:ext cx="10018644" cy="3347840"/>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In a simple words</a:t>
            </a:r>
          </a:p>
          <a:p>
            <a:pPr>
              <a:lnSpc>
                <a:spcPct val="150000"/>
              </a:lnSpc>
            </a:pPr>
            <a:r>
              <a:rPr lang="en-US" sz="2400" dirty="0">
                <a:latin typeface="Arial" panose="020B0604020202020204" pitchFamily="34" charset="0"/>
                <a:cs typeface="Arial" panose="020B0604020202020204" pitchFamily="34" charset="0"/>
              </a:rPr>
              <a:t>Using </a:t>
            </a:r>
            <a:r>
              <a:rPr lang="en-US" sz="2400" dirty="0">
                <a:solidFill>
                  <a:srgbClr val="FF0000"/>
                </a:solidFill>
                <a:latin typeface="Arial" panose="020B0604020202020204" pitchFamily="34" charset="0"/>
                <a:cs typeface="Arial" panose="020B0604020202020204" pitchFamily="34" charset="0"/>
              </a:rPr>
              <a:t>data</a:t>
            </a:r>
            <a:r>
              <a:rPr lang="en-US" sz="2400" dirty="0">
                <a:latin typeface="Arial" panose="020B0604020202020204" pitchFamily="34" charset="0"/>
                <a:cs typeface="Arial" panose="020B0604020202020204" pitchFamily="34" charset="0"/>
              </a:rPr>
              <a:t> to </a:t>
            </a:r>
            <a:r>
              <a:rPr lang="en-US" sz="2400" dirty="0">
                <a:solidFill>
                  <a:srgbClr val="FF0000"/>
                </a:solidFill>
                <a:latin typeface="Arial" panose="020B0604020202020204" pitchFamily="34" charset="0"/>
                <a:cs typeface="Arial" panose="020B0604020202020204" pitchFamily="34" charset="0"/>
              </a:rPr>
              <a:t>answer questions</a:t>
            </a:r>
          </a:p>
          <a:p>
            <a:pPr>
              <a:lnSpc>
                <a:spcPct val="150000"/>
              </a:lnSpc>
            </a:pPr>
            <a:endParaRPr lang="en-US" sz="2400" dirty="0">
              <a:solidFill>
                <a:srgbClr val="FF0000"/>
              </a:solidFill>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Machine learning (ML)  is generally understood as the ability of the system to make predictions or draw conclusions based on the analysis of a large historical data set.</a:t>
            </a:r>
            <a:endParaRPr lang="en-IN" sz="2400" dirty="0">
              <a:solidFill>
                <a:srgbClr val="FF00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E1192E1-8C5D-4F82-84FE-A9D19003436E}"/>
              </a:ext>
            </a:extLst>
          </p:cNvPr>
          <p:cNvPicPr>
            <a:picLocks noChangeAspect="1"/>
          </p:cNvPicPr>
          <p:nvPr/>
        </p:nvPicPr>
        <p:blipFill>
          <a:blip r:embed="rId2"/>
          <a:stretch>
            <a:fillRect/>
          </a:stretch>
        </p:blipFill>
        <p:spPr>
          <a:xfrm>
            <a:off x="9944100" y="54666"/>
            <a:ext cx="2247900" cy="647700"/>
          </a:xfrm>
          <a:prstGeom prst="rect">
            <a:avLst/>
          </a:prstGeom>
        </p:spPr>
      </p:pic>
    </p:spTree>
    <p:extLst>
      <p:ext uri="{BB962C8B-B14F-4D97-AF65-F5344CB8AC3E}">
        <p14:creationId xmlns:p14="http://schemas.microsoft.com/office/powerpoint/2010/main" val="96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3446586" y="54666"/>
            <a:ext cx="5401992" cy="647700"/>
          </a:xfrm>
        </p:spPr>
        <p:txBody>
          <a:bodyPr>
            <a:normAutofit fontScale="90000"/>
          </a:bodyPr>
          <a:lstStyle/>
          <a:p>
            <a:r>
              <a:rPr lang="en-US" sz="3600" b="1" dirty="0">
                <a:latin typeface="Arial" panose="020B0604020202020204" pitchFamily="34" charset="0"/>
                <a:cs typeface="Arial" panose="020B0604020202020204" pitchFamily="34" charset="0"/>
              </a:rPr>
              <a:t> Un Supervised</a:t>
            </a:r>
            <a:r>
              <a:rPr lang="en-US" b="1" dirty="0">
                <a:latin typeface="Arial" panose="020B0604020202020204" pitchFamily="34" charset="0"/>
                <a:cs typeface="Arial" panose="020B0604020202020204" pitchFamily="34" charset="0"/>
              </a:rPr>
              <a:t> </a:t>
            </a:r>
            <a:r>
              <a:rPr lang="en-US" sz="3600" b="1" dirty="0">
                <a:latin typeface="Arial" panose="020B0604020202020204" pitchFamily="34" charset="0"/>
                <a:cs typeface="Arial" panose="020B0604020202020204" pitchFamily="34" charset="0"/>
              </a:rPr>
              <a:t>Learning</a:t>
            </a:r>
            <a:endParaRPr lang="en-IN" sz="3600"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pic>
        <p:nvPicPr>
          <p:cNvPr id="5" name="Picture 4">
            <a:extLst>
              <a:ext uri="{FF2B5EF4-FFF2-40B4-BE49-F238E27FC236}">
                <a16:creationId xmlns:a16="http://schemas.microsoft.com/office/drawing/2014/main" id="{BA1A2CB4-16B3-44BB-87C1-F634887CE49C}"/>
              </a:ext>
            </a:extLst>
          </p:cNvPr>
          <p:cNvPicPr>
            <a:picLocks noChangeAspect="1"/>
          </p:cNvPicPr>
          <p:nvPr/>
        </p:nvPicPr>
        <p:blipFill>
          <a:blip r:embed="rId3"/>
          <a:stretch>
            <a:fillRect/>
          </a:stretch>
        </p:blipFill>
        <p:spPr>
          <a:xfrm>
            <a:off x="717452" y="1702190"/>
            <a:ext cx="11099410" cy="4979963"/>
          </a:xfrm>
          <a:prstGeom prst="rect">
            <a:avLst/>
          </a:prstGeom>
        </p:spPr>
      </p:pic>
      <p:sp>
        <p:nvSpPr>
          <p:cNvPr id="9" name="Title 1">
            <a:extLst>
              <a:ext uri="{FF2B5EF4-FFF2-40B4-BE49-F238E27FC236}">
                <a16:creationId xmlns:a16="http://schemas.microsoft.com/office/drawing/2014/main" id="{D87C4819-CC36-471F-992F-9FE2C4ECC509}"/>
              </a:ext>
            </a:extLst>
          </p:cNvPr>
          <p:cNvSpPr txBox="1">
            <a:spLocks/>
          </p:cNvSpPr>
          <p:nvPr/>
        </p:nvSpPr>
        <p:spPr>
          <a:xfrm>
            <a:off x="804203" y="981385"/>
            <a:ext cx="1501675" cy="4072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Example</a:t>
            </a:r>
            <a:endParaRPr lang="en-IN" sz="2400" dirty="0"/>
          </a:p>
        </p:txBody>
      </p:sp>
    </p:spTree>
    <p:extLst>
      <p:ext uri="{BB962C8B-B14F-4D97-AF65-F5344CB8AC3E}">
        <p14:creationId xmlns:p14="http://schemas.microsoft.com/office/powerpoint/2010/main" val="20246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3446586" y="54666"/>
            <a:ext cx="5401992" cy="647700"/>
          </a:xfrm>
        </p:spPr>
        <p:txBody>
          <a:bodyPr>
            <a:normAutofit/>
          </a:bodyPr>
          <a:lstStyle/>
          <a:p>
            <a:r>
              <a:rPr lang="en-US" sz="3600" b="1"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Reinforcement Learning</a:t>
            </a:r>
            <a:endParaRPr lang="en-IN" sz="3200" b="1"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C04D35CB-8430-4642-825C-30B721020552}"/>
              </a:ext>
            </a:extLst>
          </p:cNvPr>
          <p:cNvSpPr/>
          <p:nvPr/>
        </p:nvSpPr>
        <p:spPr>
          <a:xfrm>
            <a:off x="357809" y="702366"/>
            <a:ext cx="10681252" cy="958660"/>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Reinforcement Learning</a:t>
            </a:r>
            <a:r>
              <a:rPr lang="en-US" sz="2000" dirty="0">
                <a:latin typeface="Arial" panose="020B0604020202020204" pitchFamily="34" charset="0"/>
                <a:cs typeface="Arial" panose="020B0604020202020204" pitchFamily="34" charset="0"/>
              </a:rPr>
              <a:t> is a type of Machine Learning used extensively in </a:t>
            </a:r>
            <a:r>
              <a:rPr lang="en-US" sz="2000" i="1" dirty="0">
                <a:latin typeface="Arial" panose="020B0604020202020204" pitchFamily="34" charset="0"/>
                <a:cs typeface="Arial" panose="020B0604020202020204" pitchFamily="34" charset="0"/>
              </a:rPr>
              <a:t>Artificial Intelligence</a:t>
            </a:r>
            <a:r>
              <a:rPr lang="en-US" sz="2000" dirty="0">
                <a:latin typeface="Arial" panose="020B0604020202020204" pitchFamily="34" charset="0"/>
                <a:cs typeface="Arial" panose="020B0604020202020204" pitchFamily="34" charset="0"/>
              </a:rPr>
              <a:t>. Put simply, it is all about learning through experience.</a:t>
            </a:r>
          </a:p>
        </p:txBody>
      </p:sp>
      <p:pic>
        <p:nvPicPr>
          <p:cNvPr id="3074" name="Picture 2">
            <a:extLst>
              <a:ext uri="{FF2B5EF4-FFF2-40B4-BE49-F238E27FC236}">
                <a16:creationId xmlns:a16="http://schemas.microsoft.com/office/drawing/2014/main" id="{86BE03E9-7B45-4800-836A-4CAF5D7DD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816" y="1855303"/>
            <a:ext cx="8643730" cy="21998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F82E08A-F190-41A4-AB2F-50595EA0F2ED}"/>
              </a:ext>
            </a:extLst>
          </p:cNvPr>
          <p:cNvPicPr>
            <a:picLocks noChangeAspect="1"/>
          </p:cNvPicPr>
          <p:nvPr/>
        </p:nvPicPr>
        <p:blipFill>
          <a:blip r:embed="rId4"/>
          <a:stretch>
            <a:fillRect/>
          </a:stretch>
        </p:blipFill>
        <p:spPr>
          <a:xfrm>
            <a:off x="1285462" y="4249441"/>
            <a:ext cx="9889228" cy="2389899"/>
          </a:xfrm>
          <a:prstGeom prst="rect">
            <a:avLst/>
          </a:prstGeom>
        </p:spPr>
      </p:pic>
    </p:spTree>
    <p:extLst>
      <p:ext uri="{BB962C8B-B14F-4D97-AF65-F5344CB8AC3E}">
        <p14:creationId xmlns:p14="http://schemas.microsoft.com/office/powerpoint/2010/main" val="44276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1046922" y="54666"/>
            <a:ext cx="8521148" cy="647700"/>
          </a:xfrm>
        </p:spPr>
        <p:txBody>
          <a:bodyPr>
            <a:normAutofit/>
          </a:bodyPr>
          <a:lstStyle/>
          <a:p>
            <a:r>
              <a:rPr lang="en-US" sz="2800" b="1" dirty="0">
                <a:latin typeface="Arial" panose="020B0604020202020204" pitchFamily="34" charset="0"/>
                <a:cs typeface="Arial" panose="020B0604020202020204" pitchFamily="34" charset="0"/>
              </a:rPr>
              <a:t>Supervised Learning and Un Supervised learning </a:t>
            </a:r>
            <a:endParaRPr lang="en-IN" sz="2800" b="1"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C04D35CB-8430-4642-825C-30B721020552}"/>
              </a:ext>
            </a:extLst>
          </p:cNvPr>
          <p:cNvSpPr/>
          <p:nvPr/>
        </p:nvSpPr>
        <p:spPr>
          <a:xfrm>
            <a:off x="530087" y="821636"/>
            <a:ext cx="11304104" cy="5584606"/>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Supervised learning is further divided into two categories.</a:t>
            </a:r>
          </a:p>
          <a:p>
            <a:pPr marL="342900" indent="-342900" algn="just" fontAlgn="base">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Classification</a:t>
            </a:r>
            <a:r>
              <a:rPr lang="en-US" sz="2000" dirty="0">
                <a:latin typeface="Arial" panose="020B0604020202020204" pitchFamily="34" charset="0"/>
                <a:cs typeface="Arial" panose="020B0604020202020204" pitchFamily="34" charset="0"/>
              </a:rPr>
              <a:t>: A classification problem is when the output variable is a category, such as “red” or “blue” or “disease” and “no disease”.</a:t>
            </a:r>
          </a:p>
          <a:p>
            <a:pPr marL="342900" indent="-342900" algn="just" fontAlgn="base">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Regression</a:t>
            </a:r>
            <a:r>
              <a:rPr lang="en-US" sz="2000" dirty="0">
                <a:latin typeface="Arial" panose="020B0604020202020204" pitchFamily="34" charset="0"/>
                <a:cs typeface="Arial" panose="020B0604020202020204" pitchFamily="34" charset="0"/>
              </a:rPr>
              <a:t>: A regression problem is when the output variable is a real value, such as “dollars” or “weight”.</a:t>
            </a:r>
          </a:p>
          <a:p>
            <a:pPr algn="just">
              <a:lnSpc>
                <a:spcPct val="150000"/>
              </a:lnSpc>
            </a:pPr>
            <a:endParaRPr lang="en-IN"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Un Supervised learning is further divided into two categories.</a:t>
            </a:r>
          </a:p>
          <a:p>
            <a:pPr marL="342900" indent="-342900" algn="just" fontAlgn="base">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Clustering</a:t>
            </a:r>
            <a:r>
              <a:rPr lang="en-US" sz="2000" dirty="0">
                <a:latin typeface="Arial" panose="020B0604020202020204" pitchFamily="34" charset="0"/>
                <a:cs typeface="Arial" panose="020B0604020202020204" pitchFamily="34" charset="0"/>
              </a:rPr>
              <a:t>: A clustering problem is where you want to discover the inherent groupings in the data, such as grouping customers by purchasing behavior.</a:t>
            </a:r>
          </a:p>
          <a:p>
            <a:pPr marL="342900" indent="-342900" algn="just" fontAlgn="base">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Association</a:t>
            </a:r>
            <a:r>
              <a:rPr lang="en-US" sz="2000" dirty="0">
                <a:latin typeface="Arial" panose="020B0604020202020204" pitchFamily="34" charset="0"/>
                <a:cs typeface="Arial" panose="020B0604020202020204" pitchFamily="34" charset="0"/>
              </a:rPr>
              <a:t>:  An association rule learning problem is where you want to discover rules that describe large portions of your data, such as people that buy X also tend to buy Y.</a:t>
            </a:r>
          </a:p>
          <a:p>
            <a:pPr algn="just">
              <a:lnSpc>
                <a:spcPct val="150000"/>
              </a:lnSpc>
            </a:pPr>
            <a:endParaRPr lang="en-IN" sz="2000" dirty="0"/>
          </a:p>
        </p:txBody>
      </p:sp>
    </p:spTree>
    <p:extLst>
      <p:ext uri="{BB962C8B-B14F-4D97-AF65-F5344CB8AC3E}">
        <p14:creationId xmlns:p14="http://schemas.microsoft.com/office/powerpoint/2010/main" val="1385507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2800" b="1" dirty="0">
                <a:latin typeface="Arial" panose="020B0604020202020204" pitchFamily="34" charset="0"/>
                <a:cs typeface="Arial" panose="020B0604020202020204" pitchFamily="34" charset="0"/>
              </a:rPr>
              <a:t>Machine Learning Algorithms </a:t>
            </a:r>
            <a:endParaRPr lang="en-IN" sz="2800" b="1"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graphicFrame>
        <p:nvGraphicFramePr>
          <p:cNvPr id="5" name="Table 5">
            <a:extLst>
              <a:ext uri="{FF2B5EF4-FFF2-40B4-BE49-F238E27FC236}">
                <a16:creationId xmlns:a16="http://schemas.microsoft.com/office/drawing/2014/main" id="{493A881B-266B-4C4A-B12F-1226C1263F73}"/>
              </a:ext>
            </a:extLst>
          </p:cNvPr>
          <p:cNvGraphicFramePr>
            <a:graphicFrameLocks noGrp="1"/>
          </p:cNvGraphicFramePr>
          <p:nvPr>
            <p:extLst>
              <p:ext uri="{D42A27DB-BD31-4B8C-83A1-F6EECF244321}">
                <p14:modId xmlns:p14="http://schemas.microsoft.com/office/powerpoint/2010/main" val="3244548331"/>
              </p:ext>
            </p:extLst>
          </p:nvPr>
        </p:nvGraphicFramePr>
        <p:xfrm>
          <a:off x="649356" y="719666"/>
          <a:ext cx="10482470" cy="4998720"/>
        </p:xfrm>
        <a:graphic>
          <a:graphicData uri="http://schemas.openxmlformats.org/drawingml/2006/table">
            <a:tbl>
              <a:tblPr firstRow="1" bandRow="1">
                <a:tableStyleId>{2D5ABB26-0587-4C30-8999-92F81FD0307C}</a:tableStyleId>
              </a:tblPr>
              <a:tblGrid>
                <a:gridCol w="1918915">
                  <a:extLst>
                    <a:ext uri="{9D8B030D-6E8A-4147-A177-3AD203B41FA5}">
                      <a16:colId xmlns:a16="http://schemas.microsoft.com/office/drawing/2014/main" val="990968854"/>
                    </a:ext>
                  </a:extLst>
                </a:gridCol>
                <a:gridCol w="1918915">
                  <a:extLst>
                    <a:ext uri="{9D8B030D-6E8A-4147-A177-3AD203B41FA5}">
                      <a16:colId xmlns:a16="http://schemas.microsoft.com/office/drawing/2014/main" val="3147991574"/>
                    </a:ext>
                  </a:extLst>
                </a:gridCol>
                <a:gridCol w="1918915">
                  <a:extLst>
                    <a:ext uri="{9D8B030D-6E8A-4147-A177-3AD203B41FA5}">
                      <a16:colId xmlns:a16="http://schemas.microsoft.com/office/drawing/2014/main" val="1162843360"/>
                    </a:ext>
                  </a:extLst>
                </a:gridCol>
                <a:gridCol w="1918915">
                  <a:extLst>
                    <a:ext uri="{9D8B030D-6E8A-4147-A177-3AD203B41FA5}">
                      <a16:colId xmlns:a16="http://schemas.microsoft.com/office/drawing/2014/main" val="3974765887"/>
                    </a:ext>
                  </a:extLst>
                </a:gridCol>
                <a:gridCol w="2806810">
                  <a:extLst>
                    <a:ext uri="{9D8B030D-6E8A-4147-A177-3AD203B41FA5}">
                      <a16:colId xmlns:a16="http://schemas.microsoft.com/office/drawing/2014/main" val="939588125"/>
                    </a:ext>
                  </a:extLst>
                </a:gridCol>
              </a:tblGrid>
              <a:tr h="370840">
                <a:tc gridSpan="2">
                  <a:txBody>
                    <a:bodyPr/>
                    <a:lstStyle/>
                    <a:p>
                      <a:pPr algn="ctr"/>
                      <a:r>
                        <a:rPr lang="en-US" sz="2000" b="1" dirty="0">
                          <a:solidFill>
                            <a:schemeClr val="tx1"/>
                          </a:solidFill>
                          <a:latin typeface="Arial" panose="020B0604020202020204" pitchFamily="34" charset="0"/>
                          <a:cs typeface="Arial" panose="020B0604020202020204" pitchFamily="34" charset="0"/>
                        </a:rPr>
                        <a:t>Supervised learning </a:t>
                      </a:r>
                      <a:endParaRPr lang="en-IN" sz="2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Arial" panose="020B0604020202020204" pitchFamily="34" charset="0"/>
                          <a:cs typeface="Arial" panose="020B0604020202020204" pitchFamily="34" charset="0"/>
                        </a:rPr>
                        <a:t>Un Supervised learning </a:t>
                      </a:r>
                      <a:endParaRPr lang="en-IN" sz="2000" b="1" dirty="0">
                        <a:solidFill>
                          <a:schemeClr val="tx1"/>
                        </a:solidFill>
                        <a:latin typeface="Arial" panose="020B0604020202020204" pitchFamily="34" charset="0"/>
                        <a:cs typeface="Arial" panose="020B0604020202020204" pitchFamily="34" charset="0"/>
                      </a:endParaRPr>
                    </a:p>
                    <a:p>
                      <a:pPr algn="ctr"/>
                      <a:endParaRPr lang="en-IN" sz="2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solidFill>
                            <a:schemeClr val="tx1"/>
                          </a:solidFill>
                          <a:latin typeface="Arial" panose="020B0604020202020204" pitchFamily="34" charset="0"/>
                          <a:cs typeface="Arial" panose="020B0604020202020204" pitchFamily="34" charset="0"/>
                        </a:rPr>
                        <a:t>Reinforcement learning </a:t>
                      </a:r>
                      <a:endParaRPr lang="en-IN"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94197"/>
                  </a:ext>
                </a:extLst>
              </a:tr>
              <a:tr h="370840">
                <a:tc>
                  <a:txBody>
                    <a:bodyPr/>
                    <a:lstStyle/>
                    <a:p>
                      <a:r>
                        <a:rPr lang="en-US" sz="2000" dirty="0">
                          <a:solidFill>
                            <a:schemeClr val="tx1"/>
                          </a:solidFill>
                          <a:latin typeface="Arial" panose="020B0604020202020204" pitchFamily="34" charset="0"/>
                          <a:cs typeface="Arial" panose="020B0604020202020204" pitchFamily="34" charset="0"/>
                        </a:rPr>
                        <a:t>Classification</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Regression</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Clustering</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Association</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498762"/>
                  </a:ext>
                </a:extLst>
              </a:tr>
              <a:tr h="370840">
                <a:tc>
                  <a:txBody>
                    <a:bodyPr/>
                    <a:lstStyle/>
                    <a:p>
                      <a:r>
                        <a:rPr lang="en-US" sz="2000" dirty="0">
                          <a:solidFill>
                            <a:schemeClr val="tx1"/>
                          </a:solidFill>
                          <a:latin typeface="Arial" panose="020B0604020202020204" pitchFamily="34" charset="0"/>
                          <a:cs typeface="Arial" panose="020B0604020202020204" pitchFamily="34" charset="0"/>
                        </a:rPr>
                        <a:t>Logistic Regression</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Linear Regression</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Partitioning Methods</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Apriori Algorithm</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495187"/>
                  </a:ext>
                </a:extLst>
              </a:tr>
              <a:tr h="370840">
                <a:tc>
                  <a:txBody>
                    <a:bodyPr/>
                    <a:lstStyle/>
                    <a:p>
                      <a:r>
                        <a:rPr lang="en-US" sz="2000" dirty="0">
                          <a:solidFill>
                            <a:schemeClr val="tx1"/>
                          </a:solidFill>
                          <a:latin typeface="Arial" panose="020B0604020202020204" pitchFamily="34" charset="0"/>
                          <a:cs typeface="Arial" panose="020B0604020202020204" pitchFamily="34" charset="0"/>
                        </a:rPr>
                        <a:t>Decision Tree</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Decision Tree</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Hierarchical Clustering</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987143"/>
                  </a:ext>
                </a:extLst>
              </a:tr>
              <a:tr h="370840">
                <a:tc>
                  <a:txBody>
                    <a:bodyPr/>
                    <a:lstStyle/>
                    <a:p>
                      <a:r>
                        <a:rPr lang="en-US" sz="2000" dirty="0">
                          <a:solidFill>
                            <a:schemeClr val="tx1"/>
                          </a:solidFill>
                          <a:latin typeface="Arial" panose="020B0604020202020204" pitchFamily="34" charset="0"/>
                          <a:cs typeface="Arial" panose="020B0604020202020204" pitchFamily="34" charset="0"/>
                        </a:rPr>
                        <a:t>SVM(</a:t>
                      </a:r>
                      <a:r>
                        <a:rPr lang="en-IN" sz="1800" b="0" i="0" kern="1200" dirty="0">
                          <a:solidFill>
                            <a:schemeClr val="tx1"/>
                          </a:solidFill>
                          <a:effectLst/>
                          <a:latin typeface="Arial" panose="020B0604020202020204" pitchFamily="34" charset="0"/>
                          <a:ea typeface="+mn-ea"/>
                          <a:cs typeface="Arial" panose="020B0604020202020204" pitchFamily="34" charset="0"/>
                        </a:rPr>
                        <a:t>Support Vector Machine</a:t>
                      </a:r>
                      <a:r>
                        <a:rPr lang="en-US" sz="2000" dirty="0">
                          <a:solidFill>
                            <a:schemeClr val="tx1"/>
                          </a:solidFill>
                          <a:latin typeface="Arial" panose="020B0604020202020204" pitchFamily="34" charset="0"/>
                          <a:cs typeface="Arial" panose="020B0604020202020204" pitchFamily="34" charset="0"/>
                        </a:rPr>
                        <a:t>)</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SVM</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Fuzzy Clustering</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3717550"/>
                  </a:ext>
                </a:extLst>
              </a:tr>
              <a:tr h="370840">
                <a:tc>
                  <a:txBody>
                    <a:bodyPr/>
                    <a:lstStyle/>
                    <a:p>
                      <a:r>
                        <a:rPr lang="en-US" sz="2000" dirty="0">
                          <a:solidFill>
                            <a:schemeClr val="tx1"/>
                          </a:solidFill>
                          <a:latin typeface="Arial" panose="020B0604020202020204" pitchFamily="34" charset="0"/>
                          <a:cs typeface="Arial" panose="020B0604020202020204" pitchFamily="34" charset="0"/>
                        </a:rPr>
                        <a:t>KNN</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KNN</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Density based Clustering</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0023348"/>
                  </a:ext>
                </a:extLst>
              </a:tr>
              <a:tr h="370840">
                <a:tc>
                  <a:txBody>
                    <a:bodyPr/>
                    <a:lstStyle/>
                    <a:p>
                      <a:r>
                        <a:rPr lang="en-US" sz="2000" dirty="0">
                          <a:solidFill>
                            <a:schemeClr val="tx1"/>
                          </a:solidFill>
                          <a:latin typeface="Arial" panose="020B0604020202020204" pitchFamily="34" charset="0"/>
                          <a:cs typeface="Arial" panose="020B0604020202020204" pitchFamily="34" charset="0"/>
                        </a:rPr>
                        <a:t>Random Forest</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panose="020B0604020202020204" pitchFamily="34" charset="0"/>
                          <a:cs typeface="Arial" panose="020B0604020202020204" pitchFamily="34" charset="0"/>
                        </a:rPr>
                        <a:t>Random Forest</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Model Based Clustering</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7752213"/>
                  </a:ext>
                </a:extLst>
              </a:tr>
              <a:tr h="370840">
                <a:tc>
                  <a:txBody>
                    <a:bodyPr/>
                    <a:lstStyle/>
                    <a:p>
                      <a:r>
                        <a:rPr lang="en-US" sz="2000" dirty="0">
                          <a:solidFill>
                            <a:schemeClr val="tx1"/>
                          </a:solidFill>
                          <a:latin typeface="Arial" panose="020B0604020202020204" pitchFamily="34" charset="0"/>
                          <a:cs typeface="Arial" panose="020B0604020202020204" pitchFamily="34" charset="0"/>
                        </a:rPr>
                        <a:t>Naïve Bayes</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latin typeface="Arial" panose="020B0604020202020204" pitchFamily="34" charset="0"/>
                          <a:cs typeface="Arial" panose="020B0604020202020204" pitchFamily="34" charset="0"/>
                        </a:rPr>
                        <a:t>K-Means </a:t>
                      </a:r>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400362"/>
                  </a:ext>
                </a:extLst>
              </a:tr>
            </a:tbl>
          </a:graphicData>
        </a:graphic>
      </p:graphicFrame>
    </p:spTree>
    <p:extLst>
      <p:ext uri="{BB962C8B-B14F-4D97-AF65-F5344CB8AC3E}">
        <p14:creationId xmlns:p14="http://schemas.microsoft.com/office/powerpoint/2010/main" val="25837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2800" b="1" dirty="0">
                <a:latin typeface="Arial" panose="020B0604020202020204" pitchFamily="34" charset="0"/>
                <a:cs typeface="Arial" panose="020B0604020202020204" pitchFamily="34" charset="0"/>
              </a:rPr>
              <a:t>scikit-learn</a:t>
            </a:r>
            <a:endParaRPr lang="en-IN" sz="2800" b="1"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5194499"/>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scikit-learn</a:t>
            </a:r>
            <a:r>
              <a:rPr lang="en-US" sz="2000" dirty="0">
                <a:latin typeface="Arial" panose="020B0604020202020204" pitchFamily="34" charset="0"/>
                <a:cs typeface="Arial" panose="020B0604020202020204" pitchFamily="34" charset="0"/>
              </a:rPr>
              <a:t> is an open source Python library for machine learning. Scikit-learn helps in preprocessing, dimensionality reduction(parameter selection), classification, regression, clustering, and model selection.</a:t>
            </a:r>
            <a:endParaRPr lang="en-IN" sz="2000" dirty="0">
              <a:solidFill>
                <a:srgbClr val="000000"/>
              </a:solidFill>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The library supports state-of-the-art algorithms such as KNN, random forest, SVM among others. It is built on top of Numpy. </a:t>
            </a:r>
          </a:p>
          <a:p>
            <a:pPr algn="just">
              <a:lnSpc>
                <a:spcPct val="150000"/>
              </a:lnSpc>
            </a:pPr>
            <a:endParaRPr lang="en-US" altLang="en-US" sz="2000" dirty="0">
              <a:latin typeface="Arial" panose="020B0604020202020204" pitchFamily="34" charset="0"/>
              <a:cs typeface="Arial" panose="020B0604020202020204" pitchFamily="34" charset="0"/>
            </a:endParaRPr>
          </a:p>
          <a:p>
            <a:pPr algn="just">
              <a:lnSpc>
                <a:spcPct val="150000"/>
              </a:lnSpc>
            </a:pPr>
            <a:r>
              <a:rPr lang="en-US" altLang="en-US" sz="2000" dirty="0">
                <a:latin typeface="Arial" panose="020B0604020202020204" pitchFamily="34" charset="0"/>
                <a:cs typeface="Arial" panose="020B0604020202020204" pitchFamily="34" charset="0"/>
              </a:rPr>
              <a:t>scikit-learn comes with a few standard datasets, for instance the </a:t>
            </a:r>
            <a:r>
              <a:rPr lang="en-US" altLang="en-US" sz="2000" b="1" dirty="0">
                <a:latin typeface="Arial" panose="020B0604020202020204" pitchFamily="34" charset="0"/>
                <a:cs typeface="Arial" panose="020B0604020202020204" pitchFamily="34" charset="0"/>
              </a:rPr>
              <a:t>iris</a:t>
            </a:r>
            <a:r>
              <a:rPr lang="en-US" altLang="en-US" sz="2000" dirty="0">
                <a:latin typeface="Arial" panose="020B0604020202020204" pitchFamily="34" charset="0"/>
                <a:cs typeface="Arial" panose="020B0604020202020204" pitchFamily="34" charset="0"/>
              </a:rPr>
              <a:t> and </a:t>
            </a:r>
            <a:r>
              <a:rPr lang="en-US" altLang="en-US" sz="2000" b="1" dirty="0">
                <a:latin typeface="Arial" panose="020B0604020202020204" pitchFamily="34" charset="0"/>
                <a:cs typeface="Arial" panose="020B0604020202020204" pitchFamily="34" charset="0"/>
              </a:rPr>
              <a:t>digits</a:t>
            </a:r>
            <a:r>
              <a:rPr lang="en-US" altLang="en-US" sz="2000" dirty="0">
                <a:latin typeface="Arial" panose="020B0604020202020204" pitchFamily="34" charset="0"/>
                <a:cs typeface="Arial" panose="020B0604020202020204" pitchFamily="34" charset="0"/>
              </a:rPr>
              <a:t> datasets for classification and the </a:t>
            </a:r>
            <a:r>
              <a:rPr lang="en-US" altLang="en-US" sz="2000" b="1" dirty="0">
                <a:latin typeface="Arial" panose="020B0604020202020204" pitchFamily="34" charset="0"/>
                <a:cs typeface="Arial" panose="020B0604020202020204" pitchFamily="34" charset="0"/>
              </a:rPr>
              <a:t>boston house prices</a:t>
            </a:r>
            <a:r>
              <a:rPr lang="en-US" altLang="en-US" sz="2000" dirty="0">
                <a:latin typeface="Arial" panose="020B0604020202020204" pitchFamily="34" charset="0"/>
                <a:cs typeface="Arial" panose="020B0604020202020204" pitchFamily="34" charset="0"/>
              </a:rPr>
              <a:t> dataset for regression. </a:t>
            </a:r>
          </a:p>
          <a:p>
            <a:pPr algn="just">
              <a:lnSpc>
                <a:spcPct val="150000"/>
              </a:lnSpc>
            </a:pPr>
            <a:endParaRPr lang="en-IN" sz="2000" dirty="0">
              <a:solidFill>
                <a:srgbClr val="000000"/>
              </a:solidFill>
              <a:latin typeface="Arial" panose="020B0604020202020204" pitchFamily="34" charset="0"/>
              <a:cs typeface="Arial" panose="020B0604020202020204" pitchFamily="34" charset="0"/>
            </a:endParaRPr>
          </a:p>
          <a:p>
            <a:pPr algn="just">
              <a:lnSpc>
                <a:spcPct val="150000"/>
              </a:lnSpc>
            </a:pPr>
            <a:r>
              <a:rPr lang="en-IN" sz="2000" dirty="0">
                <a:solidFill>
                  <a:srgbClr val="000000"/>
                </a:solidFill>
                <a:latin typeface="Arial" panose="020B0604020202020204" pitchFamily="34" charset="0"/>
                <a:cs typeface="Arial" panose="020B0604020202020204" pitchFamily="34" charset="0"/>
              </a:rPr>
              <a:t>Installing scikit-learn for python</a:t>
            </a:r>
          </a:p>
          <a:p>
            <a:pPr>
              <a:lnSpc>
                <a:spcPct val="150000"/>
              </a:lnSpc>
            </a:pPr>
            <a:r>
              <a:rPr lang="en-IN" sz="2400" b="1" dirty="0">
                <a:solidFill>
                  <a:srgbClr val="000000"/>
                </a:solidFill>
                <a:latin typeface="Arial" panose="020B0604020202020204" pitchFamily="34" charset="0"/>
                <a:cs typeface="Arial" panose="020B0604020202020204" pitchFamily="34" charset="0"/>
              </a:rPr>
              <a:t>pip install scikit-learn</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610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Linear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1420325"/>
          </a:xfrm>
          <a:prstGeom prst="rect">
            <a:avLst/>
          </a:prstGeom>
        </p:spPr>
        <p:txBody>
          <a:bodyPr wrap="square">
            <a:spAutoFit/>
          </a:bodyPr>
          <a:lstStyle/>
          <a:p>
            <a:pPr algn="just">
              <a:lnSpc>
                <a:spcPct val="150000"/>
              </a:lnSpc>
            </a:pPr>
            <a:r>
              <a:rPr lang="en-US" dirty="0"/>
              <a:t> </a:t>
            </a:r>
            <a:r>
              <a:rPr lang="en-US" sz="2000" dirty="0">
                <a:latin typeface="Arial" panose="020B0604020202020204" pitchFamily="34" charset="0"/>
                <a:cs typeface="Arial" panose="020B0604020202020204" pitchFamily="34" charset="0"/>
              </a:rPr>
              <a:t>Linear regression is a linear approach to modeling the relationship between a scalar response and one or more explanatory variables.</a:t>
            </a:r>
          </a:p>
          <a:p>
            <a:pPr algn="just">
              <a:lnSpc>
                <a:spcPct val="150000"/>
              </a:lnSpc>
            </a:pPr>
            <a:r>
              <a:rPr lang="en-US" sz="2000" dirty="0">
                <a:latin typeface="Arial" panose="020B0604020202020204" pitchFamily="34" charset="0"/>
                <a:cs typeface="Arial" panose="020B0604020202020204" pitchFamily="34" charset="0"/>
              </a:rPr>
              <a:t>There are two types of linear regression- Simple and Multiple.</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924198E-38E4-40CA-B456-87AFEF9DC729}"/>
              </a:ext>
            </a:extLst>
          </p:cNvPr>
          <p:cNvSpPr txBox="1"/>
          <p:nvPr/>
        </p:nvSpPr>
        <p:spPr>
          <a:xfrm>
            <a:off x="6096000" y="2968283"/>
            <a:ext cx="5208104" cy="188199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x – independent variable(Input)</a:t>
            </a:r>
          </a:p>
          <a:p>
            <a:pPr>
              <a:lnSpc>
                <a:spcPct val="150000"/>
              </a:lnSpc>
            </a:pPr>
            <a:r>
              <a:rPr lang="en-US" sz="2000" dirty="0">
                <a:latin typeface="Arial" panose="020B0604020202020204" pitchFamily="34" charset="0"/>
                <a:cs typeface="Arial" panose="020B0604020202020204" pitchFamily="34" charset="0"/>
              </a:rPr>
              <a:t>Y – dependent variable(output)</a:t>
            </a:r>
          </a:p>
          <a:p>
            <a:pPr>
              <a:lnSpc>
                <a:spcPct val="150000"/>
              </a:lnSpc>
            </a:pPr>
            <a:r>
              <a:rPr lang="en-US" sz="2000" dirty="0">
                <a:latin typeface="Arial" panose="020B0604020202020204" pitchFamily="34" charset="0"/>
                <a:cs typeface="Arial" panose="020B0604020202020204" pitchFamily="34" charset="0"/>
              </a:rPr>
              <a:t>b</a:t>
            </a:r>
            <a:r>
              <a:rPr lang="en-US" sz="2000" baseline="-25000" dirty="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 - slope</a:t>
            </a:r>
          </a:p>
          <a:p>
            <a:pPr>
              <a:lnSpc>
                <a:spcPct val="150000"/>
              </a:lnSpc>
            </a:pPr>
            <a:r>
              <a:rPr lang="en-US" sz="2000" dirty="0">
                <a:latin typeface="Arial" panose="020B0604020202020204" pitchFamily="34" charset="0"/>
                <a:cs typeface="Arial" panose="020B0604020202020204" pitchFamily="34" charset="0"/>
              </a:rPr>
              <a:t>b</a:t>
            </a:r>
            <a:r>
              <a:rPr lang="en-US" sz="2000" baseline="-25000" dirty="0">
                <a:latin typeface="Arial" panose="020B0604020202020204" pitchFamily="34" charset="0"/>
                <a:cs typeface="Arial" panose="020B0604020202020204" pitchFamily="34" charset="0"/>
              </a:rPr>
              <a:t>0</a:t>
            </a:r>
            <a:r>
              <a:rPr lang="en-US" sz="2000" dirty="0">
                <a:latin typeface="Arial" panose="020B0604020202020204" pitchFamily="34" charset="0"/>
                <a:cs typeface="Arial" panose="020B0604020202020204" pitchFamily="34" charset="0"/>
              </a:rPr>
              <a:t> - constant</a:t>
            </a:r>
          </a:p>
        </p:txBody>
      </p:sp>
      <p:pic>
        <p:nvPicPr>
          <p:cNvPr id="1028" name="Picture 4" descr="Linear to Logistic Regression, Explained Step by Step">
            <a:extLst>
              <a:ext uri="{FF2B5EF4-FFF2-40B4-BE49-F238E27FC236}">
                <a16:creationId xmlns:a16="http://schemas.microsoft.com/office/drawing/2014/main" id="{F12C9DB5-DBFF-42CA-8C19-5E3D14A5B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06" y="2968283"/>
            <a:ext cx="4449624" cy="283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852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Linear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pic>
        <p:nvPicPr>
          <p:cNvPr id="5" name="Picture 4">
            <a:extLst>
              <a:ext uri="{FF2B5EF4-FFF2-40B4-BE49-F238E27FC236}">
                <a16:creationId xmlns:a16="http://schemas.microsoft.com/office/drawing/2014/main" id="{3CCDAD46-F281-4A0C-B565-BE46CD20DA00}"/>
              </a:ext>
            </a:extLst>
          </p:cNvPr>
          <p:cNvPicPr>
            <a:picLocks noChangeAspect="1"/>
          </p:cNvPicPr>
          <p:nvPr/>
        </p:nvPicPr>
        <p:blipFill>
          <a:blip r:embed="rId3"/>
          <a:stretch>
            <a:fillRect/>
          </a:stretch>
        </p:blipFill>
        <p:spPr>
          <a:xfrm>
            <a:off x="1025514" y="2160104"/>
            <a:ext cx="9847386" cy="4238046"/>
          </a:xfrm>
          <a:prstGeom prst="rect">
            <a:avLst/>
          </a:prstGeom>
        </p:spPr>
      </p:pic>
    </p:spTree>
    <p:extLst>
      <p:ext uri="{BB962C8B-B14F-4D97-AF65-F5344CB8AC3E}">
        <p14:creationId xmlns:p14="http://schemas.microsoft.com/office/powerpoint/2010/main" val="86083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Linear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dirty="0"/>
              <a:t> </a:t>
            </a:r>
            <a:endParaRPr lang="en-IN" sz="2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83A179C-9AF3-4B12-B601-002366BE20AD}"/>
              </a:ext>
            </a:extLst>
          </p:cNvPr>
          <p:cNvPicPr>
            <a:picLocks noChangeAspect="1"/>
          </p:cNvPicPr>
          <p:nvPr/>
        </p:nvPicPr>
        <p:blipFill>
          <a:blip r:embed="rId3"/>
          <a:stretch>
            <a:fillRect/>
          </a:stretch>
        </p:blipFill>
        <p:spPr>
          <a:xfrm>
            <a:off x="887896" y="1366837"/>
            <a:ext cx="9339316" cy="5132437"/>
          </a:xfrm>
          <a:prstGeom prst="rect">
            <a:avLst/>
          </a:prstGeom>
        </p:spPr>
      </p:pic>
    </p:spTree>
    <p:extLst>
      <p:ext uri="{BB962C8B-B14F-4D97-AF65-F5344CB8AC3E}">
        <p14:creationId xmlns:p14="http://schemas.microsoft.com/office/powerpoint/2010/main" val="2255599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Multi Linear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dirty="0"/>
              <a:t> </a:t>
            </a:r>
            <a:endParaRPr lang="en-IN"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D2043621-8DDD-47C6-AB32-6DD7C884C6E7}"/>
              </a:ext>
            </a:extLst>
          </p:cNvPr>
          <p:cNvSpPr/>
          <p:nvPr/>
        </p:nvSpPr>
        <p:spPr>
          <a:xfrm>
            <a:off x="649356" y="1167545"/>
            <a:ext cx="7779026" cy="3176191"/>
          </a:xfrm>
          <a:prstGeom prst="rect">
            <a:avLst/>
          </a:prstGeom>
        </p:spPr>
        <p:txBody>
          <a:bodyPr wrap="square">
            <a:spAutoFit/>
          </a:bodyPr>
          <a:lstStyle/>
          <a:p>
            <a:pPr marL="548640" marR="548640">
              <a:lnSpc>
                <a:spcPct val="107000"/>
              </a:lnSpc>
              <a:spcBef>
                <a:spcPts val="1800"/>
              </a:spcBef>
            </a:pPr>
            <a:r>
              <a:rPr lang="en-US" sz="2800" b="1" i="1" dirty="0">
                <a:latin typeface="Calibri" panose="020F0502020204030204" pitchFamily="34" charset="0"/>
                <a:ea typeface="Calibri" panose="020F0502020204030204" pitchFamily="34" charset="0"/>
                <a:cs typeface="Calibri" panose="020F0502020204030204" pitchFamily="34" charset="0"/>
              </a:rPr>
              <a:t>Y = b</a:t>
            </a:r>
            <a:r>
              <a:rPr lang="en-US" sz="2800" b="1" i="1" baseline="-25000" dirty="0">
                <a:latin typeface="Calibri" panose="020F0502020204030204" pitchFamily="34" charset="0"/>
                <a:ea typeface="Calibri" panose="020F0502020204030204" pitchFamily="34" charset="0"/>
                <a:cs typeface="Calibri" panose="020F0502020204030204" pitchFamily="34" charset="0"/>
              </a:rPr>
              <a:t>0</a:t>
            </a:r>
            <a:r>
              <a:rPr lang="en-US" sz="2800" b="1" i="1" dirty="0">
                <a:latin typeface="Calibri" panose="020F0502020204030204" pitchFamily="34" charset="0"/>
                <a:ea typeface="Calibri" panose="020F0502020204030204" pitchFamily="34" charset="0"/>
                <a:cs typeface="Calibri" panose="020F0502020204030204" pitchFamily="34" charset="0"/>
              </a:rPr>
              <a:t>+b</a:t>
            </a:r>
            <a:r>
              <a:rPr lang="en-US" sz="2800" b="1" i="1" baseline="-25000" dirty="0">
                <a:latin typeface="Calibri" panose="020F0502020204030204" pitchFamily="34" charset="0"/>
                <a:ea typeface="Calibri" panose="020F0502020204030204" pitchFamily="34" charset="0"/>
                <a:cs typeface="Calibri" panose="020F0502020204030204" pitchFamily="34" charset="0"/>
              </a:rPr>
              <a:t>1</a:t>
            </a:r>
            <a:r>
              <a:rPr lang="en-US" sz="2800" b="1" i="1" dirty="0">
                <a:latin typeface="Calibri" panose="020F0502020204030204" pitchFamily="34" charset="0"/>
                <a:ea typeface="Calibri" panose="020F0502020204030204" pitchFamily="34" charset="0"/>
                <a:cs typeface="Calibri" panose="020F0502020204030204" pitchFamily="34" charset="0"/>
              </a:rPr>
              <a:t>x</a:t>
            </a:r>
            <a:r>
              <a:rPr lang="en-US" sz="2800" b="1" i="1" baseline="-25000" dirty="0">
                <a:latin typeface="Calibri" panose="020F0502020204030204" pitchFamily="34" charset="0"/>
                <a:ea typeface="Calibri" panose="020F0502020204030204" pitchFamily="34" charset="0"/>
                <a:cs typeface="Calibri" panose="020F0502020204030204" pitchFamily="34" charset="0"/>
              </a:rPr>
              <a:t>1</a:t>
            </a:r>
            <a:r>
              <a:rPr lang="en-US" sz="2800" b="1" i="1" dirty="0">
                <a:latin typeface="Calibri" panose="020F0502020204030204" pitchFamily="34" charset="0"/>
                <a:ea typeface="Calibri" panose="020F0502020204030204" pitchFamily="34" charset="0"/>
                <a:cs typeface="Calibri" panose="020F0502020204030204" pitchFamily="34" charset="0"/>
              </a:rPr>
              <a:t>+b</a:t>
            </a:r>
            <a:r>
              <a:rPr lang="en-US" sz="2800" b="1" i="1" baseline="-25000" dirty="0">
                <a:latin typeface="Calibri" panose="020F0502020204030204" pitchFamily="34" charset="0"/>
                <a:ea typeface="Calibri" panose="020F0502020204030204" pitchFamily="34" charset="0"/>
                <a:cs typeface="Calibri" panose="020F0502020204030204" pitchFamily="34" charset="0"/>
              </a:rPr>
              <a:t>2</a:t>
            </a:r>
            <a:r>
              <a:rPr lang="en-US" sz="2800" b="1" i="1" dirty="0">
                <a:latin typeface="Calibri" panose="020F0502020204030204" pitchFamily="34" charset="0"/>
                <a:ea typeface="Calibri" panose="020F0502020204030204" pitchFamily="34" charset="0"/>
                <a:cs typeface="Calibri" panose="020F0502020204030204" pitchFamily="34" charset="0"/>
              </a:rPr>
              <a:t>x</a:t>
            </a:r>
            <a:r>
              <a:rPr lang="en-US" sz="2800" b="1" i="1" baseline="-25000" dirty="0">
                <a:latin typeface="Calibri" panose="020F0502020204030204" pitchFamily="34" charset="0"/>
                <a:ea typeface="Calibri" panose="020F0502020204030204" pitchFamily="34" charset="0"/>
                <a:cs typeface="Calibri" panose="020F0502020204030204" pitchFamily="34" charset="0"/>
              </a:rPr>
              <a:t>2</a:t>
            </a:r>
            <a:r>
              <a:rPr lang="en-US" sz="2800" b="1" i="1" dirty="0">
                <a:latin typeface="Calibri" panose="020F0502020204030204" pitchFamily="34" charset="0"/>
                <a:ea typeface="Calibri" panose="020F0502020204030204" pitchFamily="34" charset="0"/>
                <a:cs typeface="Calibri" panose="020F0502020204030204" pitchFamily="34" charset="0"/>
              </a:rPr>
              <a:t>+----------+b</a:t>
            </a:r>
            <a:r>
              <a:rPr lang="en-US" sz="2800" b="1" i="1" baseline="-25000" dirty="0">
                <a:latin typeface="Calibri" panose="020F0502020204030204" pitchFamily="34" charset="0"/>
                <a:ea typeface="Calibri" panose="020F0502020204030204" pitchFamily="34" charset="0"/>
                <a:cs typeface="Calibri" panose="020F0502020204030204" pitchFamily="34" charset="0"/>
              </a:rPr>
              <a:t>n</a:t>
            </a:r>
            <a:r>
              <a:rPr lang="en-US" sz="2800" b="1" i="1" dirty="0">
                <a:latin typeface="Calibri" panose="020F0502020204030204" pitchFamily="34" charset="0"/>
                <a:ea typeface="Calibri" panose="020F0502020204030204" pitchFamily="34" charset="0"/>
                <a:cs typeface="Calibri" panose="020F0502020204030204" pitchFamily="34" charset="0"/>
              </a:rPr>
              <a:t>x</a:t>
            </a:r>
            <a:r>
              <a:rPr lang="en-US" sz="2800" b="1" i="1" baseline="-25000" dirty="0">
                <a:latin typeface="Calibri" panose="020F0502020204030204" pitchFamily="34" charset="0"/>
                <a:ea typeface="Calibri" panose="020F0502020204030204" pitchFamily="34" charset="0"/>
                <a:cs typeface="Calibri" panose="020F0502020204030204" pitchFamily="34" charset="0"/>
              </a:rPr>
              <a:t>n</a:t>
            </a:r>
            <a:endParaRPr lang="en-IN" sz="1200" i="1" dirty="0">
              <a:latin typeface="Calibri" panose="020F0502020204030204" pitchFamily="34" charset="0"/>
              <a:ea typeface="Calibri" panose="020F0502020204030204" pitchFamily="34" charset="0"/>
              <a:cs typeface="Times New Roman" panose="02020603050405020304" pitchFamily="18" charset="0"/>
            </a:endParaRPr>
          </a:p>
          <a:p>
            <a:pPr marL="548640" marR="548640">
              <a:lnSpc>
                <a:spcPct val="107000"/>
              </a:lnSpc>
              <a:spcBef>
                <a:spcPts val="1800"/>
              </a:spcBef>
            </a:pPr>
            <a:r>
              <a:rPr lang="en-US" b="1" spc="-5" dirty="0">
                <a:latin typeface="Calibri" panose="020F0502020204030204" pitchFamily="34" charset="0"/>
                <a:ea typeface="Calibri" panose="020F0502020204030204" pitchFamily="34" charset="0"/>
                <a:cs typeface="Calibri" panose="020F0502020204030204" pitchFamily="34" charset="0"/>
              </a:rPr>
              <a:t>Where</a:t>
            </a:r>
            <a:endParaRPr lang="en-IN" sz="1200" i="1" dirty="0">
              <a:latin typeface="Calibri" panose="020F0502020204030204" pitchFamily="34" charset="0"/>
              <a:ea typeface="Calibri" panose="020F0502020204030204" pitchFamily="34" charset="0"/>
              <a:cs typeface="Times New Roman" panose="02020603050405020304" pitchFamily="18" charset="0"/>
            </a:endParaRPr>
          </a:p>
          <a:p>
            <a:pPr marL="548640" marR="548640">
              <a:lnSpc>
                <a:spcPct val="107000"/>
              </a:lnSpc>
              <a:spcBef>
                <a:spcPts val="1800"/>
              </a:spcBef>
            </a:pPr>
            <a:r>
              <a:rPr lang="en-US" b="1" spc="-5" dirty="0">
                <a:latin typeface="Calibri" panose="020F0502020204030204" pitchFamily="34" charset="0"/>
                <a:ea typeface="Calibri" panose="020F0502020204030204" pitchFamily="34" charset="0"/>
                <a:cs typeface="Calibri" panose="020F0502020204030204" pitchFamily="34" charset="0"/>
              </a:rPr>
              <a:t>Y is the independent value (Predicted Value)</a:t>
            </a:r>
            <a:endParaRPr lang="en-IN" sz="1200" i="1" dirty="0">
              <a:latin typeface="Calibri" panose="020F0502020204030204" pitchFamily="34" charset="0"/>
              <a:ea typeface="Calibri" panose="020F0502020204030204" pitchFamily="34" charset="0"/>
              <a:cs typeface="Times New Roman" panose="02020603050405020304" pitchFamily="18" charset="0"/>
            </a:endParaRPr>
          </a:p>
          <a:p>
            <a:pPr marL="548640" marR="548640">
              <a:lnSpc>
                <a:spcPct val="107000"/>
              </a:lnSpc>
              <a:spcBef>
                <a:spcPts val="1800"/>
              </a:spcBef>
            </a:pPr>
            <a:r>
              <a:rPr lang="en-US" b="1" dirty="0">
                <a:latin typeface="Calibri" panose="020F0502020204030204" pitchFamily="34" charset="0"/>
                <a:ea typeface="Calibri" panose="020F0502020204030204" pitchFamily="34" charset="0"/>
                <a:cs typeface="Calibri" panose="020F0502020204030204" pitchFamily="34" charset="0"/>
              </a:rPr>
              <a:t>b</a:t>
            </a:r>
            <a:r>
              <a:rPr lang="en-US" b="1" baseline="-25000" dirty="0">
                <a:latin typeface="Calibri" panose="020F0502020204030204" pitchFamily="34" charset="0"/>
                <a:ea typeface="Calibri" panose="020F0502020204030204" pitchFamily="34" charset="0"/>
                <a:cs typeface="Calibri" panose="020F0502020204030204" pitchFamily="34" charset="0"/>
              </a:rPr>
              <a:t>0 </a:t>
            </a:r>
            <a:r>
              <a:rPr lang="en-US" b="1" dirty="0">
                <a:latin typeface="Calibri" panose="020F0502020204030204" pitchFamily="34" charset="0"/>
                <a:ea typeface="Calibri" panose="020F0502020204030204" pitchFamily="34" charset="0"/>
                <a:cs typeface="Calibri" panose="020F0502020204030204" pitchFamily="34" charset="0"/>
              </a:rPr>
              <a:t>is the intercept of Y</a:t>
            </a:r>
            <a:endParaRPr lang="en-IN" sz="1200" i="1" dirty="0">
              <a:latin typeface="Calibri" panose="020F0502020204030204" pitchFamily="34" charset="0"/>
              <a:ea typeface="Calibri" panose="020F0502020204030204" pitchFamily="34" charset="0"/>
              <a:cs typeface="Times New Roman" panose="02020603050405020304" pitchFamily="18" charset="0"/>
            </a:endParaRPr>
          </a:p>
          <a:p>
            <a:pPr marL="548640" marR="548640">
              <a:lnSpc>
                <a:spcPct val="107000"/>
              </a:lnSpc>
              <a:spcBef>
                <a:spcPts val="1800"/>
              </a:spcBef>
            </a:pPr>
            <a:r>
              <a:rPr lang="en-US" b="1" dirty="0">
                <a:latin typeface="Calibri" panose="020F0502020204030204" pitchFamily="34" charset="0"/>
                <a:ea typeface="Calibri" panose="020F0502020204030204" pitchFamily="34" charset="0"/>
                <a:cs typeface="Calibri" panose="020F0502020204030204" pitchFamily="34" charset="0"/>
              </a:rPr>
              <a:t>b</a:t>
            </a:r>
            <a:r>
              <a:rPr lang="en-US" b="1" baseline="-25000" dirty="0">
                <a:latin typeface="Calibri" panose="020F0502020204030204" pitchFamily="34" charset="0"/>
                <a:ea typeface="Calibri" panose="020F0502020204030204" pitchFamily="34" charset="0"/>
                <a:cs typeface="Calibri" panose="020F0502020204030204" pitchFamily="34" charset="0"/>
              </a:rPr>
              <a:t>1</a:t>
            </a:r>
            <a:r>
              <a:rPr lang="en-US" b="1" spc="-5" dirty="0">
                <a:latin typeface="Calibri" panose="020F0502020204030204" pitchFamily="34" charset="0"/>
                <a:ea typeface="Calibri" panose="020F0502020204030204" pitchFamily="34" charset="0"/>
                <a:cs typeface="Calibri" panose="020F0502020204030204" pitchFamily="34" charset="0"/>
              </a:rPr>
              <a:t> Is the slope</a:t>
            </a:r>
          </a:p>
          <a:p>
            <a:pPr marL="548640" marR="548640">
              <a:lnSpc>
                <a:spcPct val="107000"/>
              </a:lnSpc>
              <a:spcBef>
                <a:spcPts val="1800"/>
              </a:spcBef>
            </a:pPr>
            <a:r>
              <a:rPr lang="en-US" b="1" dirty="0">
                <a:latin typeface="Calibri" panose="020F0502020204030204" pitchFamily="34" charset="0"/>
                <a:ea typeface="Calibri" panose="020F0502020204030204" pitchFamily="34" charset="0"/>
              </a:rPr>
              <a:t>x</a:t>
            </a:r>
            <a:r>
              <a:rPr lang="en-US" b="1" baseline="-25000" dirty="0">
                <a:latin typeface="Calibri" panose="020F0502020204030204" pitchFamily="34" charset="0"/>
                <a:ea typeface="Calibri" panose="020F0502020204030204" pitchFamily="34" charset="0"/>
              </a:rPr>
              <a:t>1 </a:t>
            </a:r>
            <a:r>
              <a:rPr lang="en-US" b="1" dirty="0">
                <a:latin typeface="Calibri" panose="020F0502020204030204" pitchFamily="34" charset="0"/>
                <a:ea typeface="Calibri" panose="020F0502020204030204" pitchFamily="34" charset="0"/>
              </a:rPr>
              <a:t>is the dependent</a:t>
            </a:r>
            <a:r>
              <a:rPr lang="en-US" b="1" baseline="-25000" dirty="0">
                <a:latin typeface="Calibri" panose="020F0502020204030204" pitchFamily="34" charset="0"/>
                <a:ea typeface="Calibri" panose="020F0502020204030204" pitchFamily="34" charset="0"/>
              </a:rPr>
              <a:t> </a:t>
            </a:r>
            <a:r>
              <a:rPr lang="en-US" b="1" spc="-5" dirty="0">
                <a:latin typeface="Calibri" panose="020F0502020204030204" pitchFamily="34" charset="0"/>
                <a:ea typeface="Calibri" panose="020F0502020204030204" pitchFamily="34" charset="0"/>
              </a:rPr>
              <a:t>values (Data values</a:t>
            </a:r>
            <a:endParaRPr lang="en-IN" dirty="0"/>
          </a:p>
        </p:txBody>
      </p:sp>
    </p:spTree>
    <p:extLst>
      <p:ext uri="{BB962C8B-B14F-4D97-AF65-F5344CB8AC3E}">
        <p14:creationId xmlns:p14="http://schemas.microsoft.com/office/powerpoint/2010/main" val="3383358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Multi Linear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dirty="0"/>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543339" y="1388279"/>
            <a:ext cx="10906540" cy="1615827"/>
          </a:xfrm>
          <a:prstGeom prst="rect">
            <a:avLst/>
          </a:prstGeom>
          <a:noFill/>
        </p:spPr>
        <p:txBody>
          <a:bodyPr wrap="square" rtlCol="0">
            <a:spAutoFit/>
          </a:bodyPr>
          <a:lstStyle/>
          <a:p>
            <a:pPr>
              <a:lnSpc>
                <a:spcPct val="150000"/>
              </a:lnSpc>
            </a:pPr>
            <a:r>
              <a:rPr lang="en-US" dirty="0"/>
              <a:t>To perform </a:t>
            </a:r>
            <a:r>
              <a:rPr lang="en-IN" dirty="0"/>
              <a:t>Backward Elimination, we have to install libraries</a:t>
            </a:r>
          </a:p>
          <a:p>
            <a:pPr>
              <a:lnSpc>
                <a:spcPct val="150000"/>
              </a:lnSpc>
            </a:pPr>
            <a:r>
              <a:rPr lang="en-IN" b="1" dirty="0"/>
              <a:t>pip install statsmodels</a:t>
            </a:r>
          </a:p>
          <a:p>
            <a:pPr>
              <a:lnSpc>
                <a:spcPct val="150000"/>
              </a:lnSpc>
            </a:pPr>
            <a:r>
              <a:rPr lang="en-IN" b="1" dirty="0"/>
              <a:t>pip install patsy</a:t>
            </a:r>
          </a:p>
          <a:p>
            <a:endParaRPr lang="en-IN" b="1" dirty="0"/>
          </a:p>
        </p:txBody>
      </p:sp>
    </p:spTree>
    <p:extLst>
      <p:ext uri="{BB962C8B-B14F-4D97-AF65-F5344CB8AC3E}">
        <p14:creationId xmlns:p14="http://schemas.microsoft.com/office/powerpoint/2010/main" val="312376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0A43F2-4AD2-4DC1-8784-50A289B9BBE9}"/>
              </a:ext>
            </a:extLst>
          </p:cNvPr>
          <p:cNvSpPr>
            <a:spLocks noGrp="1"/>
          </p:cNvSpPr>
          <p:nvPr>
            <p:ph type="subTitle" idx="1"/>
          </p:nvPr>
        </p:nvSpPr>
        <p:spPr>
          <a:xfrm>
            <a:off x="1616766" y="103463"/>
            <a:ext cx="7048932" cy="598903"/>
          </a:xfrm>
        </p:spPr>
        <p:txBody>
          <a:bodyPr>
            <a:normAutofit/>
          </a:bodyPr>
          <a:lstStyle/>
          <a:p>
            <a:r>
              <a:rPr lang="en-US" sz="3200" b="1" dirty="0">
                <a:latin typeface="Arial" panose="020B0604020202020204" pitchFamily="34" charset="0"/>
                <a:cs typeface="Arial" panose="020B0604020202020204" pitchFamily="34" charset="0"/>
              </a:rPr>
              <a:t>Machine Learning</a:t>
            </a:r>
            <a:endParaRPr lang="en-IN" sz="3200" b="1" dirty="0">
              <a:latin typeface="Arial" panose="020B0604020202020204" pitchFamily="34" charset="0"/>
              <a:cs typeface="Arial" panose="020B0604020202020204" pitchFamily="34" charset="0"/>
            </a:endParaRPr>
          </a:p>
          <a:p>
            <a:endParaRPr lang="en-IN" dirty="0"/>
          </a:p>
        </p:txBody>
      </p:sp>
      <p:pic>
        <p:nvPicPr>
          <p:cNvPr id="1026" name="Picture 2" descr="difference traditional software machine learning">
            <a:extLst>
              <a:ext uri="{FF2B5EF4-FFF2-40B4-BE49-F238E27FC236}">
                <a16:creationId xmlns:a16="http://schemas.microsoft.com/office/drawing/2014/main" id="{2D3982F3-4CFD-4CB1-B284-72D87DD1B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645333"/>
            <a:ext cx="9054758" cy="42957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6C969A3-6AD7-4A54-AE73-5BCE80838090}"/>
              </a:ext>
            </a:extLst>
          </p:cNvPr>
          <p:cNvPicPr>
            <a:picLocks noChangeAspect="1"/>
          </p:cNvPicPr>
          <p:nvPr/>
        </p:nvPicPr>
        <p:blipFill>
          <a:blip r:embed="rId3"/>
          <a:stretch>
            <a:fillRect/>
          </a:stretch>
        </p:blipFill>
        <p:spPr>
          <a:xfrm>
            <a:off x="9944100" y="54666"/>
            <a:ext cx="2247900" cy="647700"/>
          </a:xfrm>
          <a:prstGeom prst="rect">
            <a:avLst/>
          </a:prstGeom>
        </p:spPr>
      </p:pic>
    </p:spTree>
    <p:extLst>
      <p:ext uri="{BB962C8B-B14F-4D97-AF65-F5344CB8AC3E}">
        <p14:creationId xmlns:p14="http://schemas.microsoft.com/office/powerpoint/2010/main" val="1706774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Logistic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dirty="0"/>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397564" y="699167"/>
            <a:ext cx="10906540" cy="2092881"/>
          </a:xfrm>
          <a:prstGeom prst="rect">
            <a:avLst/>
          </a:prstGeom>
          <a:noFill/>
        </p:spPr>
        <p:txBody>
          <a:bodyPr wrap="square" rtlCol="0">
            <a:spAutoFit/>
          </a:bodyPr>
          <a:lstStyle/>
          <a:p>
            <a:pPr algn="just">
              <a:lnSpc>
                <a:spcPct val="150000"/>
              </a:lnSpc>
            </a:pPr>
            <a:r>
              <a:rPr lang="en-US" sz="2000" dirty="0">
                <a:latin typeface="Arial" panose="020B0604020202020204" pitchFamily="34" charset="0"/>
                <a:cs typeface="Arial" panose="020B0604020202020204" pitchFamily="34" charset="0"/>
              </a:rPr>
              <a:t>Logistic regression is a statistical method for predicting binary classes. The outcome or target variable is binary in nature. For example, it can be used for cancer detection problems. It computes the probability of an event occurrence.</a:t>
            </a:r>
          </a:p>
          <a:p>
            <a:pPr algn="just"/>
            <a:endParaRPr lang="en-US" sz="2000" dirty="0"/>
          </a:p>
          <a:p>
            <a:pPr algn="just"/>
            <a:r>
              <a:rPr lang="en-US" sz="2000" b="1" dirty="0">
                <a:latin typeface="Arial" panose="020B0604020202020204" pitchFamily="34" charset="0"/>
                <a:cs typeface="Arial" panose="020B0604020202020204" pitchFamily="34" charset="0"/>
              </a:rPr>
              <a:t>Sigmoid Function</a:t>
            </a:r>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1FD8403-EDAA-4844-9193-A387297578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75016" y="2074947"/>
            <a:ext cx="3305906" cy="717101"/>
          </a:xfrm>
          <a:prstGeom prst="rect">
            <a:avLst/>
          </a:prstGeom>
          <a:noFill/>
          <a:ln>
            <a:noFill/>
          </a:ln>
        </p:spPr>
      </p:pic>
      <p:pic>
        <p:nvPicPr>
          <p:cNvPr id="1030" name="Picture 6" descr="Linear vs Logistic Regression">
            <a:extLst>
              <a:ext uri="{FF2B5EF4-FFF2-40B4-BE49-F238E27FC236}">
                <a16:creationId xmlns:a16="http://schemas.microsoft.com/office/drawing/2014/main" id="{C61C723B-9BCF-4498-9A6F-6AED011BA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551" y="3544163"/>
            <a:ext cx="7513983" cy="316474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7C184C5-F7CC-4BB0-A4BD-3971D5D6947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223340" y="2719448"/>
            <a:ext cx="5031685" cy="717101"/>
          </a:xfrm>
          <a:prstGeom prst="rect">
            <a:avLst/>
          </a:prstGeom>
          <a:noFill/>
          <a:ln>
            <a:noFill/>
          </a:ln>
        </p:spPr>
      </p:pic>
    </p:spTree>
    <p:extLst>
      <p:ext uri="{BB962C8B-B14F-4D97-AF65-F5344CB8AC3E}">
        <p14:creationId xmlns:p14="http://schemas.microsoft.com/office/powerpoint/2010/main" val="51648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Logistic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dirty="0"/>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543339" y="1388279"/>
            <a:ext cx="10906540" cy="2435988"/>
          </a:xfrm>
          <a:prstGeom prst="rect">
            <a:avLst/>
          </a:prstGeom>
          <a:noFill/>
        </p:spPr>
        <p:txBody>
          <a:bodyPr wrap="square" rtlCol="0">
            <a:spAutoFit/>
          </a:bodyPr>
          <a:lstStyle/>
          <a:p>
            <a:pPr algn="just">
              <a:lnSpc>
                <a:spcPct val="150000"/>
              </a:lnSpc>
            </a:pPr>
            <a:r>
              <a:rPr lang="en-US" sz="2400" b="1" dirty="0">
                <a:latin typeface="Arial" panose="020B0604020202020204" pitchFamily="34" charset="0"/>
                <a:cs typeface="Arial" panose="020B0604020202020204" pitchFamily="34" charset="0"/>
              </a:rPr>
              <a:t>Examples of Logistic regression:</a:t>
            </a:r>
          </a:p>
          <a:p>
            <a:pPr marL="342900" indent="-342900" algn="just">
              <a:lnSpc>
                <a:spcPct val="150000"/>
              </a:lnSpc>
              <a:buFont typeface="Wingdings" panose="05000000000000000000" pitchFamily="2" charset="2"/>
              <a:buChar char="à"/>
            </a:pPr>
            <a:r>
              <a:rPr lang="en-US" sz="2000" b="1" dirty="0">
                <a:latin typeface="Arial" panose="020B0604020202020204" pitchFamily="34" charset="0"/>
                <a:cs typeface="Arial" panose="020B0604020202020204" pitchFamily="34" charset="0"/>
                <a:sym typeface="Wingdings" panose="05000000000000000000" pitchFamily="2" charset="2"/>
              </a:rPr>
              <a:t>Mail spam detection</a:t>
            </a:r>
          </a:p>
          <a:p>
            <a:pPr marL="342900" indent="-342900" algn="just">
              <a:lnSpc>
                <a:spcPct val="150000"/>
              </a:lnSpc>
              <a:buFont typeface="Wingdings" panose="05000000000000000000" pitchFamily="2" charset="2"/>
              <a:buChar char="à"/>
            </a:pPr>
            <a:r>
              <a:rPr lang="en-IN" sz="2000" b="1" dirty="0">
                <a:latin typeface="Arial" panose="020B0604020202020204" pitchFamily="34" charset="0"/>
                <a:cs typeface="Arial" panose="020B0604020202020204" pitchFamily="34" charset="0"/>
              </a:rPr>
              <a:t>Tumour Prediction</a:t>
            </a:r>
          </a:p>
          <a:p>
            <a:pPr marL="342900" indent="-342900" algn="just">
              <a:lnSpc>
                <a:spcPct val="150000"/>
              </a:lnSpc>
              <a:buFont typeface="Wingdings" panose="05000000000000000000" pitchFamily="2" charset="2"/>
              <a:buChar char="à"/>
            </a:pPr>
            <a:r>
              <a:rPr lang="en-IN" sz="2000" b="1" dirty="0">
                <a:latin typeface="Arial" panose="020B0604020202020204" pitchFamily="34" charset="0"/>
                <a:cs typeface="Arial" panose="020B0604020202020204" pitchFamily="34" charset="0"/>
              </a:rPr>
              <a:t>Customer will buy insurance or not</a:t>
            </a:r>
          </a:p>
          <a:p>
            <a:pPr marL="342900" indent="-342900" algn="just">
              <a:lnSpc>
                <a:spcPct val="150000"/>
              </a:lnSpc>
              <a:buFont typeface="Wingdings" panose="05000000000000000000" pitchFamily="2" charset="2"/>
              <a:buChar char="à"/>
            </a:pPr>
            <a:r>
              <a:rPr lang="en-US" sz="2000" b="1" dirty="0">
                <a:latin typeface="Arial" panose="020B0604020202020204" pitchFamily="34" charset="0"/>
                <a:cs typeface="Arial" panose="020B0604020202020204" pitchFamily="34" charset="0"/>
              </a:rPr>
              <a:t>For which party voter will vote(BJP, Congress, 3</a:t>
            </a:r>
            <a:r>
              <a:rPr lang="en-US" sz="2000" b="1" baseline="30000" dirty="0">
                <a:latin typeface="Arial" panose="020B0604020202020204" pitchFamily="34" charset="0"/>
                <a:cs typeface="Arial" panose="020B0604020202020204" pitchFamily="34" charset="0"/>
              </a:rPr>
              <a:t>rd</a:t>
            </a:r>
            <a:r>
              <a:rPr lang="en-US" sz="2000" b="1" dirty="0">
                <a:latin typeface="Arial" panose="020B0604020202020204" pitchFamily="34" charset="0"/>
                <a:cs typeface="Arial" panose="020B0604020202020204" pitchFamily="34" charset="0"/>
              </a:rPr>
              <a:t> front)</a:t>
            </a:r>
          </a:p>
        </p:txBody>
      </p:sp>
    </p:spTree>
    <p:extLst>
      <p:ext uri="{BB962C8B-B14F-4D97-AF65-F5344CB8AC3E}">
        <p14:creationId xmlns:p14="http://schemas.microsoft.com/office/powerpoint/2010/main" val="3275617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Logistic regression</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dirty="0"/>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397564" y="1019627"/>
            <a:ext cx="10906540" cy="1974323"/>
          </a:xfrm>
          <a:prstGeom prst="rect">
            <a:avLst/>
          </a:prstGeom>
          <a:noFill/>
        </p:spPr>
        <p:txBody>
          <a:bodyPr wrap="square" rtlCol="0">
            <a:spAutoFit/>
          </a:bodyPr>
          <a:lstStyle/>
          <a:p>
            <a:pPr algn="just">
              <a:lnSpc>
                <a:spcPct val="150000"/>
              </a:lnSpc>
            </a:pPr>
            <a:r>
              <a:rPr lang="en-US" sz="2400" b="1" dirty="0">
                <a:latin typeface="Arial" panose="020B0604020202020204" pitchFamily="34" charset="0"/>
                <a:cs typeface="Arial" panose="020B0604020202020204" pitchFamily="34" charset="0"/>
              </a:rPr>
              <a:t>Types of Logistic regression</a:t>
            </a:r>
          </a:p>
          <a:p>
            <a:pPr algn="just">
              <a:lnSpc>
                <a:spcPct val="150000"/>
              </a:lnSpc>
            </a:pPr>
            <a:r>
              <a:rPr lang="en-US" sz="2000" dirty="0">
                <a:latin typeface="Arial" panose="020B0604020202020204" pitchFamily="34" charset="0"/>
                <a:cs typeface="Arial" panose="020B0604020202020204" pitchFamily="34" charset="0"/>
              </a:rPr>
              <a:t>There are 2 types of classifications in Logistic regression</a:t>
            </a:r>
          </a:p>
          <a:p>
            <a:pPr marL="457200" indent="-457200" algn="just">
              <a:lnSpc>
                <a:spcPct val="150000"/>
              </a:lnSpc>
              <a:buAutoNum type="arabicPeriod"/>
            </a:pPr>
            <a:r>
              <a:rPr lang="en-US" sz="2000" dirty="0">
                <a:latin typeface="Arial" panose="020B0604020202020204" pitchFamily="34" charset="0"/>
                <a:cs typeface="Arial" panose="020B0604020202020204" pitchFamily="34" charset="0"/>
              </a:rPr>
              <a:t>Binary classification(Binomial)</a:t>
            </a:r>
          </a:p>
          <a:p>
            <a:pPr marL="457200" indent="-457200" algn="just">
              <a:lnSpc>
                <a:spcPct val="150000"/>
              </a:lnSpc>
              <a:buAutoNum type="arabicPeriod"/>
            </a:pPr>
            <a:r>
              <a:rPr lang="en-US" sz="2000" dirty="0">
                <a:latin typeface="Arial" panose="020B0604020202020204" pitchFamily="34" charset="0"/>
                <a:cs typeface="Arial" panose="020B0604020202020204" pitchFamily="34" charset="0"/>
              </a:rPr>
              <a:t>Multiclass classification(Multinomial)</a:t>
            </a:r>
          </a:p>
        </p:txBody>
      </p:sp>
    </p:spTree>
    <p:extLst>
      <p:ext uri="{BB962C8B-B14F-4D97-AF65-F5344CB8AC3E}">
        <p14:creationId xmlns:p14="http://schemas.microsoft.com/office/powerpoint/2010/main" val="99170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dirty="0"/>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397564" y="1019627"/>
            <a:ext cx="10906540" cy="4651979"/>
          </a:xfrm>
          <a:prstGeom prst="rect">
            <a:avLst/>
          </a:prstGeom>
          <a:noFill/>
        </p:spPr>
        <p:txBody>
          <a:bodyPr wrap="square" rtlCol="0">
            <a:spAutoFit/>
          </a:bodyPr>
          <a:lstStyle/>
          <a:p>
            <a:pPr algn="just">
              <a:lnSpc>
                <a:spcPct val="150000"/>
              </a:lnSpc>
            </a:pPr>
            <a:r>
              <a:rPr lang="en-IN" sz="2000" dirty="0">
                <a:latin typeface="Arial" panose="020B0604020202020204" pitchFamily="34" charset="0"/>
                <a:cs typeface="Arial" panose="020B0604020202020204" pitchFamily="34" charset="0"/>
              </a:rPr>
              <a:t>The decision tree algorithm creates a model that predicts the value of a target variable by learning simple decision rules inferred from the data features.</a:t>
            </a:r>
          </a:p>
          <a:p>
            <a:pPr algn="just">
              <a:lnSpc>
                <a:spcPct val="150000"/>
              </a:lnSpc>
            </a:pPr>
            <a:r>
              <a:rPr lang="en-IN" sz="2000" dirty="0">
                <a:latin typeface="Arial" panose="020B0604020202020204" pitchFamily="34" charset="0"/>
                <a:cs typeface="Arial" panose="020B0604020202020204" pitchFamily="34" charset="0"/>
              </a:rPr>
              <a:t>Decision tree algorithm falls under the category of supervised learning. They can be used to solve both regression and classification problems.</a:t>
            </a:r>
          </a:p>
          <a:p>
            <a:pPr algn="just">
              <a:lnSpc>
                <a:spcPct val="150000"/>
              </a:lnSpc>
            </a:pPr>
            <a:r>
              <a:rPr lang="en-IN" sz="2000" dirty="0">
                <a:latin typeface="Arial" panose="020B0604020202020204" pitchFamily="34" charset="0"/>
                <a:cs typeface="Arial" panose="020B0604020202020204" pitchFamily="34" charset="0"/>
              </a:rPr>
              <a:t>Decision trees are based on the type of target variable we have. It can be of two types:</a:t>
            </a:r>
          </a:p>
          <a:p>
            <a:pPr lvl="0" algn="just">
              <a:lnSpc>
                <a:spcPct val="150000"/>
              </a:lnSpc>
            </a:pPr>
            <a:r>
              <a:rPr lang="en-IN" sz="2000" b="1" dirty="0">
                <a:latin typeface="Arial" panose="020B0604020202020204" pitchFamily="34" charset="0"/>
                <a:cs typeface="Arial" panose="020B0604020202020204" pitchFamily="34" charset="0"/>
              </a:rPr>
              <a:t>Categorical Variable Decision Tree: </a:t>
            </a:r>
            <a:r>
              <a:rPr lang="en-IN" sz="2000" dirty="0">
                <a:latin typeface="Arial" panose="020B0604020202020204" pitchFamily="34" charset="0"/>
                <a:cs typeface="Arial" panose="020B0604020202020204" pitchFamily="34" charset="0"/>
              </a:rPr>
              <a:t>Decision Tree which has a categorical target variable then it called a Categorical variable decision tree</a:t>
            </a:r>
            <a:r>
              <a:rPr lang="en-IN" sz="2000" b="1"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pPr lvl="0" algn="just">
              <a:lnSpc>
                <a:spcPct val="150000"/>
              </a:lnSpc>
            </a:pPr>
            <a:r>
              <a:rPr lang="en-IN" sz="2000" b="1" dirty="0">
                <a:latin typeface="Arial" panose="020B0604020202020204" pitchFamily="34" charset="0"/>
                <a:cs typeface="Arial" panose="020B0604020202020204" pitchFamily="34" charset="0"/>
              </a:rPr>
              <a:t>Continuous Variable Decision Tree: </a:t>
            </a:r>
            <a:r>
              <a:rPr lang="en-IN" sz="2000" dirty="0">
                <a:latin typeface="Arial" panose="020B0604020202020204" pitchFamily="34" charset="0"/>
                <a:cs typeface="Arial" panose="020B0604020202020204" pitchFamily="34" charset="0"/>
              </a:rPr>
              <a:t>Decision Tree has a continuous target variable then it is called Continuous Variable Decision Tree.</a:t>
            </a:r>
          </a:p>
          <a:p>
            <a:pPr algn="just">
              <a:lnSpc>
                <a:spcPct val="15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6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397563" y="728080"/>
            <a:ext cx="6383065" cy="5955989"/>
          </a:xfrm>
          <a:prstGeom prst="rect">
            <a:avLst/>
          </a:prstGeom>
          <a:noFill/>
        </p:spPr>
        <p:txBody>
          <a:bodyPr wrap="square" rtlCol="0">
            <a:spAutoFit/>
          </a:bodyPr>
          <a:lstStyle/>
          <a:p>
            <a:pPr algn="just">
              <a:lnSpc>
                <a:spcPct val="150000"/>
              </a:lnSpc>
            </a:pPr>
            <a:r>
              <a:rPr lang="en-IN" sz="1600" b="1" u="sng" dirty="0">
                <a:latin typeface="Arial" panose="020B0604020202020204" pitchFamily="34" charset="0"/>
                <a:cs typeface="Arial" panose="020B0604020202020204" pitchFamily="34" charset="0"/>
              </a:rPr>
              <a:t>Terminology - Decision Trees</a:t>
            </a:r>
            <a:endParaRPr lang="en-IN" sz="1600" u="sng" dirty="0">
              <a:latin typeface="Arial" panose="020B0604020202020204" pitchFamily="34" charset="0"/>
              <a:cs typeface="Arial" panose="020B0604020202020204" pitchFamily="34" charset="0"/>
            </a:endParaRPr>
          </a:p>
          <a:p>
            <a:pPr algn="just">
              <a:lnSpc>
                <a:spcPct val="150000"/>
              </a:lnSpc>
            </a:pPr>
            <a:r>
              <a:rPr lang="en-IN" sz="1600" b="1" dirty="0">
                <a:latin typeface="Arial" panose="020B0604020202020204" pitchFamily="34" charset="0"/>
                <a:cs typeface="Arial" panose="020B0604020202020204" pitchFamily="34" charset="0"/>
              </a:rPr>
              <a:t>Root Node: </a:t>
            </a:r>
            <a:r>
              <a:rPr lang="en-IN" sz="1600" dirty="0">
                <a:latin typeface="Arial" panose="020B0604020202020204" pitchFamily="34" charset="0"/>
                <a:cs typeface="Arial" panose="020B0604020202020204" pitchFamily="34" charset="0"/>
              </a:rPr>
              <a:t>It represents the entire population or sample and this further gets divided into two or more homogeneous sets.</a:t>
            </a:r>
          </a:p>
          <a:p>
            <a:pPr lvl="0" algn="just">
              <a:lnSpc>
                <a:spcPct val="150000"/>
              </a:lnSpc>
            </a:pPr>
            <a:r>
              <a:rPr lang="en-IN" sz="1600" b="1" dirty="0">
                <a:latin typeface="Arial" panose="020B0604020202020204" pitchFamily="34" charset="0"/>
                <a:cs typeface="Arial" panose="020B0604020202020204" pitchFamily="34" charset="0"/>
              </a:rPr>
              <a:t>Splitting: </a:t>
            </a:r>
            <a:r>
              <a:rPr lang="en-IN" sz="1600" dirty="0">
                <a:latin typeface="Arial" panose="020B0604020202020204" pitchFamily="34" charset="0"/>
                <a:cs typeface="Arial" panose="020B0604020202020204" pitchFamily="34" charset="0"/>
              </a:rPr>
              <a:t>process of dividing a node into two or more sub-nodes.</a:t>
            </a:r>
          </a:p>
          <a:p>
            <a:pPr lvl="0" algn="just">
              <a:lnSpc>
                <a:spcPct val="150000"/>
              </a:lnSpc>
            </a:pPr>
            <a:r>
              <a:rPr lang="en-IN" sz="1600" b="1" dirty="0">
                <a:latin typeface="Arial" panose="020B0604020202020204" pitchFamily="34" charset="0"/>
                <a:cs typeface="Arial" panose="020B0604020202020204" pitchFamily="34" charset="0"/>
              </a:rPr>
              <a:t>Decision Node: </a:t>
            </a:r>
            <a:r>
              <a:rPr lang="en-IN" sz="1600" dirty="0">
                <a:latin typeface="Arial" panose="020B0604020202020204" pitchFamily="34" charset="0"/>
                <a:cs typeface="Arial" panose="020B0604020202020204" pitchFamily="34" charset="0"/>
              </a:rPr>
              <a:t>When a sub-node splits into further sub-nodes, then it is called the decision node.</a:t>
            </a:r>
          </a:p>
          <a:p>
            <a:pPr lvl="0" algn="just">
              <a:lnSpc>
                <a:spcPct val="150000"/>
              </a:lnSpc>
            </a:pPr>
            <a:r>
              <a:rPr lang="en-IN" sz="1600" b="1" dirty="0">
                <a:latin typeface="Arial" panose="020B0604020202020204" pitchFamily="34" charset="0"/>
                <a:cs typeface="Arial" panose="020B0604020202020204" pitchFamily="34" charset="0"/>
              </a:rPr>
              <a:t>Leaf / Terminal Node: </a:t>
            </a:r>
            <a:r>
              <a:rPr lang="en-IN" sz="1600" dirty="0">
                <a:latin typeface="Arial" panose="020B0604020202020204" pitchFamily="34" charset="0"/>
                <a:cs typeface="Arial" panose="020B0604020202020204" pitchFamily="34" charset="0"/>
              </a:rPr>
              <a:t>Nodes do not split is called Leaf or Terminal node.</a:t>
            </a:r>
          </a:p>
          <a:p>
            <a:pPr lvl="0" algn="just">
              <a:lnSpc>
                <a:spcPct val="150000"/>
              </a:lnSpc>
            </a:pPr>
            <a:r>
              <a:rPr lang="en-IN" sz="1600" b="1" dirty="0">
                <a:latin typeface="Arial" panose="020B0604020202020204" pitchFamily="34" charset="0"/>
                <a:cs typeface="Arial" panose="020B0604020202020204" pitchFamily="34" charset="0"/>
              </a:rPr>
              <a:t>Pruning: </a:t>
            </a:r>
            <a:r>
              <a:rPr lang="en-IN" sz="1600" dirty="0">
                <a:latin typeface="Arial" panose="020B0604020202020204" pitchFamily="34" charset="0"/>
                <a:cs typeface="Arial" panose="020B0604020202020204" pitchFamily="34" charset="0"/>
              </a:rPr>
              <a:t>When we remove sub-nodes of a decision node, this process is called pruning. You can say the opposite process of splitting.</a:t>
            </a:r>
          </a:p>
          <a:p>
            <a:pPr lvl="0" algn="just">
              <a:lnSpc>
                <a:spcPct val="150000"/>
              </a:lnSpc>
            </a:pPr>
            <a:r>
              <a:rPr lang="en-IN" sz="1600" b="1" dirty="0">
                <a:latin typeface="Arial" panose="020B0604020202020204" pitchFamily="34" charset="0"/>
                <a:cs typeface="Arial" panose="020B0604020202020204" pitchFamily="34" charset="0"/>
              </a:rPr>
              <a:t>Branch / Sub-Tree: </a:t>
            </a:r>
            <a:r>
              <a:rPr lang="en-IN" sz="1600" dirty="0">
                <a:latin typeface="Arial" panose="020B0604020202020204" pitchFamily="34" charset="0"/>
                <a:cs typeface="Arial" panose="020B0604020202020204" pitchFamily="34" charset="0"/>
              </a:rPr>
              <a:t>A subsection of the entire tree is called branch or sub-tree.</a:t>
            </a:r>
          </a:p>
          <a:p>
            <a:pPr lvl="0" algn="just">
              <a:lnSpc>
                <a:spcPct val="150000"/>
              </a:lnSpc>
            </a:pPr>
            <a:r>
              <a:rPr lang="en-IN" sz="1600" b="1" dirty="0">
                <a:latin typeface="Arial" panose="020B0604020202020204" pitchFamily="34" charset="0"/>
                <a:cs typeface="Arial" panose="020B0604020202020204" pitchFamily="34" charset="0"/>
              </a:rPr>
              <a:t>Parent and Child Node: </a:t>
            </a:r>
            <a:r>
              <a:rPr lang="en-IN" sz="1600" dirty="0">
                <a:latin typeface="Arial" panose="020B0604020202020204" pitchFamily="34" charset="0"/>
                <a:cs typeface="Arial" panose="020B0604020202020204" pitchFamily="34" charset="0"/>
              </a:rPr>
              <a:t>A node, which is divided into sub-nodes is called a parent node of sub-nodes whereas sub-nodes are the child of a parent node.</a:t>
            </a:r>
          </a:p>
        </p:txBody>
      </p:sp>
      <p:pic>
        <p:nvPicPr>
          <p:cNvPr id="5" name="Picture 4">
            <a:extLst>
              <a:ext uri="{FF2B5EF4-FFF2-40B4-BE49-F238E27FC236}">
                <a16:creationId xmlns:a16="http://schemas.microsoft.com/office/drawing/2014/main" id="{65A7E6CB-B1A3-4288-BDBE-4AF69F3F762F}"/>
              </a:ext>
            </a:extLst>
          </p:cNvPr>
          <p:cNvPicPr>
            <a:picLocks noChangeAspect="1"/>
          </p:cNvPicPr>
          <p:nvPr/>
        </p:nvPicPr>
        <p:blipFill>
          <a:blip r:embed="rId3"/>
          <a:stretch>
            <a:fillRect/>
          </a:stretch>
        </p:blipFill>
        <p:spPr>
          <a:xfrm>
            <a:off x="6939030" y="925204"/>
            <a:ext cx="5131049" cy="5208310"/>
          </a:xfrm>
          <a:prstGeom prst="rect">
            <a:avLst/>
          </a:prstGeom>
        </p:spPr>
      </p:pic>
    </p:spTree>
    <p:extLst>
      <p:ext uri="{BB962C8B-B14F-4D97-AF65-F5344CB8AC3E}">
        <p14:creationId xmlns:p14="http://schemas.microsoft.com/office/powerpoint/2010/main" val="1690866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397564" y="728080"/>
            <a:ext cx="1473440" cy="496996"/>
          </a:xfrm>
          <a:prstGeom prst="rect">
            <a:avLst/>
          </a:prstGeom>
          <a:noFill/>
        </p:spPr>
        <p:txBody>
          <a:bodyPr wrap="square" rtlCol="0">
            <a:spAutoFit/>
          </a:bodyPr>
          <a:lstStyle/>
          <a:p>
            <a:pPr algn="just">
              <a:lnSpc>
                <a:spcPct val="150000"/>
              </a:lnSpc>
            </a:pPr>
            <a:r>
              <a:rPr lang="en-US" sz="2000" b="1" dirty="0">
                <a:latin typeface="Arial" panose="020B0604020202020204" pitchFamily="34" charset="0"/>
                <a:cs typeface="Arial" panose="020B0604020202020204" pitchFamily="34" charset="0"/>
              </a:rPr>
              <a:t>Example:</a:t>
            </a:r>
            <a:endParaRPr lang="en-IN" sz="20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F57C9FE-1C6D-4B8C-92C0-60D0E90A917B}"/>
              </a:ext>
            </a:extLst>
          </p:cNvPr>
          <p:cNvPicPr>
            <a:picLocks noChangeAspect="1"/>
          </p:cNvPicPr>
          <p:nvPr/>
        </p:nvPicPr>
        <p:blipFill>
          <a:blip r:embed="rId3"/>
          <a:stretch>
            <a:fillRect/>
          </a:stretch>
        </p:blipFill>
        <p:spPr>
          <a:xfrm>
            <a:off x="6424189" y="702366"/>
            <a:ext cx="5492629" cy="4776055"/>
          </a:xfrm>
          <a:prstGeom prst="rect">
            <a:avLst/>
          </a:prstGeom>
        </p:spPr>
      </p:pic>
      <p:graphicFrame>
        <p:nvGraphicFramePr>
          <p:cNvPr id="8" name="Table 7">
            <a:extLst>
              <a:ext uri="{FF2B5EF4-FFF2-40B4-BE49-F238E27FC236}">
                <a16:creationId xmlns:a16="http://schemas.microsoft.com/office/drawing/2014/main" id="{5133D54A-7C3B-47B3-B97B-6BE5364A5987}"/>
              </a:ext>
            </a:extLst>
          </p:cNvPr>
          <p:cNvGraphicFramePr>
            <a:graphicFrameLocks noGrp="1"/>
          </p:cNvGraphicFramePr>
          <p:nvPr>
            <p:extLst>
              <p:ext uri="{D42A27DB-BD31-4B8C-83A1-F6EECF244321}">
                <p14:modId xmlns:p14="http://schemas.microsoft.com/office/powerpoint/2010/main" val="221874406"/>
              </p:ext>
            </p:extLst>
          </p:nvPr>
        </p:nvGraphicFramePr>
        <p:xfrm>
          <a:off x="328189" y="1346115"/>
          <a:ext cx="6096000" cy="4274820"/>
        </p:xfrm>
        <a:graphic>
          <a:graphicData uri="http://schemas.openxmlformats.org/drawingml/2006/table">
            <a:tbl>
              <a:tblPr/>
              <a:tblGrid>
                <a:gridCol w="659006">
                  <a:extLst>
                    <a:ext uri="{9D8B030D-6E8A-4147-A177-3AD203B41FA5}">
                      <a16:colId xmlns:a16="http://schemas.microsoft.com/office/drawing/2014/main" val="165492877"/>
                    </a:ext>
                  </a:extLst>
                </a:gridCol>
                <a:gridCol w="1090281">
                  <a:extLst>
                    <a:ext uri="{9D8B030D-6E8A-4147-A177-3AD203B41FA5}">
                      <a16:colId xmlns:a16="http://schemas.microsoft.com/office/drawing/2014/main" val="558560915"/>
                    </a:ext>
                  </a:extLst>
                </a:gridCol>
                <a:gridCol w="1470991">
                  <a:extLst>
                    <a:ext uri="{9D8B030D-6E8A-4147-A177-3AD203B41FA5}">
                      <a16:colId xmlns:a16="http://schemas.microsoft.com/office/drawing/2014/main" val="3872484953"/>
                    </a:ext>
                  </a:extLst>
                </a:gridCol>
                <a:gridCol w="1192696">
                  <a:extLst>
                    <a:ext uri="{9D8B030D-6E8A-4147-A177-3AD203B41FA5}">
                      <a16:colId xmlns:a16="http://schemas.microsoft.com/office/drawing/2014/main" val="3493723293"/>
                    </a:ext>
                  </a:extLst>
                </a:gridCol>
                <a:gridCol w="914400">
                  <a:extLst>
                    <a:ext uri="{9D8B030D-6E8A-4147-A177-3AD203B41FA5}">
                      <a16:colId xmlns:a16="http://schemas.microsoft.com/office/drawing/2014/main" val="944790983"/>
                    </a:ext>
                  </a:extLst>
                </a:gridCol>
                <a:gridCol w="768626">
                  <a:extLst>
                    <a:ext uri="{9D8B030D-6E8A-4147-A177-3AD203B41FA5}">
                      <a16:colId xmlns:a16="http://schemas.microsoft.com/office/drawing/2014/main" val="2115405439"/>
                    </a:ext>
                  </a:extLst>
                </a:gridCol>
              </a:tblGrid>
              <a:tr h="0">
                <a:tc>
                  <a:txBody>
                    <a:bodyPr/>
                    <a:lstStyle/>
                    <a:p>
                      <a:pPr algn="ctr"/>
                      <a:r>
                        <a:rPr lang="en-IN" b="1">
                          <a:effectLst/>
                        </a:rPr>
                        <a:t>Day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b="1">
                          <a:effectLst/>
                        </a:rPr>
                        <a:t>Weather</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b="1">
                          <a:effectLst/>
                        </a:rPr>
                        <a:t>Temperature</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b="1">
                          <a:effectLst/>
                        </a:rPr>
                        <a:t>Humidity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b="1" dirty="0">
                          <a:effectLst/>
                        </a:rPr>
                        <a:t>Wind</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b="1" dirty="0">
                          <a:effectLst/>
                        </a:rPr>
                        <a:t>Play?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1405826833"/>
                  </a:ext>
                </a:extLst>
              </a:tr>
              <a:tr h="0">
                <a:tc>
                  <a:txBody>
                    <a:bodyPr/>
                    <a:lstStyle/>
                    <a:p>
                      <a:pPr algn="ctr"/>
                      <a:r>
                        <a:rPr lang="en-IN">
                          <a:effectLst/>
                        </a:rPr>
                        <a:t>1</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Sunny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Hot</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High</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Weak</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dirty="0">
                          <a:effectLst/>
                        </a:rPr>
                        <a:t>No</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3287041487"/>
                  </a:ext>
                </a:extLst>
              </a:tr>
              <a:tr h="0">
                <a:tc>
                  <a:txBody>
                    <a:bodyPr/>
                    <a:lstStyle/>
                    <a:p>
                      <a:pPr algn="ctr"/>
                      <a:r>
                        <a:rPr lang="en-IN">
                          <a:effectLst/>
                        </a:rPr>
                        <a:t>2</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Cloudy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Hot</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dirty="0">
                          <a:effectLst/>
                        </a:rPr>
                        <a:t>High</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Weak</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Yes</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753119740"/>
                  </a:ext>
                </a:extLst>
              </a:tr>
              <a:tr h="0">
                <a:tc>
                  <a:txBody>
                    <a:bodyPr/>
                    <a:lstStyle/>
                    <a:p>
                      <a:pPr algn="ctr"/>
                      <a:r>
                        <a:rPr lang="en-IN">
                          <a:effectLst/>
                        </a:rPr>
                        <a:t>3</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Sunny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Mild</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Normal</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Strong</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Yes</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2085221864"/>
                  </a:ext>
                </a:extLst>
              </a:tr>
              <a:tr h="0">
                <a:tc>
                  <a:txBody>
                    <a:bodyPr/>
                    <a:lstStyle/>
                    <a:p>
                      <a:pPr algn="ctr"/>
                      <a:r>
                        <a:rPr lang="en-IN">
                          <a:effectLst/>
                        </a:rPr>
                        <a:t>4</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Cloudy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Mild</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High</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dirty="0">
                          <a:effectLst/>
                        </a:rPr>
                        <a:t>Strong</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Yes</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1037381397"/>
                  </a:ext>
                </a:extLst>
              </a:tr>
              <a:tr h="0">
                <a:tc>
                  <a:txBody>
                    <a:bodyPr/>
                    <a:lstStyle/>
                    <a:p>
                      <a:pPr algn="ctr"/>
                      <a:r>
                        <a:rPr lang="en-IN">
                          <a:effectLst/>
                        </a:rPr>
                        <a:t>5</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Rainy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Mild</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High</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Strong</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No</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4090043818"/>
                  </a:ext>
                </a:extLst>
              </a:tr>
              <a:tr h="0">
                <a:tc>
                  <a:txBody>
                    <a:bodyPr/>
                    <a:lstStyle/>
                    <a:p>
                      <a:pPr algn="ctr"/>
                      <a:r>
                        <a:rPr lang="en-IN">
                          <a:effectLst/>
                        </a:rPr>
                        <a:t>6</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Rainy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Cool</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Normal</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Strong</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No</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3196948864"/>
                  </a:ext>
                </a:extLst>
              </a:tr>
              <a:tr h="0">
                <a:tc>
                  <a:txBody>
                    <a:bodyPr/>
                    <a:lstStyle/>
                    <a:p>
                      <a:pPr algn="ctr"/>
                      <a:r>
                        <a:rPr lang="en-IN">
                          <a:effectLst/>
                        </a:rPr>
                        <a:t>7</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Rainy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Mild</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High</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Weak</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Yes</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2457676681"/>
                  </a:ext>
                </a:extLst>
              </a:tr>
              <a:tr h="0">
                <a:tc>
                  <a:txBody>
                    <a:bodyPr/>
                    <a:lstStyle/>
                    <a:p>
                      <a:pPr algn="ctr"/>
                      <a:r>
                        <a:rPr lang="en-IN">
                          <a:effectLst/>
                        </a:rPr>
                        <a:t>8</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Sunny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Hot</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High</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Strong</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No</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3412514785"/>
                  </a:ext>
                </a:extLst>
              </a:tr>
              <a:tr h="0">
                <a:tc>
                  <a:txBody>
                    <a:bodyPr/>
                    <a:lstStyle/>
                    <a:p>
                      <a:pPr algn="ctr"/>
                      <a:r>
                        <a:rPr lang="en-IN">
                          <a:effectLst/>
                        </a:rPr>
                        <a:t>9</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Cloudy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Hot</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Normal</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Weak</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tc>
                  <a:txBody>
                    <a:bodyPr/>
                    <a:lstStyle/>
                    <a:p>
                      <a:pPr algn="ctr"/>
                      <a:r>
                        <a:rPr lang="en-IN">
                          <a:effectLst/>
                        </a:rPr>
                        <a:t>Yes</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127169250"/>
                  </a:ext>
                </a:extLst>
              </a:tr>
              <a:tr h="0">
                <a:tc>
                  <a:txBody>
                    <a:bodyPr/>
                    <a:lstStyle/>
                    <a:p>
                      <a:pPr algn="ctr"/>
                      <a:r>
                        <a:rPr lang="en-IN">
                          <a:effectLst/>
                        </a:rPr>
                        <a:t>10</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Rainy</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Mild</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High</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a:effectLst/>
                        </a:rPr>
                        <a:t>Strong</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tc>
                  <a:txBody>
                    <a:bodyPr/>
                    <a:lstStyle/>
                    <a:p>
                      <a:pPr algn="ctr"/>
                      <a:r>
                        <a:rPr lang="en-IN" dirty="0">
                          <a:effectLst/>
                        </a:rPr>
                        <a:t>No</a:t>
                      </a:r>
                    </a:p>
                  </a:txBody>
                  <a:tcPr marL="123825" marR="123825" marT="57150" marB="57150" anchor="ctr">
                    <a:lnL w="9525" cap="flat" cmpd="sng" algn="ctr">
                      <a:solidFill>
                        <a:srgbClr val="B8B8B8"/>
                      </a:solidFill>
                      <a:prstDash val="solid"/>
                      <a:round/>
                      <a:headEnd type="none" w="med" len="med"/>
                      <a:tailEnd type="none" w="med" len="med"/>
                    </a:lnL>
                    <a:lnR w="9525" cap="flat" cmpd="sng" algn="ctr">
                      <a:solidFill>
                        <a:srgbClr val="B8B8B8"/>
                      </a:solidFill>
                      <a:prstDash val="solid"/>
                      <a:round/>
                      <a:headEnd type="none" w="med" len="med"/>
                      <a:tailEnd type="none" w="med" len="med"/>
                    </a:lnR>
                    <a:lnT w="9525" cap="flat" cmpd="sng" algn="ctr">
                      <a:solidFill>
                        <a:srgbClr val="B8B8B8"/>
                      </a:solidFill>
                      <a:prstDash val="solid"/>
                      <a:round/>
                      <a:headEnd type="none" w="med" len="med"/>
                      <a:tailEnd type="none" w="med" len="med"/>
                    </a:lnT>
                    <a:lnB w="9525"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480910117"/>
                  </a:ext>
                </a:extLst>
              </a:tr>
            </a:tbl>
          </a:graphicData>
        </a:graphic>
      </p:graphicFrame>
    </p:spTree>
    <p:extLst>
      <p:ext uri="{BB962C8B-B14F-4D97-AF65-F5344CB8AC3E}">
        <p14:creationId xmlns:p14="http://schemas.microsoft.com/office/powerpoint/2010/main" val="634341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A7BE0D-D1BD-454B-B574-125AC9D822C5}"/>
              </a:ext>
            </a:extLst>
          </p:cNvPr>
          <p:cNvSpPr txBox="1"/>
          <p:nvPr/>
        </p:nvSpPr>
        <p:spPr>
          <a:xfrm>
            <a:off x="397563" y="728080"/>
            <a:ext cx="11145081" cy="1420325"/>
          </a:xfrm>
          <a:prstGeom prst="rect">
            <a:avLst/>
          </a:prstGeom>
          <a:noFill/>
        </p:spPr>
        <p:txBody>
          <a:bodyPr wrap="square" rtlCol="0">
            <a:spAutoFit/>
          </a:bodyPr>
          <a:lstStyle/>
          <a:p>
            <a:pPr algn="just">
              <a:lnSpc>
                <a:spcPct val="150000"/>
              </a:lnSpc>
            </a:pPr>
            <a:r>
              <a:rPr lang="en-IN" sz="2000" b="1" u="sng" dirty="0">
                <a:latin typeface="Arial" panose="020B0604020202020204" pitchFamily="34" charset="0"/>
                <a:cs typeface="Arial" panose="020B0604020202020204" pitchFamily="34" charset="0"/>
              </a:rPr>
              <a:t>Entropy:</a:t>
            </a:r>
          </a:p>
          <a:p>
            <a:pPr algn="just">
              <a:lnSpc>
                <a:spcPct val="150000"/>
              </a:lnSpc>
            </a:pPr>
            <a:r>
              <a:rPr lang="en-IN" sz="2000" dirty="0">
                <a:latin typeface="Arial" panose="020B0604020202020204" pitchFamily="34" charset="0"/>
                <a:cs typeface="Arial" panose="020B0604020202020204" pitchFamily="34" charset="0"/>
              </a:rPr>
              <a:t>Entropy measures the purity of the split. </a:t>
            </a:r>
            <a:r>
              <a:rPr lang="en-US" sz="2000" dirty="0">
                <a:latin typeface="Arial" panose="020B0604020202020204" pitchFamily="34" charset="0"/>
                <a:cs typeface="Arial" panose="020B0604020202020204" pitchFamily="34" charset="0"/>
              </a:rPr>
              <a:t>measure of the randomness in the information being processed. The higher the entropy, the harder it is to draw any conclusions from that information.</a:t>
            </a: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796C1CC-93E0-46D7-8584-214129611F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91015" y="2457450"/>
            <a:ext cx="6315986" cy="3919710"/>
          </a:xfrm>
          <a:prstGeom prst="rect">
            <a:avLst/>
          </a:prstGeom>
          <a:noFill/>
          <a:ln>
            <a:noFill/>
          </a:ln>
        </p:spPr>
      </p:pic>
      <p:pic>
        <p:nvPicPr>
          <p:cNvPr id="8" name="Picture 7">
            <a:extLst>
              <a:ext uri="{FF2B5EF4-FFF2-40B4-BE49-F238E27FC236}">
                <a16:creationId xmlns:a16="http://schemas.microsoft.com/office/drawing/2014/main" id="{9238772E-818F-4759-8A75-AEB5BB55C20C}"/>
              </a:ext>
            </a:extLst>
          </p:cNvPr>
          <p:cNvPicPr>
            <a:picLocks noChangeAspect="1"/>
          </p:cNvPicPr>
          <p:nvPr/>
        </p:nvPicPr>
        <p:blipFill>
          <a:blip r:embed="rId4"/>
          <a:stretch>
            <a:fillRect/>
          </a:stretch>
        </p:blipFill>
        <p:spPr>
          <a:xfrm>
            <a:off x="649356" y="2242978"/>
            <a:ext cx="3978915" cy="1420325"/>
          </a:xfrm>
          <a:prstGeom prst="rect">
            <a:avLst/>
          </a:prstGeom>
        </p:spPr>
      </p:pic>
      <p:sp>
        <p:nvSpPr>
          <p:cNvPr id="10" name="Rectangle 9">
            <a:extLst>
              <a:ext uri="{FF2B5EF4-FFF2-40B4-BE49-F238E27FC236}">
                <a16:creationId xmlns:a16="http://schemas.microsoft.com/office/drawing/2014/main" id="{B04C1BCC-97A7-408A-B8C4-6F0F01CC76B5}"/>
              </a:ext>
            </a:extLst>
          </p:cNvPr>
          <p:cNvSpPr/>
          <p:nvPr/>
        </p:nvSpPr>
        <p:spPr>
          <a:xfrm>
            <a:off x="501748" y="3663303"/>
            <a:ext cx="5089267" cy="965970"/>
          </a:xfrm>
          <a:prstGeom prst="rect">
            <a:avLst/>
          </a:prstGeom>
        </p:spPr>
        <p:txBody>
          <a:bodyPr wrap="square">
            <a:spAutoFit/>
          </a:bodyPr>
          <a:lstStyle/>
          <a:p>
            <a:pPr>
              <a:lnSpc>
                <a:spcPct val="150000"/>
              </a:lnSpc>
              <a:spcAft>
                <a:spcPts val="0"/>
              </a:spcAft>
            </a:pPr>
            <a:r>
              <a:rPr lang="en-IN" sz="2000" b="1"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S → Current state</a:t>
            </a:r>
          </a:p>
          <a:p>
            <a:pPr>
              <a:lnSpc>
                <a:spcPct val="150000"/>
              </a:lnSpc>
              <a:spcAft>
                <a:spcPts val="0"/>
              </a:spcAft>
            </a:pPr>
            <a:r>
              <a:rPr lang="en-IN" sz="2000" b="1"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Pi → Probability of an event </a:t>
            </a:r>
            <a:r>
              <a:rPr lang="en-IN" sz="2000" b="1" i="1" dirty="0" err="1">
                <a:solidFill>
                  <a:srgbClr val="111111"/>
                </a:solidFill>
                <a:latin typeface="Arial" panose="020B0604020202020204" pitchFamily="34" charset="0"/>
                <a:ea typeface="Times New Roman" panose="02020603050405020304" pitchFamily="18" charset="0"/>
                <a:cs typeface="Times New Roman" panose="02020603050405020304" pitchFamily="18" charset="0"/>
              </a:rPr>
              <a:t>i</a:t>
            </a:r>
            <a:r>
              <a:rPr lang="en-IN" sz="2000" b="1" i="1"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 </a:t>
            </a:r>
            <a:r>
              <a:rPr lang="en-IN" sz="2000" b="1"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of state 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165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6221B63-6CE4-4361-91B1-BD4E91FB508E}"/>
              </a:ext>
            </a:extLst>
          </p:cNvPr>
          <p:cNvSpPr/>
          <p:nvPr/>
        </p:nvSpPr>
        <p:spPr>
          <a:xfrm>
            <a:off x="649356" y="956686"/>
            <a:ext cx="2403945"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Information Gain</a:t>
            </a:r>
            <a:endParaRPr lang="en-IN" sz="2000" b="1" dirty="0">
              <a:latin typeface="Arial" panose="020B0604020202020204" pitchFamily="34" charset="0"/>
              <a:cs typeface="Arial" panose="020B0604020202020204" pitchFamily="34" charset="0"/>
            </a:endParaRPr>
          </a:p>
        </p:txBody>
      </p:sp>
      <p:pic>
        <p:nvPicPr>
          <p:cNvPr id="2052" name="Picture 4" descr="Introduction to Decision Tree Learning - Heartbeat">
            <a:extLst>
              <a:ext uri="{FF2B5EF4-FFF2-40B4-BE49-F238E27FC236}">
                <a16:creationId xmlns:a16="http://schemas.microsoft.com/office/drawing/2014/main" id="{5F5C3BE2-D2C1-4E16-A9AA-C02A42B1C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972" y="3371226"/>
            <a:ext cx="7593916" cy="1058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F32B2BA-997E-4927-ABDC-99152E43D002}"/>
              </a:ext>
            </a:extLst>
          </p:cNvPr>
          <p:cNvSpPr txBox="1"/>
          <p:nvPr/>
        </p:nvSpPr>
        <p:spPr>
          <a:xfrm>
            <a:off x="1112972" y="4843660"/>
            <a:ext cx="9057352" cy="369332"/>
          </a:xfrm>
          <a:prstGeom prst="rect">
            <a:avLst/>
          </a:prstGeom>
          <a:noFill/>
        </p:spPr>
        <p:txBody>
          <a:bodyPr wrap="square" rtlCol="0">
            <a:spAutoFit/>
          </a:bodyPr>
          <a:lstStyle/>
          <a:p>
            <a:r>
              <a:rPr lang="en-US" dirty="0"/>
              <a:t>S</a:t>
            </a:r>
            <a:endParaRPr lang="en-IN" dirty="0"/>
          </a:p>
        </p:txBody>
      </p:sp>
      <p:sp>
        <p:nvSpPr>
          <p:cNvPr id="13" name="Rectangle 12">
            <a:extLst>
              <a:ext uri="{FF2B5EF4-FFF2-40B4-BE49-F238E27FC236}">
                <a16:creationId xmlns:a16="http://schemas.microsoft.com/office/drawing/2014/main" id="{5F4F7319-D21F-4AFB-91BB-DD17292F7CF4}"/>
              </a:ext>
            </a:extLst>
          </p:cNvPr>
          <p:cNvSpPr/>
          <p:nvPr/>
        </p:nvSpPr>
        <p:spPr>
          <a:xfrm>
            <a:off x="649356" y="1356796"/>
            <a:ext cx="10893288" cy="1889300"/>
          </a:xfrm>
          <a:prstGeom prst="rect">
            <a:avLst/>
          </a:prstGeom>
        </p:spPr>
        <p:txBody>
          <a:bodyPr wrap="square">
            <a:spAutoFit/>
          </a:bodyPr>
          <a:lstStyle/>
          <a:p>
            <a:pPr algn="just">
              <a:lnSpc>
                <a:spcPct val="150000"/>
              </a:lnSpc>
            </a:pPr>
            <a:r>
              <a:rPr lang="en-IN" sz="2000" dirty="0">
                <a:solidFill>
                  <a:srgbClr val="111111"/>
                </a:solidFill>
                <a:latin typeface="Arial" panose="020B0604020202020204" pitchFamily="34" charset="0"/>
                <a:ea typeface="Times New Roman" panose="02020603050405020304" pitchFamily="18" charset="0"/>
              </a:rPr>
              <a:t>Information gain or </a:t>
            </a:r>
            <a:r>
              <a:rPr lang="en-IN" sz="2000" b="1" dirty="0">
                <a:solidFill>
                  <a:srgbClr val="111111"/>
                </a:solidFill>
                <a:latin typeface="Arial" panose="020B0604020202020204" pitchFamily="34" charset="0"/>
                <a:ea typeface="Times New Roman" panose="02020603050405020304" pitchFamily="18" charset="0"/>
              </a:rPr>
              <a:t>IG </a:t>
            </a:r>
            <a:r>
              <a:rPr lang="en-IN" sz="2000" dirty="0">
                <a:solidFill>
                  <a:srgbClr val="111111"/>
                </a:solidFill>
                <a:latin typeface="Arial" panose="020B0604020202020204" pitchFamily="34" charset="0"/>
                <a:ea typeface="Times New Roman" panose="02020603050405020304" pitchFamily="18" charset="0"/>
              </a:rPr>
              <a:t>is a statistical property that measures how well a given attribute separates the training examples according to their target classification. Constructing a decision tree is all about finding an attribute that returns the highest information gain and the smallest entropy</a:t>
            </a:r>
            <a:endParaRPr lang="en-IN" sz="2000" dirty="0"/>
          </a:p>
        </p:txBody>
      </p:sp>
    </p:spTree>
    <p:extLst>
      <p:ext uri="{BB962C8B-B14F-4D97-AF65-F5344CB8AC3E}">
        <p14:creationId xmlns:p14="http://schemas.microsoft.com/office/powerpoint/2010/main" val="2723145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6221B63-6CE4-4361-91B1-BD4E91FB508E}"/>
              </a:ext>
            </a:extLst>
          </p:cNvPr>
          <p:cNvSpPr/>
          <p:nvPr/>
        </p:nvSpPr>
        <p:spPr>
          <a:xfrm>
            <a:off x="649356" y="956686"/>
            <a:ext cx="2403945" cy="400110"/>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Gini Index</a:t>
            </a:r>
            <a:endParaRPr lang="en-IN" sz="20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F32B2BA-997E-4927-ABDC-99152E43D002}"/>
              </a:ext>
            </a:extLst>
          </p:cNvPr>
          <p:cNvSpPr txBox="1"/>
          <p:nvPr/>
        </p:nvSpPr>
        <p:spPr>
          <a:xfrm>
            <a:off x="886748" y="4342489"/>
            <a:ext cx="905735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P--Probability of +ve and -ve</a:t>
            </a:r>
            <a:endParaRPr lang="en-IN" sz="2000"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F4F7319-D21F-4AFB-91BB-DD17292F7CF4}"/>
              </a:ext>
            </a:extLst>
          </p:cNvPr>
          <p:cNvSpPr/>
          <p:nvPr/>
        </p:nvSpPr>
        <p:spPr>
          <a:xfrm>
            <a:off x="649356" y="1356796"/>
            <a:ext cx="10893288" cy="95866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The Gini Index is calculated by subtracting the sum of the squared probabilities of each class from one.  It favors larger partitions.</a:t>
            </a:r>
            <a:endParaRPr lang="en-IN" sz="2000" dirty="0">
              <a:latin typeface="Arial" panose="020B0604020202020204" pitchFamily="34" charset="0"/>
              <a:cs typeface="Arial" panose="020B0604020202020204" pitchFamily="34" charset="0"/>
            </a:endParaRPr>
          </a:p>
        </p:txBody>
      </p:sp>
      <p:pic>
        <p:nvPicPr>
          <p:cNvPr id="10" name="Picture 9" descr="Figure">
            <a:extLst>
              <a:ext uri="{FF2B5EF4-FFF2-40B4-BE49-F238E27FC236}">
                <a16:creationId xmlns:a16="http://schemas.microsoft.com/office/drawing/2014/main" id="{60A05C7C-D784-4C6A-8225-266B646379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70796" y="2791569"/>
            <a:ext cx="4876800" cy="1274862"/>
          </a:xfrm>
          <a:prstGeom prst="rect">
            <a:avLst/>
          </a:prstGeom>
          <a:noFill/>
          <a:ln>
            <a:noFill/>
          </a:ln>
        </p:spPr>
      </p:pic>
    </p:spTree>
    <p:extLst>
      <p:ext uri="{BB962C8B-B14F-4D97-AF65-F5344CB8AC3E}">
        <p14:creationId xmlns:p14="http://schemas.microsoft.com/office/powerpoint/2010/main" val="3770181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F4F7319-D21F-4AFB-91BB-DD17292F7CF4}"/>
              </a:ext>
            </a:extLst>
          </p:cNvPr>
          <p:cNvSpPr/>
          <p:nvPr/>
        </p:nvSpPr>
        <p:spPr>
          <a:xfrm>
            <a:off x="569843" y="796789"/>
            <a:ext cx="11052314" cy="4190314"/>
          </a:xfrm>
          <a:prstGeom prst="rect">
            <a:avLst/>
          </a:prstGeom>
        </p:spPr>
        <p:txBody>
          <a:bodyPr wrap="square">
            <a:spAutoFit/>
          </a:bodyPr>
          <a:lstStyle/>
          <a:p>
            <a:pPr algn="just" fontAlgn="base">
              <a:lnSpc>
                <a:spcPct val="150000"/>
              </a:lnSpc>
            </a:pPr>
            <a:r>
              <a:rPr lang="en-US" sz="2000" b="1" dirty="0">
                <a:latin typeface="Arial" panose="020B0604020202020204" pitchFamily="34" charset="0"/>
                <a:cs typeface="Arial" panose="020B0604020202020204" pitchFamily="34" charset="0"/>
              </a:rPr>
              <a:t>Bias Error</a:t>
            </a:r>
          </a:p>
          <a:p>
            <a:pPr algn="just" fontAlgn="base">
              <a:lnSpc>
                <a:spcPct val="150000"/>
              </a:lnSpc>
            </a:pPr>
            <a:r>
              <a:rPr lang="en-US" sz="2000" dirty="0">
                <a:latin typeface="Arial" panose="020B0604020202020204" pitchFamily="34" charset="0"/>
                <a:cs typeface="Arial" panose="020B0604020202020204" pitchFamily="34" charset="0"/>
              </a:rPr>
              <a:t>Bias are the simplifying assumptions made by a model to make the target function easier to learn.</a:t>
            </a:r>
          </a:p>
          <a:p>
            <a:pPr algn="just" fontAlgn="base">
              <a:lnSpc>
                <a:spcPct val="150000"/>
              </a:lnSpc>
            </a:pPr>
            <a:r>
              <a:rPr lang="en-US" sz="2000" b="1" dirty="0">
                <a:latin typeface="Arial" panose="020B0604020202020204" pitchFamily="34" charset="0"/>
                <a:cs typeface="Arial" panose="020B0604020202020204" pitchFamily="34" charset="0"/>
              </a:rPr>
              <a:t>Low Bias</a:t>
            </a:r>
            <a:r>
              <a:rPr lang="en-US" sz="2000" dirty="0">
                <a:latin typeface="Arial" panose="020B0604020202020204" pitchFamily="34" charset="0"/>
                <a:cs typeface="Arial" panose="020B0604020202020204" pitchFamily="34" charset="0"/>
              </a:rPr>
              <a:t>: Suggests less assumptions about the form of the target function.</a:t>
            </a:r>
          </a:p>
          <a:p>
            <a:pPr algn="just" fontAlgn="base">
              <a:lnSpc>
                <a:spcPct val="150000"/>
              </a:lnSpc>
            </a:pPr>
            <a:r>
              <a:rPr lang="en-US" sz="2000" b="1" dirty="0">
                <a:latin typeface="Arial" panose="020B0604020202020204" pitchFamily="34" charset="0"/>
                <a:cs typeface="Arial" panose="020B0604020202020204" pitchFamily="34" charset="0"/>
              </a:rPr>
              <a:t>High-Bias</a:t>
            </a:r>
            <a:r>
              <a:rPr lang="en-US" sz="2000" dirty="0">
                <a:latin typeface="Arial" panose="020B0604020202020204" pitchFamily="34" charset="0"/>
                <a:cs typeface="Arial" panose="020B0604020202020204" pitchFamily="34" charset="0"/>
              </a:rPr>
              <a:t>: Suggests more assumptions about the form of the target function.</a:t>
            </a:r>
          </a:p>
          <a:p>
            <a:pPr algn="just" fontAlgn="base">
              <a:lnSpc>
                <a:spcPct val="150000"/>
              </a:lnSpc>
            </a:pPr>
            <a:r>
              <a:rPr lang="en-US" sz="2000" dirty="0">
                <a:latin typeface="Arial" panose="020B0604020202020204" pitchFamily="34" charset="0"/>
                <a:cs typeface="Arial" panose="020B0604020202020204" pitchFamily="34" charset="0"/>
              </a:rPr>
              <a:t>Examples of </a:t>
            </a:r>
            <a:r>
              <a:rPr lang="en-US" sz="2000" b="1" dirty="0">
                <a:latin typeface="Arial" panose="020B0604020202020204" pitchFamily="34" charset="0"/>
                <a:cs typeface="Arial" panose="020B0604020202020204" pitchFamily="34" charset="0"/>
              </a:rPr>
              <a:t>low-bias</a:t>
            </a:r>
            <a:r>
              <a:rPr lang="en-US" sz="2000" dirty="0">
                <a:latin typeface="Arial" panose="020B0604020202020204" pitchFamily="34" charset="0"/>
                <a:cs typeface="Arial" panose="020B0604020202020204" pitchFamily="34" charset="0"/>
              </a:rPr>
              <a:t> machine learning algorithms include: Decision Trees, k-Nearest Neighbors and Support Vector Machines.</a:t>
            </a:r>
          </a:p>
          <a:p>
            <a:pPr algn="just" fontAlgn="base">
              <a:lnSpc>
                <a:spcPct val="150000"/>
              </a:lnSpc>
            </a:pPr>
            <a:r>
              <a:rPr lang="en-US" sz="2000" dirty="0">
                <a:latin typeface="Arial" panose="020B0604020202020204" pitchFamily="34" charset="0"/>
                <a:cs typeface="Arial" panose="020B0604020202020204" pitchFamily="34" charset="0"/>
              </a:rPr>
              <a:t>Examples of </a:t>
            </a:r>
            <a:r>
              <a:rPr lang="en-US" sz="2000" b="1" dirty="0">
                <a:latin typeface="Arial" panose="020B0604020202020204" pitchFamily="34" charset="0"/>
                <a:cs typeface="Arial" panose="020B0604020202020204" pitchFamily="34" charset="0"/>
              </a:rPr>
              <a:t>high-bias</a:t>
            </a:r>
            <a:r>
              <a:rPr lang="en-US" sz="2000" dirty="0">
                <a:latin typeface="Arial" panose="020B0604020202020204" pitchFamily="34" charset="0"/>
                <a:cs typeface="Arial" panose="020B0604020202020204" pitchFamily="34" charset="0"/>
              </a:rPr>
              <a:t> machine learning algorithms include: Linear Regression, and Logistic Regression.</a:t>
            </a:r>
          </a:p>
        </p:txBody>
      </p:sp>
    </p:spTree>
    <p:extLst>
      <p:ext uri="{BB962C8B-B14F-4D97-AF65-F5344CB8AC3E}">
        <p14:creationId xmlns:p14="http://schemas.microsoft.com/office/powerpoint/2010/main" val="286222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6C42-E707-4DFD-8F92-B0FA25F0C0F5}"/>
              </a:ext>
            </a:extLst>
          </p:cNvPr>
          <p:cNvSpPr>
            <a:spLocks noGrp="1"/>
          </p:cNvSpPr>
          <p:nvPr>
            <p:ph type="title"/>
          </p:nvPr>
        </p:nvSpPr>
        <p:spPr>
          <a:xfrm>
            <a:off x="2684584" y="104555"/>
            <a:ext cx="6822831" cy="521140"/>
          </a:xfrm>
        </p:spPr>
        <p:txBody>
          <a:bodyPr>
            <a:noAutofit/>
          </a:bodyPr>
          <a:lstStyle/>
          <a:p>
            <a:pPr algn="ctr"/>
            <a:r>
              <a:rPr lang="en-US" sz="3200" b="1" dirty="0">
                <a:latin typeface="Arial" panose="020B0604020202020204" pitchFamily="34" charset="0"/>
                <a:cs typeface="Arial" panose="020B0604020202020204" pitchFamily="34" charset="0"/>
              </a:rPr>
              <a:t>About AI/ML/DL/NN</a:t>
            </a:r>
            <a:endParaRPr lang="en-IN" sz="3200" b="1"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5CE3670-8F7A-4F36-85BC-1C75360CC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10" y="808383"/>
            <a:ext cx="10652812" cy="50483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545BC25-11F4-472F-9CD4-E543858DE945}"/>
              </a:ext>
            </a:extLst>
          </p:cNvPr>
          <p:cNvPicPr>
            <a:picLocks noChangeAspect="1"/>
          </p:cNvPicPr>
          <p:nvPr/>
        </p:nvPicPr>
        <p:blipFill>
          <a:blip r:embed="rId3"/>
          <a:stretch>
            <a:fillRect/>
          </a:stretch>
        </p:blipFill>
        <p:spPr>
          <a:xfrm>
            <a:off x="9944100" y="54666"/>
            <a:ext cx="2247900" cy="647700"/>
          </a:xfrm>
          <a:prstGeom prst="rect">
            <a:avLst/>
          </a:prstGeom>
        </p:spPr>
      </p:pic>
    </p:spTree>
    <p:extLst>
      <p:ext uri="{BB962C8B-B14F-4D97-AF65-F5344CB8AC3E}">
        <p14:creationId xmlns:p14="http://schemas.microsoft.com/office/powerpoint/2010/main" val="841013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F4F7319-D21F-4AFB-91BB-DD17292F7CF4}"/>
              </a:ext>
            </a:extLst>
          </p:cNvPr>
          <p:cNvSpPr/>
          <p:nvPr/>
        </p:nvSpPr>
        <p:spPr>
          <a:xfrm>
            <a:off x="231912" y="707742"/>
            <a:ext cx="11728175" cy="5027017"/>
          </a:xfrm>
          <a:prstGeom prst="rect">
            <a:avLst/>
          </a:prstGeom>
        </p:spPr>
        <p:txBody>
          <a:bodyPr wrap="square">
            <a:spAutoFit/>
          </a:bodyPr>
          <a:lstStyle/>
          <a:p>
            <a:pPr algn="just" fontAlgn="base">
              <a:lnSpc>
                <a:spcPct val="150000"/>
              </a:lnSpc>
            </a:pPr>
            <a:r>
              <a:rPr lang="en-US" b="1" dirty="0">
                <a:latin typeface="Arial" panose="020B0604020202020204" pitchFamily="34" charset="0"/>
                <a:cs typeface="Arial" panose="020B0604020202020204" pitchFamily="34" charset="0"/>
              </a:rPr>
              <a:t>Variance Error</a:t>
            </a:r>
          </a:p>
          <a:p>
            <a:pPr algn="just" fontAlgn="base">
              <a:lnSpc>
                <a:spcPct val="150000"/>
              </a:lnSpc>
            </a:pPr>
            <a:r>
              <a:rPr lang="en-US" dirty="0">
                <a:latin typeface="Arial" panose="020B0604020202020204" pitchFamily="34" charset="0"/>
                <a:cs typeface="Arial" panose="020B0604020202020204" pitchFamily="34" charset="0"/>
              </a:rPr>
              <a:t>Variance is the amount that the estimate of the target function will change if different training data was used.</a:t>
            </a:r>
          </a:p>
          <a:p>
            <a:pPr algn="just" fontAlgn="base">
              <a:lnSpc>
                <a:spcPct val="150000"/>
              </a:lnSpc>
            </a:pPr>
            <a:r>
              <a:rPr lang="en-US" dirty="0">
                <a:latin typeface="Arial" panose="020B0604020202020204" pitchFamily="34" charset="0"/>
                <a:cs typeface="Arial" panose="020B0604020202020204" pitchFamily="34" charset="0"/>
              </a:rPr>
              <a:t>The target function is estimated from the training data by a machine learning algorithm, so we should expect the algorithm to have some variance</a:t>
            </a:r>
          </a:p>
          <a:p>
            <a:pPr algn="just" fontAlgn="base">
              <a:lnSpc>
                <a:spcPct val="150000"/>
              </a:lnSpc>
            </a:pPr>
            <a:r>
              <a:rPr lang="en-US" dirty="0">
                <a:latin typeface="Arial" panose="020B0604020202020204" pitchFamily="34" charset="0"/>
                <a:cs typeface="Arial" panose="020B0604020202020204" pitchFamily="34" charset="0"/>
              </a:rPr>
              <a:t>Machine learning algorithms that have a high variance are strongly influenced by the specifics of the training data. This means that the specifics of the training have influences the number and types of parameters used to characterize the mapping function.</a:t>
            </a:r>
          </a:p>
          <a:p>
            <a:pPr algn="just" fontAlgn="base">
              <a:lnSpc>
                <a:spcPct val="150000"/>
              </a:lnSpc>
            </a:pPr>
            <a:r>
              <a:rPr lang="en-US" b="1" dirty="0">
                <a:latin typeface="Arial" panose="020B0604020202020204" pitchFamily="34" charset="0"/>
                <a:cs typeface="Arial" panose="020B0604020202020204" pitchFamily="34" charset="0"/>
              </a:rPr>
              <a:t>Low Variance</a:t>
            </a:r>
            <a:r>
              <a:rPr lang="en-US" dirty="0">
                <a:latin typeface="Arial" panose="020B0604020202020204" pitchFamily="34" charset="0"/>
                <a:cs typeface="Arial" panose="020B0604020202020204" pitchFamily="34" charset="0"/>
              </a:rPr>
              <a:t>: Suggests small changes to the estimate of the target function with changes to the training dataset.</a:t>
            </a:r>
          </a:p>
          <a:p>
            <a:pPr algn="just" fontAlgn="base">
              <a:lnSpc>
                <a:spcPct val="150000"/>
              </a:lnSpc>
            </a:pPr>
            <a:r>
              <a:rPr lang="en-US" b="1" dirty="0">
                <a:latin typeface="Arial" panose="020B0604020202020204" pitchFamily="34" charset="0"/>
                <a:cs typeface="Arial" panose="020B0604020202020204" pitchFamily="34" charset="0"/>
              </a:rPr>
              <a:t>High Variance</a:t>
            </a:r>
            <a:r>
              <a:rPr lang="en-US" dirty="0">
                <a:latin typeface="Arial" panose="020B0604020202020204" pitchFamily="34" charset="0"/>
                <a:cs typeface="Arial" panose="020B0604020202020204" pitchFamily="34" charset="0"/>
              </a:rPr>
              <a:t>: Suggests large changes to the estimate of the target function with changes to the training dataset.</a:t>
            </a:r>
          </a:p>
          <a:p>
            <a:pPr algn="just" fontAlgn="base">
              <a:lnSpc>
                <a:spcPct val="150000"/>
              </a:lnSpc>
            </a:pPr>
            <a:endParaRPr lang="en-US" dirty="0">
              <a:latin typeface="Arial" panose="020B0604020202020204" pitchFamily="34" charset="0"/>
              <a:cs typeface="Arial" panose="020B0604020202020204" pitchFamily="34" charset="0"/>
            </a:endParaRPr>
          </a:p>
          <a:p>
            <a:pPr algn="just" fontAlgn="base">
              <a:lnSpc>
                <a:spcPct val="150000"/>
              </a:lnSpc>
            </a:pPr>
            <a:r>
              <a:rPr lang="en-US" b="1" dirty="0">
                <a:latin typeface="Arial" panose="020B0604020202020204" pitchFamily="34" charset="0"/>
                <a:cs typeface="Arial" panose="020B0604020202020204" pitchFamily="34" charset="0"/>
              </a:rPr>
              <a:t>Low-variance</a:t>
            </a:r>
            <a:r>
              <a:rPr lang="en-US" dirty="0">
                <a:latin typeface="Arial" panose="020B0604020202020204" pitchFamily="34" charset="0"/>
                <a:cs typeface="Arial" panose="020B0604020202020204" pitchFamily="34" charset="0"/>
              </a:rPr>
              <a:t> algorithms Examples : Linear Regression, Linear Discriminant Analysis and Logistic Regression.</a:t>
            </a:r>
          </a:p>
          <a:p>
            <a:pPr algn="just" fontAlgn="base">
              <a:lnSpc>
                <a:spcPct val="150000"/>
              </a:lnSpc>
            </a:pPr>
            <a:r>
              <a:rPr lang="en-US" b="1" dirty="0">
                <a:latin typeface="Arial" panose="020B0604020202020204" pitchFamily="34" charset="0"/>
                <a:cs typeface="Arial" panose="020B0604020202020204" pitchFamily="34" charset="0"/>
              </a:rPr>
              <a:t>High-variance</a:t>
            </a:r>
            <a:r>
              <a:rPr lang="en-US" dirty="0">
                <a:latin typeface="Arial" panose="020B0604020202020204" pitchFamily="34" charset="0"/>
                <a:cs typeface="Arial" panose="020B0604020202020204" pitchFamily="34" charset="0"/>
              </a:rPr>
              <a:t> algorithms Examples : Decision Trees, k-Nearest Neighbors and Support Vector Machines.</a:t>
            </a:r>
          </a:p>
        </p:txBody>
      </p:sp>
    </p:spTree>
    <p:extLst>
      <p:ext uri="{BB962C8B-B14F-4D97-AF65-F5344CB8AC3E}">
        <p14:creationId xmlns:p14="http://schemas.microsoft.com/office/powerpoint/2010/main" val="100804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Ensemble methods</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F4F7319-D21F-4AFB-91BB-DD17292F7CF4}"/>
              </a:ext>
            </a:extLst>
          </p:cNvPr>
          <p:cNvSpPr/>
          <p:nvPr/>
        </p:nvSpPr>
        <p:spPr>
          <a:xfrm>
            <a:off x="649356" y="1411345"/>
            <a:ext cx="11052314" cy="967957"/>
          </a:xfrm>
          <a:prstGeom prst="rect">
            <a:avLst/>
          </a:prstGeom>
        </p:spPr>
        <p:txBody>
          <a:bodyPr wrap="square">
            <a:spAutoFit/>
          </a:bodyPr>
          <a:lstStyle/>
          <a:p>
            <a:pPr algn="just" fontAlgn="base">
              <a:lnSpc>
                <a:spcPct val="150000"/>
              </a:lnSpc>
            </a:pPr>
            <a:r>
              <a:rPr lang="en-US" sz="2000" b="1" dirty="0">
                <a:latin typeface="Arial" panose="020B0604020202020204" pitchFamily="34" charset="0"/>
                <a:cs typeface="Arial" panose="020B0604020202020204" pitchFamily="34" charset="0"/>
              </a:rPr>
              <a:t>Ensemble methods</a:t>
            </a:r>
            <a:r>
              <a:rPr lang="en-US" sz="2000" dirty="0">
                <a:latin typeface="Arial" panose="020B0604020202020204" pitchFamily="34" charset="0"/>
                <a:cs typeface="Arial" panose="020B0604020202020204" pitchFamily="34" charset="0"/>
              </a:rPr>
              <a:t> is a machine learning technique that combines several base models in order to produce one optimal predictive model.</a:t>
            </a:r>
          </a:p>
        </p:txBody>
      </p:sp>
      <p:sp>
        <p:nvSpPr>
          <p:cNvPr id="7" name="Rectangle 6">
            <a:extLst>
              <a:ext uri="{FF2B5EF4-FFF2-40B4-BE49-F238E27FC236}">
                <a16:creationId xmlns:a16="http://schemas.microsoft.com/office/drawing/2014/main" id="{1779B943-9EE8-421B-B8D5-424062F16A4C}"/>
              </a:ext>
            </a:extLst>
          </p:cNvPr>
          <p:cNvSpPr/>
          <p:nvPr/>
        </p:nvSpPr>
        <p:spPr>
          <a:xfrm>
            <a:off x="569843" y="2672671"/>
            <a:ext cx="11052314" cy="1512658"/>
          </a:xfrm>
          <a:prstGeom prst="rect">
            <a:avLst/>
          </a:prstGeom>
        </p:spPr>
        <p:txBody>
          <a:bodyPr wrap="square">
            <a:spAutoFit/>
          </a:bodyPr>
          <a:lstStyle/>
          <a:p>
            <a:pPr algn="just" fontAlgn="base">
              <a:lnSpc>
                <a:spcPct val="150000"/>
              </a:lnSpc>
            </a:pPr>
            <a:r>
              <a:rPr lang="en-US" sz="2400" b="1" dirty="0">
                <a:latin typeface="Arial" panose="020B0604020202020204" pitchFamily="34" charset="0"/>
                <a:cs typeface="Arial" panose="020B0604020202020204" pitchFamily="34" charset="0"/>
              </a:rPr>
              <a:t>Types of Ensemble methods</a:t>
            </a:r>
          </a:p>
          <a:p>
            <a:pPr marL="342900" indent="-342900" algn="just" fontAlgn="base">
              <a:lnSpc>
                <a:spcPct val="150000"/>
              </a:lnSpc>
              <a:buFont typeface="Wingdings" panose="05000000000000000000" pitchFamily="2" charset="2"/>
              <a:buChar char="Ø"/>
            </a:pPr>
            <a:r>
              <a:rPr lang="en-US" sz="2000" b="1" dirty="0">
                <a:latin typeface="Arial" panose="020B0604020202020204" pitchFamily="34" charset="0"/>
                <a:cs typeface="Arial" panose="020B0604020202020204" pitchFamily="34" charset="0"/>
              </a:rPr>
              <a:t>Bagging(Bootstrap Aggregation)</a:t>
            </a:r>
          </a:p>
          <a:p>
            <a:pPr marL="342900" indent="-342900" algn="just" fontAlgn="base">
              <a:lnSpc>
                <a:spcPct val="150000"/>
              </a:lnSpc>
              <a:buFont typeface="Wingdings" panose="05000000000000000000" pitchFamily="2" charset="2"/>
              <a:buChar char="Ø"/>
            </a:pPr>
            <a:r>
              <a:rPr lang="en-US" sz="2000" b="1" dirty="0">
                <a:latin typeface="Arial" panose="020B0604020202020204" pitchFamily="34" charset="0"/>
                <a:cs typeface="Arial" panose="020B0604020202020204" pitchFamily="34" charset="0"/>
              </a:rPr>
              <a:t>Boosting</a:t>
            </a:r>
            <a:r>
              <a:rPr lang="en-US" sz="2000" dirty="0">
                <a:latin typeface="Arial" panose="020B0604020202020204" pitchFamily="34" charset="0"/>
                <a:cs typeface="Arial" panose="020B0604020202020204" pitchFamily="34" charset="0"/>
              </a:rPr>
              <a:t> – Ada Boost, Gradient Boost, </a:t>
            </a:r>
            <a:r>
              <a:rPr lang="en-US" sz="2000" dirty="0" err="1">
                <a:latin typeface="Arial" panose="020B0604020202020204" pitchFamily="34" charset="0"/>
                <a:cs typeface="Arial" panose="020B0604020202020204" pitchFamily="34" charset="0"/>
              </a:rPr>
              <a:t>Xg</a:t>
            </a:r>
            <a:r>
              <a:rPr lang="en-US" sz="2000" dirty="0">
                <a:latin typeface="Arial" panose="020B0604020202020204" pitchFamily="34" charset="0"/>
                <a:cs typeface="Arial" panose="020B0604020202020204" pitchFamily="34" charset="0"/>
              </a:rPr>
              <a:t> Boost</a:t>
            </a:r>
          </a:p>
        </p:txBody>
      </p:sp>
    </p:spTree>
    <p:extLst>
      <p:ext uri="{BB962C8B-B14F-4D97-AF65-F5344CB8AC3E}">
        <p14:creationId xmlns:p14="http://schemas.microsoft.com/office/powerpoint/2010/main" val="1240366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Ensemble methods - Bagging</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grpSp>
        <p:nvGrpSpPr>
          <p:cNvPr id="47" name="Group 46">
            <a:extLst>
              <a:ext uri="{FF2B5EF4-FFF2-40B4-BE49-F238E27FC236}">
                <a16:creationId xmlns:a16="http://schemas.microsoft.com/office/drawing/2014/main" id="{2EC296D9-4B97-401D-B85D-5954D9123266}"/>
              </a:ext>
            </a:extLst>
          </p:cNvPr>
          <p:cNvGrpSpPr/>
          <p:nvPr/>
        </p:nvGrpSpPr>
        <p:grpSpPr>
          <a:xfrm>
            <a:off x="662652" y="2072089"/>
            <a:ext cx="10866695" cy="4477691"/>
            <a:chOff x="649356" y="2019080"/>
            <a:chExt cx="10866695" cy="4477691"/>
          </a:xfrm>
        </p:grpSpPr>
        <p:grpSp>
          <p:nvGrpSpPr>
            <p:cNvPr id="7" name="Group 6">
              <a:extLst>
                <a:ext uri="{FF2B5EF4-FFF2-40B4-BE49-F238E27FC236}">
                  <a16:creationId xmlns:a16="http://schemas.microsoft.com/office/drawing/2014/main" id="{6055BF11-A4F1-4FDA-B372-55DFE9538ABA}"/>
                </a:ext>
              </a:extLst>
            </p:cNvPr>
            <p:cNvGrpSpPr/>
            <p:nvPr/>
          </p:nvGrpSpPr>
          <p:grpSpPr>
            <a:xfrm>
              <a:off x="649356" y="2019080"/>
              <a:ext cx="7635094" cy="4477691"/>
              <a:chOff x="0" y="0"/>
              <a:chExt cx="5010150" cy="3171825"/>
            </a:xfrm>
          </p:grpSpPr>
          <p:sp>
            <p:nvSpPr>
              <p:cNvPr id="8" name="Flowchart: Magnetic Disk 7">
                <a:extLst>
                  <a:ext uri="{FF2B5EF4-FFF2-40B4-BE49-F238E27FC236}">
                    <a16:creationId xmlns:a16="http://schemas.microsoft.com/office/drawing/2014/main" id="{79C43332-3841-4769-AA79-434F7AC5B9BF}"/>
                  </a:ext>
                </a:extLst>
              </p:cNvPr>
              <p:cNvSpPr/>
              <p:nvPr/>
            </p:nvSpPr>
            <p:spPr>
              <a:xfrm>
                <a:off x="2390775" y="0"/>
                <a:ext cx="1028700" cy="51435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Text Box 42">
                <a:extLst>
                  <a:ext uri="{FF2B5EF4-FFF2-40B4-BE49-F238E27FC236}">
                    <a16:creationId xmlns:a16="http://schemas.microsoft.com/office/drawing/2014/main" id="{B947956A-796B-43F9-A7F7-935623C35652}"/>
                  </a:ext>
                </a:extLst>
              </p:cNvPr>
              <p:cNvSpPr txBox="1"/>
              <p:nvPr/>
            </p:nvSpPr>
            <p:spPr>
              <a:xfrm>
                <a:off x="2505075" y="209550"/>
                <a:ext cx="800100" cy="2571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Dataset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FCE2CFC5-6470-4324-B160-4547231E2B09}"/>
                  </a:ext>
                </a:extLst>
              </p:cNvPr>
              <p:cNvSpPr/>
              <p:nvPr/>
            </p:nvSpPr>
            <p:spPr>
              <a:xfrm>
                <a:off x="4305300"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0">
                <a:extLst>
                  <a:ext uri="{FF2B5EF4-FFF2-40B4-BE49-F238E27FC236}">
                    <a16:creationId xmlns:a16="http://schemas.microsoft.com/office/drawing/2014/main" id="{09F564E9-5443-49A8-80A1-A15665BBB919}"/>
                  </a:ext>
                </a:extLst>
              </p:cNvPr>
              <p:cNvSpPr/>
              <p:nvPr/>
            </p:nvSpPr>
            <p:spPr>
              <a:xfrm>
                <a:off x="3257550"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Rectangle 11">
                <a:extLst>
                  <a:ext uri="{FF2B5EF4-FFF2-40B4-BE49-F238E27FC236}">
                    <a16:creationId xmlns:a16="http://schemas.microsoft.com/office/drawing/2014/main" id="{E0EC218E-D2E2-4E7C-ABC1-EB7EEA42E686}"/>
                  </a:ext>
                </a:extLst>
              </p:cNvPr>
              <p:cNvSpPr/>
              <p:nvPr/>
            </p:nvSpPr>
            <p:spPr>
              <a:xfrm>
                <a:off x="2162175"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a:extLst>
                  <a:ext uri="{FF2B5EF4-FFF2-40B4-BE49-F238E27FC236}">
                    <a16:creationId xmlns:a16="http://schemas.microsoft.com/office/drawing/2014/main" id="{69A5E609-D046-4BE7-963F-9FADE9726C49}"/>
                  </a:ext>
                </a:extLst>
              </p:cNvPr>
              <p:cNvSpPr/>
              <p:nvPr/>
            </p:nvSpPr>
            <p:spPr>
              <a:xfrm>
                <a:off x="1076325"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Text Box 51">
                <a:extLst>
                  <a:ext uri="{FF2B5EF4-FFF2-40B4-BE49-F238E27FC236}">
                    <a16:creationId xmlns:a16="http://schemas.microsoft.com/office/drawing/2014/main" id="{B9D789B7-54D2-493E-BA86-919D08F938B3}"/>
                  </a:ext>
                </a:extLst>
              </p:cNvPr>
              <p:cNvSpPr txBox="1"/>
              <p:nvPr/>
            </p:nvSpPr>
            <p:spPr>
              <a:xfrm>
                <a:off x="1143000" y="12954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F5AB8653-78B8-4977-9D96-6D92732F9728}"/>
                  </a:ext>
                </a:extLst>
              </p:cNvPr>
              <p:cNvSpPr/>
              <p:nvPr/>
            </p:nvSpPr>
            <p:spPr>
              <a:xfrm>
                <a:off x="0" y="1219200"/>
                <a:ext cx="704850" cy="4191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Text Box 52">
                <a:extLst>
                  <a:ext uri="{FF2B5EF4-FFF2-40B4-BE49-F238E27FC236}">
                    <a16:creationId xmlns:a16="http://schemas.microsoft.com/office/drawing/2014/main" id="{BA1B7EF2-4866-4D41-B406-80018CE23F30}"/>
                  </a:ext>
                </a:extLst>
              </p:cNvPr>
              <p:cNvSpPr txBox="1"/>
              <p:nvPr/>
            </p:nvSpPr>
            <p:spPr>
              <a:xfrm>
                <a:off x="2238375" y="1304925"/>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8AAF30B5-5FDD-422B-9DD1-88C238D5AFD4}"/>
                  </a:ext>
                </a:extLst>
              </p:cNvPr>
              <p:cNvCxnSpPr/>
              <p:nvPr/>
            </p:nvCxnSpPr>
            <p:spPr>
              <a:xfrm flipH="1">
                <a:off x="381000" y="514350"/>
                <a:ext cx="22669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4BECBBC-9EAC-4511-BA64-7F67164CF5E2}"/>
                  </a:ext>
                </a:extLst>
              </p:cNvPr>
              <p:cNvCxnSpPr/>
              <p:nvPr/>
            </p:nvCxnSpPr>
            <p:spPr>
              <a:xfrm flipH="1">
                <a:off x="1438275" y="514350"/>
                <a:ext cx="13906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6423370-9C14-4A1D-92B4-C3AFD9C27BC1}"/>
                  </a:ext>
                </a:extLst>
              </p:cNvPr>
              <p:cNvCxnSpPr/>
              <p:nvPr/>
            </p:nvCxnSpPr>
            <p:spPr>
              <a:xfrm flipH="1">
                <a:off x="2647950" y="514350"/>
                <a:ext cx="26670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D3BABD7-BCBB-4848-BDEC-29B09983A8A3}"/>
                  </a:ext>
                </a:extLst>
              </p:cNvPr>
              <p:cNvCxnSpPr/>
              <p:nvPr/>
            </p:nvCxnSpPr>
            <p:spPr>
              <a:xfrm>
                <a:off x="3143250" y="514350"/>
                <a:ext cx="447675"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CE37B9B-7745-47E7-B6A0-EAF0B1B2907A}"/>
                  </a:ext>
                </a:extLst>
              </p:cNvPr>
              <p:cNvCxnSpPr/>
              <p:nvPr/>
            </p:nvCxnSpPr>
            <p:spPr>
              <a:xfrm>
                <a:off x="3257550" y="514350"/>
                <a:ext cx="1362075"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 Box 53">
                <a:extLst>
                  <a:ext uri="{FF2B5EF4-FFF2-40B4-BE49-F238E27FC236}">
                    <a16:creationId xmlns:a16="http://schemas.microsoft.com/office/drawing/2014/main" id="{9CC97737-DCE3-4BF7-BF54-1982A92D00DF}"/>
                  </a:ext>
                </a:extLst>
              </p:cNvPr>
              <p:cNvSpPr txBox="1"/>
              <p:nvPr/>
            </p:nvSpPr>
            <p:spPr>
              <a:xfrm>
                <a:off x="3333750" y="12954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54">
                <a:extLst>
                  <a:ext uri="{FF2B5EF4-FFF2-40B4-BE49-F238E27FC236}">
                    <a16:creationId xmlns:a16="http://schemas.microsoft.com/office/drawing/2014/main" id="{53967F5A-7CBE-482D-9BB0-38390C943B23}"/>
                  </a:ext>
                </a:extLst>
              </p:cNvPr>
              <p:cNvSpPr txBox="1"/>
              <p:nvPr/>
            </p:nvSpPr>
            <p:spPr>
              <a:xfrm>
                <a:off x="4381500" y="12954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Set5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40">
                <a:extLst>
                  <a:ext uri="{FF2B5EF4-FFF2-40B4-BE49-F238E27FC236}">
                    <a16:creationId xmlns:a16="http://schemas.microsoft.com/office/drawing/2014/main" id="{8A963204-04EE-4556-997F-437454FC45F5}"/>
                  </a:ext>
                </a:extLst>
              </p:cNvPr>
              <p:cNvSpPr txBox="1"/>
              <p:nvPr/>
            </p:nvSpPr>
            <p:spPr>
              <a:xfrm>
                <a:off x="76200" y="1304925"/>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Oval 25">
                <a:extLst>
                  <a:ext uri="{FF2B5EF4-FFF2-40B4-BE49-F238E27FC236}">
                    <a16:creationId xmlns:a16="http://schemas.microsoft.com/office/drawing/2014/main" id="{C1243812-EBD5-4902-8F35-01BCDCDE4B12}"/>
                  </a:ext>
                </a:extLst>
              </p:cNvPr>
              <p:cNvSpPr/>
              <p:nvPr/>
            </p:nvSpPr>
            <p:spPr>
              <a:xfrm>
                <a:off x="2390775" y="2781300"/>
                <a:ext cx="923925" cy="3905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7" name="Straight Arrow Connector 26">
                <a:extLst>
                  <a:ext uri="{FF2B5EF4-FFF2-40B4-BE49-F238E27FC236}">
                    <a16:creationId xmlns:a16="http://schemas.microsoft.com/office/drawing/2014/main" id="{4FC25A1F-66AF-4CFD-A6BD-DB22C98EAD87}"/>
                  </a:ext>
                </a:extLst>
              </p:cNvPr>
              <p:cNvCxnSpPr/>
              <p:nvPr/>
            </p:nvCxnSpPr>
            <p:spPr>
              <a:xfrm>
                <a:off x="333375" y="1638300"/>
                <a:ext cx="2238375"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62A2A7F-68E8-4854-9C29-DA262A5E4353}"/>
                  </a:ext>
                </a:extLst>
              </p:cNvPr>
              <p:cNvCxnSpPr/>
              <p:nvPr/>
            </p:nvCxnSpPr>
            <p:spPr>
              <a:xfrm>
                <a:off x="1438275" y="1638300"/>
                <a:ext cx="1295400" cy="1143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95C2428-5E39-45A9-88E3-CAB97F0E0DC4}"/>
                  </a:ext>
                </a:extLst>
              </p:cNvPr>
              <p:cNvCxnSpPr/>
              <p:nvPr/>
            </p:nvCxnSpPr>
            <p:spPr>
              <a:xfrm>
                <a:off x="2647950" y="1638300"/>
                <a:ext cx="180975" cy="1143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6954960-F607-46CD-A6EA-D50FBCE6A3B7}"/>
                  </a:ext>
                </a:extLst>
              </p:cNvPr>
              <p:cNvCxnSpPr/>
              <p:nvPr/>
            </p:nvCxnSpPr>
            <p:spPr>
              <a:xfrm flipH="1">
                <a:off x="3019425" y="1638300"/>
                <a:ext cx="638175" cy="1143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48">
                <a:extLst>
                  <a:ext uri="{FF2B5EF4-FFF2-40B4-BE49-F238E27FC236}">
                    <a16:creationId xmlns:a16="http://schemas.microsoft.com/office/drawing/2014/main" id="{0DD19400-F4DB-4F49-967D-6894144DAEB6}"/>
                  </a:ext>
                </a:extLst>
              </p:cNvPr>
              <p:cNvSpPr txBox="1"/>
              <p:nvPr/>
            </p:nvSpPr>
            <p:spPr>
              <a:xfrm>
                <a:off x="2571750" y="28575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556EF6D6-1BAF-4B33-8B27-60B357B5D17A}"/>
                  </a:ext>
                </a:extLst>
              </p:cNvPr>
              <p:cNvCxnSpPr/>
              <p:nvPr/>
            </p:nvCxnSpPr>
            <p:spPr>
              <a:xfrm flipH="1">
                <a:off x="3143250" y="1638300"/>
                <a:ext cx="158115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Flowchart: Magnetic Disk 32">
                <a:extLst>
                  <a:ext uri="{FF2B5EF4-FFF2-40B4-BE49-F238E27FC236}">
                    <a16:creationId xmlns:a16="http://schemas.microsoft.com/office/drawing/2014/main" id="{1590D567-EBDA-435C-9D32-5C7D9BAFC044}"/>
                  </a:ext>
                </a:extLst>
              </p:cNvPr>
              <p:cNvSpPr/>
              <p:nvPr/>
            </p:nvSpPr>
            <p:spPr>
              <a:xfrm>
                <a:off x="3724275" y="0"/>
                <a:ext cx="1057275" cy="51435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4" name="Text Box 39">
                <a:extLst>
                  <a:ext uri="{FF2B5EF4-FFF2-40B4-BE49-F238E27FC236}">
                    <a16:creationId xmlns:a16="http://schemas.microsoft.com/office/drawing/2014/main" id="{50EF348D-B645-4611-9CEB-371854860374}"/>
                  </a:ext>
                </a:extLst>
              </p:cNvPr>
              <p:cNvSpPr txBox="1"/>
              <p:nvPr/>
            </p:nvSpPr>
            <p:spPr>
              <a:xfrm>
                <a:off x="3905250" y="209550"/>
                <a:ext cx="800100" cy="257175"/>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latin typeface="Arial" panose="020B0604020202020204" pitchFamily="34" charset="0"/>
                    <a:ea typeface="Calibri" panose="020F0502020204030204" pitchFamily="34" charset="0"/>
                    <a:cs typeface="Times New Roman" panose="02020603050405020304" pitchFamily="18" charset="0"/>
                  </a:rPr>
                  <a:t>testset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 Box 34">
                <a:extLst>
                  <a:ext uri="{FF2B5EF4-FFF2-40B4-BE49-F238E27FC236}">
                    <a16:creationId xmlns:a16="http://schemas.microsoft.com/office/drawing/2014/main" id="{FAF173DF-9AAA-40E2-9BAD-99F378EBFBAE}"/>
                  </a:ext>
                </a:extLst>
              </p:cNvPr>
              <p:cNvSpPr txBox="1"/>
              <p:nvPr/>
            </p:nvSpPr>
            <p:spPr>
              <a:xfrm>
                <a:off x="3409950" y="2152650"/>
                <a:ext cx="24765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35">
                <a:extLst>
                  <a:ext uri="{FF2B5EF4-FFF2-40B4-BE49-F238E27FC236}">
                    <a16:creationId xmlns:a16="http://schemas.microsoft.com/office/drawing/2014/main" id="{67DCC299-7C48-4A71-A013-095CB8DBD030}"/>
                  </a:ext>
                </a:extLst>
              </p:cNvPr>
              <p:cNvSpPr txBox="1"/>
              <p:nvPr/>
            </p:nvSpPr>
            <p:spPr>
              <a:xfrm>
                <a:off x="2800350" y="2152650"/>
                <a:ext cx="3429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37">
                <a:extLst>
                  <a:ext uri="{FF2B5EF4-FFF2-40B4-BE49-F238E27FC236}">
                    <a16:creationId xmlns:a16="http://schemas.microsoft.com/office/drawing/2014/main" id="{8E835757-84F3-4D87-8937-4DC7CC29D214}"/>
                  </a:ext>
                </a:extLst>
              </p:cNvPr>
              <p:cNvSpPr txBox="1"/>
              <p:nvPr/>
            </p:nvSpPr>
            <p:spPr>
              <a:xfrm>
                <a:off x="1781175" y="2686050"/>
                <a:ext cx="3429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36">
                <a:extLst>
                  <a:ext uri="{FF2B5EF4-FFF2-40B4-BE49-F238E27FC236}">
                    <a16:creationId xmlns:a16="http://schemas.microsoft.com/office/drawing/2014/main" id="{98961C7D-7E94-4565-B849-99420B2261B4}"/>
                  </a:ext>
                </a:extLst>
              </p:cNvPr>
              <p:cNvSpPr txBox="1"/>
              <p:nvPr/>
            </p:nvSpPr>
            <p:spPr>
              <a:xfrm>
                <a:off x="2305050" y="2095500"/>
                <a:ext cx="3429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 Box 33">
                <a:extLst>
                  <a:ext uri="{FF2B5EF4-FFF2-40B4-BE49-F238E27FC236}">
                    <a16:creationId xmlns:a16="http://schemas.microsoft.com/office/drawing/2014/main" id="{105E6F95-2E72-4911-941A-6D5E856B12E9}"/>
                  </a:ext>
                </a:extLst>
              </p:cNvPr>
              <p:cNvSpPr txBox="1"/>
              <p:nvPr/>
            </p:nvSpPr>
            <p:spPr>
              <a:xfrm>
                <a:off x="3762375" y="2514600"/>
                <a:ext cx="276225" cy="26670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2" name="Straight Connector 41">
              <a:extLst>
                <a:ext uri="{FF2B5EF4-FFF2-40B4-BE49-F238E27FC236}">
                  <a16:creationId xmlns:a16="http://schemas.microsoft.com/office/drawing/2014/main" id="{0134AA84-9396-4C64-8C3E-0C1A6118B50F}"/>
                </a:ext>
              </a:extLst>
            </p:cNvPr>
            <p:cNvCxnSpPr/>
            <p:nvPr/>
          </p:nvCxnSpPr>
          <p:spPr>
            <a:xfrm>
              <a:off x="2957303" y="3242713"/>
              <a:ext cx="5553651"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09F1315-DDC0-4015-9131-F3106EBA643C}"/>
                </a:ext>
              </a:extLst>
            </p:cNvPr>
            <p:cNvSpPr txBox="1"/>
            <p:nvPr/>
          </p:nvSpPr>
          <p:spPr>
            <a:xfrm>
              <a:off x="8627077" y="2919547"/>
              <a:ext cx="2888974" cy="646331"/>
            </a:xfrm>
            <a:prstGeom prst="rect">
              <a:avLst/>
            </a:prstGeom>
            <a:noFill/>
          </p:spPr>
          <p:txBody>
            <a:bodyPr wrap="square" rtlCol="0">
              <a:spAutoFit/>
            </a:bodyPr>
            <a:lstStyle/>
            <a:p>
              <a:r>
                <a:rPr lang="en-US" dirty="0"/>
                <a:t>Row sampling with Replacement</a:t>
              </a:r>
              <a:endParaRPr lang="en-IN" dirty="0"/>
            </a:p>
          </p:txBody>
        </p:sp>
        <p:cxnSp>
          <p:nvCxnSpPr>
            <p:cNvPr id="45" name="Straight Arrow Connector 44">
              <a:extLst>
                <a:ext uri="{FF2B5EF4-FFF2-40B4-BE49-F238E27FC236}">
                  <a16:creationId xmlns:a16="http://schemas.microsoft.com/office/drawing/2014/main" id="{0BE7CC03-2CF9-4754-BCEC-1A0542F642A6}"/>
                </a:ext>
              </a:extLst>
            </p:cNvPr>
            <p:cNvCxnSpPr/>
            <p:nvPr/>
          </p:nvCxnSpPr>
          <p:spPr>
            <a:xfrm flipV="1">
              <a:off x="2444487" y="4842850"/>
              <a:ext cx="5989894" cy="80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6271596-C4CE-4256-A1AB-D68F4346906D}"/>
                </a:ext>
              </a:extLst>
            </p:cNvPr>
            <p:cNvSpPr txBox="1"/>
            <p:nvPr/>
          </p:nvSpPr>
          <p:spPr>
            <a:xfrm>
              <a:off x="8574257" y="4658184"/>
              <a:ext cx="1894960" cy="369332"/>
            </a:xfrm>
            <a:prstGeom prst="rect">
              <a:avLst/>
            </a:prstGeom>
            <a:noFill/>
          </p:spPr>
          <p:txBody>
            <a:bodyPr wrap="square" rtlCol="0">
              <a:spAutoFit/>
            </a:bodyPr>
            <a:lstStyle/>
            <a:p>
              <a:r>
                <a:rPr lang="en-US" dirty="0"/>
                <a:t>Aggregation</a:t>
              </a:r>
              <a:endParaRPr lang="en-IN" dirty="0"/>
            </a:p>
          </p:txBody>
        </p:sp>
      </p:grpSp>
    </p:spTree>
    <p:extLst>
      <p:ext uri="{BB962C8B-B14F-4D97-AF65-F5344CB8AC3E}">
        <p14:creationId xmlns:p14="http://schemas.microsoft.com/office/powerpoint/2010/main" val="3140078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dirty="0">
                <a:latin typeface="Arial" panose="020B0604020202020204" pitchFamily="34" charset="0"/>
                <a:cs typeface="Arial" panose="020B0604020202020204" pitchFamily="34" charset="0"/>
              </a:rPr>
              <a:t>Ensemble methods - Boosting</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pic>
        <p:nvPicPr>
          <p:cNvPr id="1026" name="Picture 2">
            <a:extLst>
              <a:ext uri="{FF2B5EF4-FFF2-40B4-BE49-F238E27FC236}">
                <a16:creationId xmlns:a16="http://schemas.microsoft.com/office/drawing/2014/main" id="{B2237300-900B-486D-9E57-A74FC4ECB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007" y="1189086"/>
            <a:ext cx="9941985" cy="477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41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371F047-2969-4A91-81F7-7D56B0DE8EAA}"/>
              </a:ext>
            </a:extLst>
          </p:cNvPr>
          <p:cNvPicPr>
            <a:picLocks noChangeAspect="1"/>
          </p:cNvPicPr>
          <p:nvPr/>
        </p:nvPicPr>
        <p:blipFill>
          <a:blip r:embed="rId3"/>
          <a:stretch>
            <a:fillRect/>
          </a:stretch>
        </p:blipFill>
        <p:spPr>
          <a:xfrm>
            <a:off x="1561514" y="1019627"/>
            <a:ext cx="8595360" cy="5549985"/>
          </a:xfrm>
          <a:prstGeom prst="rect">
            <a:avLst/>
          </a:prstGeom>
        </p:spPr>
      </p:pic>
    </p:spTree>
    <p:extLst>
      <p:ext uri="{BB962C8B-B14F-4D97-AF65-F5344CB8AC3E}">
        <p14:creationId xmlns:p14="http://schemas.microsoft.com/office/powerpoint/2010/main" val="1414587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649356" y="149089"/>
            <a:ext cx="8521148" cy="647700"/>
          </a:xfrm>
        </p:spPr>
        <p:txBody>
          <a:bodyPr>
            <a:normAutofit/>
          </a:bodyPr>
          <a:lstStyle/>
          <a:p>
            <a:pPr algn="ctr"/>
            <a:r>
              <a:rPr lang="en-US" sz="3200" b="1">
                <a:latin typeface="Arial" panose="020B0604020202020204" pitchFamily="34" charset="0"/>
                <a:cs typeface="Arial" panose="020B0604020202020204" pitchFamily="34" charset="0"/>
              </a:rPr>
              <a:t>Decision Tree Algorithm</a:t>
            </a:r>
            <a:endParaRPr lang="en-IN" sz="3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sp>
        <p:nvSpPr>
          <p:cNvPr id="3" name="Rectangle 2">
            <a:extLst>
              <a:ext uri="{FF2B5EF4-FFF2-40B4-BE49-F238E27FC236}">
                <a16:creationId xmlns:a16="http://schemas.microsoft.com/office/drawing/2014/main" id="{748F3A63-3089-4F31-A10D-67D9D3DD8E2F}"/>
              </a:ext>
            </a:extLst>
          </p:cNvPr>
          <p:cNvSpPr/>
          <p:nvPr/>
        </p:nvSpPr>
        <p:spPr>
          <a:xfrm>
            <a:off x="397564" y="925204"/>
            <a:ext cx="10906540" cy="463075"/>
          </a:xfrm>
          <a:prstGeom prst="rect">
            <a:avLst/>
          </a:prstGeom>
        </p:spPr>
        <p:txBody>
          <a:bodyPr wrap="square">
            <a:spAutoFit/>
          </a:bodyPr>
          <a:lstStyle/>
          <a:p>
            <a:pPr algn="just">
              <a:lnSpc>
                <a:spcPct val="150000"/>
              </a:lnSpc>
            </a:pPr>
            <a:r>
              <a:rPr lang="en-US"/>
              <a:t> </a:t>
            </a:r>
            <a:endParaRPr lang="en-IN" sz="2000" b="1"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6060604-4123-4AAD-A218-43A80594180B}"/>
              </a:ext>
            </a:extLst>
          </p:cNvPr>
          <p:cNvGrpSpPr/>
          <p:nvPr/>
        </p:nvGrpSpPr>
        <p:grpSpPr>
          <a:xfrm>
            <a:off x="2901607" y="1611117"/>
            <a:ext cx="7635094" cy="4477691"/>
            <a:chOff x="0" y="0"/>
            <a:chExt cx="5010150" cy="3171825"/>
          </a:xfrm>
        </p:grpSpPr>
        <p:sp>
          <p:nvSpPr>
            <p:cNvPr id="8" name="Flowchart: Magnetic Disk 7">
              <a:extLst>
                <a:ext uri="{FF2B5EF4-FFF2-40B4-BE49-F238E27FC236}">
                  <a16:creationId xmlns:a16="http://schemas.microsoft.com/office/drawing/2014/main" id="{8B282BF7-E4C6-4692-9F2F-2BFDDD79568F}"/>
                </a:ext>
              </a:extLst>
            </p:cNvPr>
            <p:cNvSpPr/>
            <p:nvPr/>
          </p:nvSpPr>
          <p:spPr>
            <a:xfrm>
              <a:off x="2390775" y="0"/>
              <a:ext cx="1028700" cy="51435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Text Box 42">
              <a:extLst>
                <a:ext uri="{FF2B5EF4-FFF2-40B4-BE49-F238E27FC236}">
                  <a16:creationId xmlns:a16="http://schemas.microsoft.com/office/drawing/2014/main" id="{01F0C7CD-1CF0-4B3B-BB06-CD29B2AD7046}"/>
                </a:ext>
              </a:extLst>
            </p:cNvPr>
            <p:cNvSpPr txBox="1"/>
            <p:nvPr/>
          </p:nvSpPr>
          <p:spPr>
            <a:xfrm>
              <a:off x="2505075" y="209550"/>
              <a:ext cx="800100" cy="25717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Dataset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A802E56D-2276-4DBB-A372-2CAB46805486}"/>
                </a:ext>
              </a:extLst>
            </p:cNvPr>
            <p:cNvSpPr/>
            <p:nvPr/>
          </p:nvSpPr>
          <p:spPr>
            <a:xfrm>
              <a:off x="4305300"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0">
              <a:extLst>
                <a:ext uri="{FF2B5EF4-FFF2-40B4-BE49-F238E27FC236}">
                  <a16:creationId xmlns:a16="http://schemas.microsoft.com/office/drawing/2014/main" id="{FBF16826-D04B-4797-9DFE-C0830B5E393E}"/>
                </a:ext>
              </a:extLst>
            </p:cNvPr>
            <p:cNvSpPr/>
            <p:nvPr/>
          </p:nvSpPr>
          <p:spPr>
            <a:xfrm>
              <a:off x="3257550"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Rectangle 11">
              <a:extLst>
                <a:ext uri="{FF2B5EF4-FFF2-40B4-BE49-F238E27FC236}">
                  <a16:creationId xmlns:a16="http://schemas.microsoft.com/office/drawing/2014/main" id="{F44C3722-4A77-403A-A2DB-68E5EDD1E57B}"/>
                </a:ext>
              </a:extLst>
            </p:cNvPr>
            <p:cNvSpPr/>
            <p:nvPr/>
          </p:nvSpPr>
          <p:spPr>
            <a:xfrm>
              <a:off x="2162175"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 name="Rectangle 12">
              <a:extLst>
                <a:ext uri="{FF2B5EF4-FFF2-40B4-BE49-F238E27FC236}">
                  <a16:creationId xmlns:a16="http://schemas.microsoft.com/office/drawing/2014/main" id="{2BFDD900-00C6-4EB2-BE20-E8A7165DD57E}"/>
                </a:ext>
              </a:extLst>
            </p:cNvPr>
            <p:cNvSpPr/>
            <p:nvPr/>
          </p:nvSpPr>
          <p:spPr>
            <a:xfrm>
              <a:off x="1076325" y="1219200"/>
              <a:ext cx="704850" cy="419100"/>
            </a:xfrm>
            <a:prstGeom prst="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Text Box 51">
              <a:extLst>
                <a:ext uri="{FF2B5EF4-FFF2-40B4-BE49-F238E27FC236}">
                  <a16:creationId xmlns:a16="http://schemas.microsoft.com/office/drawing/2014/main" id="{EAE38076-0BEB-4134-AA50-001A0070C581}"/>
                </a:ext>
              </a:extLst>
            </p:cNvPr>
            <p:cNvSpPr txBox="1"/>
            <p:nvPr/>
          </p:nvSpPr>
          <p:spPr>
            <a:xfrm>
              <a:off x="1143000" y="12954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4344BFE3-0337-4F60-96FB-7026E4E2DF5B}"/>
                </a:ext>
              </a:extLst>
            </p:cNvPr>
            <p:cNvSpPr/>
            <p:nvPr/>
          </p:nvSpPr>
          <p:spPr>
            <a:xfrm>
              <a:off x="0" y="1219200"/>
              <a:ext cx="704850" cy="4191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Text Box 52">
              <a:extLst>
                <a:ext uri="{FF2B5EF4-FFF2-40B4-BE49-F238E27FC236}">
                  <a16:creationId xmlns:a16="http://schemas.microsoft.com/office/drawing/2014/main" id="{9B41A18B-0042-4261-86D6-E15B402A3A51}"/>
                </a:ext>
              </a:extLst>
            </p:cNvPr>
            <p:cNvSpPr txBox="1"/>
            <p:nvPr/>
          </p:nvSpPr>
          <p:spPr>
            <a:xfrm>
              <a:off x="2238375" y="1304925"/>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626EA1E3-6FF7-4CBB-BD0D-FCC9AAEA0C3B}"/>
                </a:ext>
              </a:extLst>
            </p:cNvPr>
            <p:cNvCxnSpPr/>
            <p:nvPr/>
          </p:nvCxnSpPr>
          <p:spPr>
            <a:xfrm flipH="1">
              <a:off x="381000" y="514350"/>
              <a:ext cx="22669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40A4BFB-BFA7-4F7B-9C1D-551FB672AACB}"/>
                </a:ext>
              </a:extLst>
            </p:cNvPr>
            <p:cNvCxnSpPr/>
            <p:nvPr/>
          </p:nvCxnSpPr>
          <p:spPr>
            <a:xfrm flipH="1">
              <a:off x="1438275" y="514350"/>
              <a:ext cx="139065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3C714BC-3724-4296-A3ED-01B28FCEF9B6}"/>
                </a:ext>
              </a:extLst>
            </p:cNvPr>
            <p:cNvCxnSpPr/>
            <p:nvPr/>
          </p:nvCxnSpPr>
          <p:spPr>
            <a:xfrm flipH="1">
              <a:off x="2647950" y="514350"/>
              <a:ext cx="266700"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6D5A51-86D3-412E-BA49-4E62B13BF302}"/>
                </a:ext>
              </a:extLst>
            </p:cNvPr>
            <p:cNvCxnSpPr/>
            <p:nvPr/>
          </p:nvCxnSpPr>
          <p:spPr>
            <a:xfrm>
              <a:off x="3143250" y="514350"/>
              <a:ext cx="447675"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662F223-C7EE-465F-ACAB-381AF9B8CDDE}"/>
                </a:ext>
              </a:extLst>
            </p:cNvPr>
            <p:cNvCxnSpPr/>
            <p:nvPr/>
          </p:nvCxnSpPr>
          <p:spPr>
            <a:xfrm>
              <a:off x="3257550" y="514350"/>
              <a:ext cx="1362075" cy="704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53">
              <a:extLst>
                <a:ext uri="{FF2B5EF4-FFF2-40B4-BE49-F238E27FC236}">
                  <a16:creationId xmlns:a16="http://schemas.microsoft.com/office/drawing/2014/main" id="{4D0EE1F3-011F-4E45-8BFC-909B4D91DD76}"/>
                </a:ext>
              </a:extLst>
            </p:cNvPr>
            <p:cNvSpPr txBox="1"/>
            <p:nvPr/>
          </p:nvSpPr>
          <p:spPr>
            <a:xfrm>
              <a:off x="3333750" y="12954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 Box 54">
              <a:extLst>
                <a:ext uri="{FF2B5EF4-FFF2-40B4-BE49-F238E27FC236}">
                  <a16:creationId xmlns:a16="http://schemas.microsoft.com/office/drawing/2014/main" id="{05D3D2DE-5B86-4103-9604-FDCF7D6C30EA}"/>
                </a:ext>
              </a:extLst>
            </p:cNvPr>
            <p:cNvSpPr txBox="1"/>
            <p:nvPr/>
          </p:nvSpPr>
          <p:spPr>
            <a:xfrm>
              <a:off x="4381500" y="12954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Set5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 Box 40">
              <a:extLst>
                <a:ext uri="{FF2B5EF4-FFF2-40B4-BE49-F238E27FC236}">
                  <a16:creationId xmlns:a16="http://schemas.microsoft.com/office/drawing/2014/main" id="{4F6241EB-B79A-40F9-B36C-649D3A050C55}"/>
                </a:ext>
              </a:extLst>
            </p:cNvPr>
            <p:cNvSpPr txBox="1"/>
            <p:nvPr/>
          </p:nvSpPr>
          <p:spPr>
            <a:xfrm>
              <a:off x="76200" y="1304925"/>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Set1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Oval 24">
              <a:extLst>
                <a:ext uri="{FF2B5EF4-FFF2-40B4-BE49-F238E27FC236}">
                  <a16:creationId xmlns:a16="http://schemas.microsoft.com/office/drawing/2014/main" id="{32B2C5AA-AACC-4C36-AC5C-E4D8718C40BB}"/>
                </a:ext>
              </a:extLst>
            </p:cNvPr>
            <p:cNvSpPr/>
            <p:nvPr/>
          </p:nvSpPr>
          <p:spPr>
            <a:xfrm>
              <a:off x="2390775" y="2781300"/>
              <a:ext cx="923925" cy="3905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6" name="Straight Arrow Connector 25">
              <a:extLst>
                <a:ext uri="{FF2B5EF4-FFF2-40B4-BE49-F238E27FC236}">
                  <a16:creationId xmlns:a16="http://schemas.microsoft.com/office/drawing/2014/main" id="{54829C71-FE55-45DB-91DA-47A97B3B07CD}"/>
                </a:ext>
              </a:extLst>
            </p:cNvPr>
            <p:cNvCxnSpPr/>
            <p:nvPr/>
          </p:nvCxnSpPr>
          <p:spPr>
            <a:xfrm>
              <a:off x="333375" y="1638300"/>
              <a:ext cx="2238375"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CE3AE0D-F5B5-4480-8B89-0A5D1C817CA2}"/>
                </a:ext>
              </a:extLst>
            </p:cNvPr>
            <p:cNvCxnSpPr/>
            <p:nvPr/>
          </p:nvCxnSpPr>
          <p:spPr>
            <a:xfrm>
              <a:off x="1438275" y="1638300"/>
              <a:ext cx="1295400" cy="1143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98434C9-B26F-4EFE-90AA-545A6EE0A010}"/>
                </a:ext>
              </a:extLst>
            </p:cNvPr>
            <p:cNvCxnSpPr/>
            <p:nvPr/>
          </p:nvCxnSpPr>
          <p:spPr>
            <a:xfrm>
              <a:off x="2647950" y="1638300"/>
              <a:ext cx="180975" cy="1143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2A894CA-65C8-4319-BE2B-6B1531A38F19}"/>
                </a:ext>
              </a:extLst>
            </p:cNvPr>
            <p:cNvCxnSpPr/>
            <p:nvPr/>
          </p:nvCxnSpPr>
          <p:spPr>
            <a:xfrm flipH="1">
              <a:off x="3019425" y="1638300"/>
              <a:ext cx="638175" cy="1143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 Box 48">
              <a:extLst>
                <a:ext uri="{FF2B5EF4-FFF2-40B4-BE49-F238E27FC236}">
                  <a16:creationId xmlns:a16="http://schemas.microsoft.com/office/drawing/2014/main" id="{E70B4C90-8480-4A05-B341-563128D4E1D3}"/>
                </a:ext>
              </a:extLst>
            </p:cNvPr>
            <p:cNvSpPr txBox="1"/>
            <p:nvPr/>
          </p:nvSpPr>
          <p:spPr>
            <a:xfrm>
              <a:off x="2571750" y="2857500"/>
              <a:ext cx="5715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result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BB1C1D46-3D3F-4383-A1F1-B9D1E00CF0D7}"/>
                </a:ext>
              </a:extLst>
            </p:cNvPr>
            <p:cNvCxnSpPr/>
            <p:nvPr/>
          </p:nvCxnSpPr>
          <p:spPr>
            <a:xfrm flipH="1">
              <a:off x="3143250" y="1638300"/>
              <a:ext cx="158115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Flowchart: Magnetic Disk 31">
              <a:extLst>
                <a:ext uri="{FF2B5EF4-FFF2-40B4-BE49-F238E27FC236}">
                  <a16:creationId xmlns:a16="http://schemas.microsoft.com/office/drawing/2014/main" id="{4721ECEB-625A-45E0-8426-88BFBF6966FF}"/>
                </a:ext>
              </a:extLst>
            </p:cNvPr>
            <p:cNvSpPr/>
            <p:nvPr/>
          </p:nvSpPr>
          <p:spPr>
            <a:xfrm>
              <a:off x="3724275" y="0"/>
              <a:ext cx="1057275" cy="51435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3" name="Text Box 39">
              <a:extLst>
                <a:ext uri="{FF2B5EF4-FFF2-40B4-BE49-F238E27FC236}">
                  <a16:creationId xmlns:a16="http://schemas.microsoft.com/office/drawing/2014/main" id="{92F2A3D7-8960-4EB3-8481-0A918FB8063F}"/>
                </a:ext>
              </a:extLst>
            </p:cNvPr>
            <p:cNvSpPr txBox="1"/>
            <p:nvPr/>
          </p:nvSpPr>
          <p:spPr>
            <a:xfrm>
              <a:off x="3905250" y="209550"/>
              <a:ext cx="800100" cy="257175"/>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latin typeface="Arial" panose="020B0604020202020204" pitchFamily="34" charset="0"/>
                  <a:ea typeface="Calibri" panose="020F0502020204030204" pitchFamily="34" charset="0"/>
                  <a:cs typeface="Times New Roman" panose="02020603050405020304" pitchFamily="18" charset="0"/>
                </a:rPr>
                <a:t>testset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 Box 34">
              <a:extLst>
                <a:ext uri="{FF2B5EF4-FFF2-40B4-BE49-F238E27FC236}">
                  <a16:creationId xmlns:a16="http://schemas.microsoft.com/office/drawing/2014/main" id="{361889A6-383A-422A-9CBC-07CD95EEA4F7}"/>
                </a:ext>
              </a:extLst>
            </p:cNvPr>
            <p:cNvSpPr txBox="1"/>
            <p:nvPr/>
          </p:nvSpPr>
          <p:spPr>
            <a:xfrm>
              <a:off x="3409950" y="2152650"/>
              <a:ext cx="24765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Text Box 35">
              <a:extLst>
                <a:ext uri="{FF2B5EF4-FFF2-40B4-BE49-F238E27FC236}">
                  <a16:creationId xmlns:a16="http://schemas.microsoft.com/office/drawing/2014/main" id="{4E7665A6-7DBB-4277-A9C2-5C1684EFB29D}"/>
                </a:ext>
              </a:extLst>
            </p:cNvPr>
            <p:cNvSpPr txBox="1"/>
            <p:nvPr/>
          </p:nvSpPr>
          <p:spPr>
            <a:xfrm>
              <a:off x="2800350" y="2152650"/>
              <a:ext cx="3429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37">
              <a:extLst>
                <a:ext uri="{FF2B5EF4-FFF2-40B4-BE49-F238E27FC236}">
                  <a16:creationId xmlns:a16="http://schemas.microsoft.com/office/drawing/2014/main" id="{646849E1-1BB7-4A7D-AF91-58DD1AA134E5}"/>
                </a:ext>
              </a:extLst>
            </p:cNvPr>
            <p:cNvSpPr txBox="1"/>
            <p:nvPr/>
          </p:nvSpPr>
          <p:spPr>
            <a:xfrm>
              <a:off x="1781175" y="2686050"/>
              <a:ext cx="3429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36">
              <a:extLst>
                <a:ext uri="{FF2B5EF4-FFF2-40B4-BE49-F238E27FC236}">
                  <a16:creationId xmlns:a16="http://schemas.microsoft.com/office/drawing/2014/main" id="{C50A1F46-16C4-4407-A396-B4B1A8B4D269}"/>
                </a:ext>
              </a:extLst>
            </p:cNvPr>
            <p:cNvSpPr txBox="1"/>
            <p:nvPr/>
          </p:nvSpPr>
          <p:spPr>
            <a:xfrm>
              <a:off x="2305050" y="2095500"/>
              <a:ext cx="342900" cy="24765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33">
              <a:extLst>
                <a:ext uri="{FF2B5EF4-FFF2-40B4-BE49-F238E27FC236}">
                  <a16:creationId xmlns:a16="http://schemas.microsoft.com/office/drawing/2014/main" id="{F9180910-06A0-47E0-A332-AE719FF55073}"/>
                </a:ext>
              </a:extLst>
            </p:cNvPr>
            <p:cNvSpPr txBox="1"/>
            <p:nvPr/>
          </p:nvSpPr>
          <p:spPr>
            <a:xfrm>
              <a:off x="3762375" y="2514600"/>
              <a:ext cx="276225" cy="266700"/>
            </a:xfrm>
            <a:prstGeom prst="rect">
              <a:avLst/>
            </a:prstGeom>
            <a:solidFill>
              <a:sysClr val="window" lastClr="FFFFFF"/>
            </a:solidFill>
            <a:ln w="635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287024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5846-FB4B-488B-B1FC-F28499E677F0}"/>
              </a:ext>
            </a:extLst>
          </p:cNvPr>
          <p:cNvSpPr>
            <a:spLocks noGrp="1"/>
          </p:cNvSpPr>
          <p:nvPr>
            <p:ph type="title"/>
          </p:nvPr>
        </p:nvSpPr>
        <p:spPr>
          <a:xfrm>
            <a:off x="2282687" y="136870"/>
            <a:ext cx="6967330" cy="456510"/>
          </a:xfrm>
        </p:spPr>
        <p:txBody>
          <a:bodyPr>
            <a:normAutofit fontScale="90000"/>
          </a:bodyPr>
          <a:lstStyle/>
          <a:p>
            <a:endParaRPr lang="en-IN" dirty="0"/>
          </a:p>
        </p:txBody>
      </p:sp>
      <p:pic>
        <p:nvPicPr>
          <p:cNvPr id="3074" name="Picture 2">
            <a:extLst>
              <a:ext uri="{FF2B5EF4-FFF2-40B4-BE49-F238E27FC236}">
                <a16:creationId xmlns:a16="http://schemas.microsoft.com/office/drawing/2014/main" id="{AF280089-461C-483D-B53B-00C89C1F3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489" y="2053150"/>
            <a:ext cx="10515600" cy="4439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B2B4E64-64BD-4788-B006-EA468B2AA6DB}"/>
              </a:ext>
            </a:extLst>
          </p:cNvPr>
          <p:cNvPicPr>
            <a:picLocks noChangeAspect="1"/>
          </p:cNvPicPr>
          <p:nvPr/>
        </p:nvPicPr>
        <p:blipFill>
          <a:blip r:embed="rId3"/>
          <a:stretch>
            <a:fillRect/>
          </a:stretch>
        </p:blipFill>
        <p:spPr>
          <a:xfrm>
            <a:off x="9944100" y="54666"/>
            <a:ext cx="2247900" cy="647700"/>
          </a:xfrm>
          <a:prstGeom prst="rect">
            <a:avLst/>
          </a:prstGeom>
        </p:spPr>
      </p:pic>
    </p:spTree>
    <p:extLst>
      <p:ext uri="{BB962C8B-B14F-4D97-AF65-F5344CB8AC3E}">
        <p14:creationId xmlns:p14="http://schemas.microsoft.com/office/powerpoint/2010/main" val="953224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C029-A4DC-4CB7-8347-453687B55560}"/>
              </a:ext>
            </a:extLst>
          </p:cNvPr>
          <p:cNvSpPr>
            <a:spLocks noGrp="1"/>
          </p:cNvSpPr>
          <p:nvPr>
            <p:ph type="title"/>
          </p:nvPr>
        </p:nvSpPr>
        <p:spPr>
          <a:xfrm>
            <a:off x="2685221" y="113335"/>
            <a:ext cx="6821557" cy="509518"/>
          </a:xfrm>
        </p:spPr>
        <p:txBody>
          <a:bodyPr>
            <a:normAutofit fontScale="90000"/>
          </a:bodyPr>
          <a:lstStyle/>
          <a:p>
            <a:endParaRPr lang="en-IN" dirty="0"/>
          </a:p>
        </p:txBody>
      </p:sp>
      <p:pic>
        <p:nvPicPr>
          <p:cNvPr id="1026" name="Picture 2" descr="ML lifecycle, adapted from Miao et al. [6]">
            <a:extLst>
              <a:ext uri="{FF2B5EF4-FFF2-40B4-BE49-F238E27FC236}">
                <a16:creationId xmlns:a16="http://schemas.microsoft.com/office/drawing/2014/main" id="{2A2DD136-E00E-47F5-B706-31558EDA6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099" y="2296680"/>
            <a:ext cx="9324353" cy="30338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696538B-530F-4DB2-9068-4EC0395F8567}"/>
              </a:ext>
            </a:extLst>
          </p:cNvPr>
          <p:cNvPicPr>
            <a:picLocks noChangeAspect="1"/>
          </p:cNvPicPr>
          <p:nvPr/>
        </p:nvPicPr>
        <p:blipFill>
          <a:blip r:embed="rId3"/>
          <a:stretch>
            <a:fillRect/>
          </a:stretch>
        </p:blipFill>
        <p:spPr>
          <a:xfrm>
            <a:off x="9944100" y="54666"/>
            <a:ext cx="2247900" cy="647700"/>
          </a:xfrm>
          <a:prstGeom prst="rect">
            <a:avLst/>
          </a:prstGeom>
        </p:spPr>
      </p:pic>
    </p:spTree>
    <p:extLst>
      <p:ext uri="{BB962C8B-B14F-4D97-AF65-F5344CB8AC3E}">
        <p14:creationId xmlns:p14="http://schemas.microsoft.com/office/powerpoint/2010/main" val="260154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C0D1-68BC-4B94-B04D-42BC3C2D2BCD}"/>
              </a:ext>
            </a:extLst>
          </p:cNvPr>
          <p:cNvSpPr>
            <a:spLocks noGrp="1"/>
          </p:cNvSpPr>
          <p:nvPr>
            <p:ph type="title"/>
          </p:nvPr>
        </p:nvSpPr>
        <p:spPr>
          <a:xfrm>
            <a:off x="2266122" y="92766"/>
            <a:ext cx="7487478" cy="552812"/>
          </a:xfrm>
        </p:spPr>
        <p:txBody>
          <a:bodyPr>
            <a:normAutofit/>
          </a:bodyPr>
          <a:lstStyle/>
          <a:p>
            <a:pPr algn="ctr"/>
            <a:r>
              <a:rPr lang="en-US" sz="3200" b="1" dirty="0">
                <a:latin typeface="Arial" panose="020B0604020202020204" pitchFamily="34" charset="0"/>
                <a:cs typeface="Arial" panose="020B0604020202020204" pitchFamily="34" charset="0"/>
              </a:rPr>
              <a:t>Artificial intelligence</a:t>
            </a:r>
            <a:endParaRPr lang="en-IN" sz="3200" b="1" dirty="0"/>
          </a:p>
        </p:txBody>
      </p:sp>
      <p:sp>
        <p:nvSpPr>
          <p:cNvPr id="4" name="Rectangle 3">
            <a:extLst>
              <a:ext uri="{FF2B5EF4-FFF2-40B4-BE49-F238E27FC236}">
                <a16:creationId xmlns:a16="http://schemas.microsoft.com/office/drawing/2014/main" id="{0F5345BC-ADC7-466D-9853-32E940298CAC}"/>
              </a:ext>
            </a:extLst>
          </p:cNvPr>
          <p:cNvSpPr/>
          <p:nvPr/>
        </p:nvSpPr>
        <p:spPr>
          <a:xfrm>
            <a:off x="490330" y="645578"/>
            <a:ext cx="11039061" cy="5113644"/>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Artificial intelligence </a:t>
            </a:r>
            <a:r>
              <a:rPr lang="en-US" sz="2000" dirty="0">
                <a:latin typeface="Arial" panose="020B0604020202020204" pitchFamily="34" charset="0"/>
                <a:cs typeface="Arial" panose="020B0604020202020204" pitchFamily="34" charset="0"/>
              </a:rPr>
              <a:t>is the making the machines basically computer systems intelligent like it should able to act like humans.</a:t>
            </a:r>
          </a:p>
          <a:p>
            <a:pPr algn="just">
              <a:lnSpc>
                <a:spcPct val="150000"/>
              </a:lnSpc>
            </a:pPr>
            <a:r>
              <a:rPr lang="en-US" sz="2000" dirty="0">
                <a:latin typeface="Arial" panose="020B0604020202020204" pitchFamily="34" charset="0"/>
                <a:cs typeface="Arial" panose="020B0604020202020204" pitchFamily="34" charset="0"/>
              </a:rPr>
              <a:t>Types of AI:</a:t>
            </a:r>
          </a:p>
          <a:p>
            <a:pPr algn="just">
              <a:lnSpc>
                <a:spcPct val="150000"/>
              </a:lnSpc>
            </a:pPr>
            <a:r>
              <a:rPr lang="en-IN" sz="2000" b="1" dirty="0">
                <a:latin typeface="Arial" panose="020B0604020202020204" pitchFamily="34" charset="0"/>
                <a:cs typeface="Arial" panose="020B0604020202020204" pitchFamily="34" charset="0"/>
              </a:rPr>
              <a:t>Weak AI. </a:t>
            </a:r>
            <a:r>
              <a:rPr lang="en-US" sz="2000" dirty="0">
                <a:latin typeface="Arial" panose="020B0604020202020204" pitchFamily="34" charset="0"/>
                <a:cs typeface="Arial" panose="020B0604020202020204" pitchFamily="34" charset="0"/>
              </a:rPr>
              <a:t>it is focusing on a single task only. As from the name, it is clear, it has a narrow range of abilities to perform any task.</a:t>
            </a:r>
          </a:p>
          <a:p>
            <a:pPr algn="just">
              <a:lnSpc>
                <a:spcPct val="150000"/>
              </a:lnSpc>
            </a:pPr>
            <a:r>
              <a:rPr lang="en-US" sz="2000" b="1" dirty="0">
                <a:latin typeface="Arial" panose="020B0604020202020204" pitchFamily="34" charset="0"/>
                <a:cs typeface="Arial" panose="020B0604020202020204" pitchFamily="34" charset="0"/>
              </a:rPr>
              <a:t>Examples: Alexa</a:t>
            </a:r>
            <a:endParaRPr lang="en-IN" sz="2000" b="1" dirty="0">
              <a:latin typeface="Arial" panose="020B0604020202020204" pitchFamily="34" charset="0"/>
              <a:cs typeface="Arial" panose="020B0604020202020204" pitchFamily="34" charset="0"/>
            </a:endParaRPr>
          </a:p>
          <a:p>
            <a:pPr algn="just">
              <a:lnSpc>
                <a:spcPct val="150000"/>
              </a:lnSpc>
            </a:pPr>
            <a:r>
              <a:rPr lang="en-IN" sz="2000" b="1" dirty="0">
                <a:latin typeface="Arial" panose="020B0604020202020204" pitchFamily="34" charset="0"/>
                <a:cs typeface="Arial" panose="020B0604020202020204" pitchFamily="34" charset="0"/>
              </a:rPr>
              <a:t>General AI. </a:t>
            </a:r>
            <a:r>
              <a:rPr lang="en-US" sz="2000" dirty="0">
                <a:latin typeface="Arial" panose="020B0604020202020204" pitchFamily="34" charset="0"/>
                <a:cs typeface="Arial" panose="020B0604020202020204" pitchFamily="34" charset="0"/>
              </a:rPr>
              <a:t>General AI is a type of intelligence which could perform any intellectual task with efficiency like a human. t has not developed yet properly. </a:t>
            </a:r>
            <a:endParaRPr lang="en-IN" sz="2000" b="1" dirty="0">
              <a:latin typeface="Arial" panose="020B0604020202020204" pitchFamily="34" charset="0"/>
              <a:cs typeface="Arial" panose="020B0604020202020204" pitchFamily="34" charset="0"/>
            </a:endParaRPr>
          </a:p>
          <a:p>
            <a:pPr algn="just">
              <a:lnSpc>
                <a:spcPct val="150000"/>
              </a:lnSpc>
            </a:pPr>
            <a:r>
              <a:rPr lang="en-IN" sz="2000" b="1" dirty="0">
                <a:latin typeface="Arial" panose="020B0604020202020204" pitchFamily="34" charset="0"/>
                <a:cs typeface="Arial" panose="020B0604020202020204" pitchFamily="34" charset="0"/>
              </a:rPr>
              <a:t>Super AI : </a:t>
            </a:r>
            <a:r>
              <a:rPr lang="en-US" sz="2000" dirty="0">
                <a:latin typeface="Arial" panose="020B0604020202020204" pitchFamily="34" charset="0"/>
                <a:cs typeface="Arial" panose="020B0604020202020204" pitchFamily="34" charset="0"/>
              </a:rPr>
              <a:t>It is the type under assumption which is more than human’s thinking. It means when there is so much good decision-making capability with robots and they are able to perform any kind of task. </a:t>
            </a:r>
            <a:endParaRPr lang="en-IN" sz="20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A9CCC63-0531-4380-A901-8C4B8296FB58}"/>
              </a:ext>
            </a:extLst>
          </p:cNvPr>
          <p:cNvPicPr>
            <a:picLocks noChangeAspect="1"/>
          </p:cNvPicPr>
          <p:nvPr/>
        </p:nvPicPr>
        <p:blipFill>
          <a:blip r:embed="rId2"/>
          <a:stretch>
            <a:fillRect/>
          </a:stretch>
        </p:blipFill>
        <p:spPr>
          <a:xfrm>
            <a:off x="9944100" y="54666"/>
            <a:ext cx="2247900" cy="647700"/>
          </a:xfrm>
          <a:prstGeom prst="rect">
            <a:avLst/>
          </a:prstGeom>
        </p:spPr>
      </p:pic>
    </p:spTree>
    <p:extLst>
      <p:ext uri="{BB962C8B-B14F-4D97-AF65-F5344CB8AC3E}">
        <p14:creationId xmlns:p14="http://schemas.microsoft.com/office/powerpoint/2010/main" val="186070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5995-21B3-4F77-8E72-25C4BD8006E5}"/>
              </a:ext>
            </a:extLst>
          </p:cNvPr>
          <p:cNvSpPr>
            <a:spLocks noGrp="1"/>
          </p:cNvSpPr>
          <p:nvPr>
            <p:ph type="title"/>
          </p:nvPr>
        </p:nvSpPr>
        <p:spPr>
          <a:xfrm>
            <a:off x="2915478" y="142723"/>
            <a:ext cx="5340626" cy="572894"/>
          </a:xfrm>
        </p:spPr>
        <p:txBody>
          <a:bodyPr>
            <a:normAutofit/>
          </a:bodyPr>
          <a:lstStyle/>
          <a:p>
            <a:pPr algn="ctr"/>
            <a:r>
              <a:rPr lang="en-US" sz="3200" b="1" dirty="0">
                <a:latin typeface="Arial" panose="020B0604020202020204" pitchFamily="34" charset="0"/>
                <a:cs typeface="Arial" panose="020B0604020202020204" pitchFamily="34" charset="0"/>
              </a:rPr>
              <a:t>About AI/ML/DL/NN</a:t>
            </a:r>
            <a:endParaRPr lang="en-IN" sz="3200" dirty="0"/>
          </a:p>
        </p:txBody>
      </p:sp>
      <p:sp>
        <p:nvSpPr>
          <p:cNvPr id="4" name="Rectangle 3">
            <a:extLst>
              <a:ext uri="{FF2B5EF4-FFF2-40B4-BE49-F238E27FC236}">
                <a16:creationId xmlns:a16="http://schemas.microsoft.com/office/drawing/2014/main" id="{19AA002E-FC7D-4965-9A80-9F5A18DD6DFD}"/>
              </a:ext>
            </a:extLst>
          </p:cNvPr>
          <p:cNvSpPr/>
          <p:nvPr/>
        </p:nvSpPr>
        <p:spPr>
          <a:xfrm>
            <a:off x="516835" y="715617"/>
            <a:ext cx="10840278" cy="5582619"/>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Machine Learning</a:t>
            </a:r>
            <a:r>
              <a:rPr lang="en-US" sz="2000" dirty="0">
                <a:latin typeface="Arial" panose="020B0604020202020204" pitchFamily="34" charset="0"/>
                <a:cs typeface="Arial" panose="020B0604020202020204" pitchFamily="34" charset="0"/>
              </a:rPr>
              <a:t> is the subset of Artificial Intelligence which deals with the extraction of patterns from data sets.</a:t>
            </a:r>
          </a:p>
          <a:p>
            <a:pPr algn="just">
              <a:lnSpc>
                <a:spcPct val="150000"/>
              </a:lnSpc>
            </a:pPr>
            <a:endParaRPr lang="en-US" sz="2000" b="1" dirty="0">
              <a:latin typeface="Arial" panose="020B0604020202020204" pitchFamily="34" charset="0"/>
              <a:cs typeface="Arial" panose="020B0604020202020204" pitchFamily="34" charset="0"/>
            </a:endParaRPr>
          </a:p>
          <a:p>
            <a:pPr algn="just">
              <a:lnSpc>
                <a:spcPct val="150000"/>
              </a:lnSpc>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is a subfield of machine learning concerned with algorithms inspired by the structure and function of the brain called </a:t>
            </a:r>
            <a:r>
              <a:rPr lang="en-US" sz="2000" b="1" dirty="0">
                <a:latin typeface="Arial" panose="020B0604020202020204" pitchFamily="34" charset="0"/>
                <a:cs typeface="Arial" panose="020B0604020202020204" pitchFamily="34" charset="0"/>
              </a:rPr>
              <a:t>artificial neural networks</a:t>
            </a:r>
            <a:r>
              <a:rPr lang="en-US" dirty="0"/>
              <a:t>.</a:t>
            </a:r>
          </a:p>
          <a:p>
            <a:pPr algn="just">
              <a:lnSpc>
                <a:spcPct val="150000"/>
              </a:lnSpc>
            </a:pPr>
            <a:endParaRPr lang="en-US" sz="2000" b="1" dirty="0">
              <a:latin typeface="Arial" panose="020B0604020202020204" pitchFamily="34" charset="0"/>
              <a:cs typeface="Arial" panose="020B0604020202020204" pitchFamily="34" charset="0"/>
            </a:endParaRPr>
          </a:p>
          <a:p>
            <a:pPr algn="just">
              <a:lnSpc>
                <a:spcPct val="150000"/>
              </a:lnSpc>
            </a:pPr>
            <a:r>
              <a:rPr lang="en-US" sz="2000" b="1" dirty="0">
                <a:latin typeface="Arial" panose="020B0604020202020204" pitchFamily="34" charset="0"/>
                <a:cs typeface="Arial" panose="020B0604020202020204" pitchFamily="34" charset="0"/>
              </a:rPr>
              <a:t>Neural Networks </a:t>
            </a:r>
            <a:r>
              <a:rPr lang="en-US" sz="2000" dirty="0">
                <a:latin typeface="Arial" panose="020B0604020202020204" pitchFamily="34" charset="0"/>
                <a:cs typeface="Arial" panose="020B0604020202020204" pitchFamily="34" charset="0"/>
              </a:rPr>
              <a:t>is made of an assortment of algorithms that are modelled on the human brain. These algorithms can interpret sensory data via machine perception and label or cluster the raw data.</a:t>
            </a:r>
          </a:p>
          <a:p>
            <a:pPr algn="just">
              <a:lnSpc>
                <a:spcPct val="150000"/>
              </a:lnSpc>
            </a:pPr>
            <a:endParaRPr lang="en-US" sz="2000" b="1" dirty="0">
              <a:latin typeface="Arial" panose="020B0604020202020204" pitchFamily="34" charset="0"/>
              <a:cs typeface="Arial" panose="020B0604020202020204" pitchFamily="34" charset="0"/>
            </a:endParaRPr>
          </a:p>
          <a:p>
            <a:pPr algn="just">
              <a:lnSpc>
                <a:spcPct val="150000"/>
              </a:lnSpc>
            </a:pPr>
            <a:r>
              <a:rPr lang="en-US" sz="2000" b="1" dirty="0">
                <a:latin typeface="Arial" panose="020B0604020202020204" pitchFamily="34" charset="0"/>
                <a:cs typeface="Arial" panose="020B0604020202020204" pitchFamily="34" charset="0"/>
              </a:rPr>
              <a:t>Data Science </a:t>
            </a:r>
            <a:r>
              <a:rPr lang="en-US" sz="2000" dirty="0">
                <a:latin typeface="Arial" panose="020B0604020202020204" pitchFamily="34" charset="0"/>
                <a:cs typeface="Arial" panose="020B0604020202020204" pitchFamily="34" charset="0"/>
              </a:rPr>
              <a:t>is made association with all NN,DL,ML and AI along with the mathematical tools like statistics, probability, linear algebra, Differtial calculus.</a:t>
            </a:r>
            <a:endParaRPr lang="en-IN" dirty="0"/>
          </a:p>
        </p:txBody>
      </p:sp>
      <p:pic>
        <p:nvPicPr>
          <p:cNvPr id="5" name="Picture 4">
            <a:extLst>
              <a:ext uri="{FF2B5EF4-FFF2-40B4-BE49-F238E27FC236}">
                <a16:creationId xmlns:a16="http://schemas.microsoft.com/office/drawing/2014/main" id="{B1D62F25-67C2-4C6C-86C3-36F7471B18E8}"/>
              </a:ext>
            </a:extLst>
          </p:cNvPr>
          <p:cNvPicPr>
            <a:picLocks noChangeAspect="1"/>
          </p:cNvPicPr>
          <p:nvPr/>
        </p:nvPicPr>
        <p:blipFill>
          <a:blip r:embed="rId2"/>
          <a:stretch>
            <a:fillRect/>
          </a:stretch>
        </p:blipFill>
        <p:spPr>
          <a:xfrm>
            <a:off x="9944100" y="54666"/>
            <a:ext cx="2247900" cy="647700"/>
          </a:xfrm>
          <a:prstGeom prst="rect">
            <a:avLst/>
          </a:prstGeom>
        </p:spPr>
      </p:pic>
    </p:spTree>
    <p:extLst>
      <p:ext uri="{BB962C8B-B14F-4D97-AF65-F5344CB8AC3E}">
        <p14:creationId xmlns:p14="http://schemas.microsoft.com/office/powerpoint/2010/main" val="422883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5995-21B3-4F77-8E72-25C4BD8006E5}"/>
              </a:ext>
            </a:extLst>
          </p:cNvPr>
          <p:cNvSpPr>
            <a:spLocks noGrp="1"/>
          </p:cNvSpPr>
          <p:nvPr>
            <p:ph type="title"/>
          </p:nvPr>
        </p:nvSpPr>
        <p:spPr>
          <a:xfrm>
            <a:off x="2915478" y="142723"/>
            <a:ext cx="5340626" cy="572894"/>
          </a:xfrm>
        </p:spPr>
        <p:txBody>
          <a:bodyPr>
            <a:normAutofit fontScale="90000"/>
          </a:bodyPr>
          <a:lstStyle/>
          <a:p>
            <a:pPr algn="ctr"/>
            <a:r>
              <a:rPr lang="en-US" sz="3200" b="1" dirty="0">
                <a:latin typeface="Arial" panose="020B0604020202020204" pitchFamily="34" charset="0"/>
                <a:cs typeface="Arial" panose="020B0604020202020204" pitchFamily="34" charset="0"/>
              </a:rPr>
              <a:t>Types of Machine Learning</a:t>
            </a:r>
            <a:endParaRPr lang="en-IN" sz="3200" dirty="0"/>
          </a:p>
        </p:txBody>
      </p:sp>
      <p:sp>
        <p:nvSpPr>
          <p:cNvPr id="4" name="Rectangle 3">
            <a:extLst>
              <a:ext uri="{FF2B5EF4-FFF2-40B4-BE49-F238E27FC236}">
                <a16:creationId xmlns:a16="http://schemas.microsoft.com/office/drawing/2014/main" id="{19AA002E-FC7D-4965-9A80-9F5A18DD6DFD}"/>
              </a:ext>
            </a:extLst>
          </p:cNvPr>
          <p:cNvSpPr/>
          <p:nvPr/>
        </p:nvSpPr>
        <p:spPr>
          <a:xfrm>
            <a:off x="516835" y="715617"/>
            <a:ext cx="10840278" cy="4190314"/>
          </a:xfrm>
          <a:prstGeom prst="rect">
            <a:avLst/>
          </a:prstGeom>
        </p:spPr>
        <p:txBody>
          <a:bodyPr wrap="square">
            <a:spAutoFit/>
          </a:bodyPr>
          <a:lstStyle/>
          <a:p>
            <a:pPr algn="just">
              <a:lnSpc>
                <a:spcPct val="150000"/>
              </a:lnSpc>
            </a:pPr>
            <a:r>
              <a:rPr lang="en-US" sz="2000" b="1" dirty="0">
                <a:latin typeface="Arial" panose="020B0604020202020204" pitchFamily="34" charset="0"/>
                <a:cs typeface="Arial" panose="020B0604020202020204" pitchFamily="34" charset="0"/>
              </a:rPr>
              <a:t>Machine Learning</a:t>
            </a:r>
            <a:r>
              <a:rPr lang="en-US" sz="2000" dirty="0">
                <a:latin typeface="Arial" panose="020B0604020202020204" pitchFamily="34" charset="0"/>
                <a:cs typeface="Arial" panose="020B0604020202020204" pitchFamily="34" charset="0"/>
              </a:rPr>
              <a:t> Algorithms are mainly divided into 3 categories.</a:t>
            </a:r>
          </a:p>
          <a:p>
            <a:pPr marL="285750" indent="-285750" fontAlgn="base">
              <a:lnSpc>
                <a:spcPct val="150000"/>
              </a:lnSpc>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Supervised Learning</a:t>
            </a:r>
          </a:p>
          <a:p>
            <a:pPr marL="285750" indent="-285750" fontAlgn="base">
              <a:lnSpc>
                <a:spcPct val="150000"/>
              </a:lnSpc>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Unsupervised Learning</a:t>
            </a:r>
          </a:p>
          <a:p>
            <a:pPr marL="285750" indent="-285750" fontAlgn="base">
              <a:lnSpc>
                <a:spcPct val="150000"/>
              </a:lnSpc>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Reinforcement Learning</a:t>
            </a:r>
          </a:p>
          <a:p>
            <a:pPr fontAlgn="base">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r>
              <a:rPr lang="en-US" sz="2000" b="1" dirty="0">
                <a:latin typeface="Arial" panose="020B0604020202020204" pitchFamily="34" charset="0"/>
                <a:cs typeface="Arial" panose="020B0604020202020204" pitchFamily="34" charset="0"/>
              </a:rPr>
              <a:t>Supervised Learning : </a:t>
            </a:r>
            <a:r>
              <a:rPr lang="en-US" sz="2000" dirty="0">
                <a:latin typeface="Arial" panose="020B0604020202020204" pitchFamily="34" charset="0"/>
                <a:cs typeface="Arial" panose="020B0604020202020204" pitchFamily="34" charset="0"/>
              </a:rPr>
              <a:t>Supervised Learning is a learning which we train the machine using data which is labelled.(some data is already tagged with the correct answer). After that, the machine is provided with a new set of examples(data) so that supervised learning analyze the training data(set of training examples) and produces correct outcome from labelled data.</a:t>
            </a:r>
          </a:p>
        </p:txBody>
      </p:sp>
      <p:pic>
        <p:nvPicPr>
          <p:cNvPr id="5" name="Picture 4">
            <a:extLst>
              <a:ext uri="{FF2B5EF4-FFF2-40B4-BE49-F238E27FC236}">
                <a16:creationId xmlns:a16="http://schemas.microsoft.com/office/drawing/2014/main" id="{B1D62F25-67C2-4C6C-86C3-36F7471B18E8}"/>
              </a:ext>
            </a:extLst>
          </p:cNvPr>
          <p:cNvPicPr>
            <a:picLocks noChangeAspect="1"/>
          </p:cNvPicPr>
          <p:nvPr/>
        </p:nvPicPr>
        <p:blipFill>
          <a:blip r:embed="rId2"/>
          <a:stretch>
            <a:fillRect/>
          </a:stretch>
        </p:blipFill>
        <p:spPr>
          <a:xfrm>
            <a:off x="9944100" y="54666"/>
            <a:ext cx="2247900" cy="647700"/>
          </a:xfrm>
          <a:prstGeom prst="rect">
            <a:avLst/>
          </a:prstGeom>
        </p:spPr>
      </p:pic>
    </p:spTree>
    <p:extLst>
      <p:ext uri="{BB962C8B-B14F-4D97-AF65-F5344CB8AC3E}">
        <p14:creationId xmlns:p14="http://schemas.microsoft.com/office/powerpoint/2010/main" val="34380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3896139" y="54666"/>
            <a:ext cx="4426226" cy="647700"/>
          </a:xfrm>
        </p:spPr>
        <p:txBody>
          <a:bodyPr>
            <a:normAutofit fontScale="90000"/>
          </a:bodyPr>
          <a:lstStyle/>
          <a:p>
            <a:pPr algn="r"/>
            <a:r>
              <a:rPr lang="en-US" sz="3600" b="1" dirty="0">
                <a:latin typeface="Arial" panose="020B0604020202020204" pitchFamily="34" charset="0"/>
                <a:cs typeface="Arial" panose="020B0604020202020204" pitchFamily="34" charset="0"/>
              </a:rPr>
              <a:t>Supervised</a:t>
            </a:r>
            <a:r>
              <a:rPr lang="en-US" b="1" dirty="0">
                <a:latin typeface="Arial" panose="020B0604020202020204" pitchFamily="34" charset="0"/>
                <a:cs typeface="Arial" panose="020B0604020202020204" pitchFamily="34" charset="0"/>
              </a:rPr>
              <a:t> </a:t>
            </a:r>
            <a:r>
              <a:rPr lang="en-US" sz="3600" b="1" dirty="0">
                <a:latin typeface="Arial" panose="020B0604020202020204" pitchFamily="34" charset="0"/>
                <a:cs typeface="Arial" panose="020B0604020202020204" pitchFamily="34" charset="0"/>
              </a:rPr>
              <a:t>Learning</a:t>
            </a:r>
            <a:endParaRPr lang="en-IN" sz="3600"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pic>
        <p:nvPicPr>
          <p:cNvPr id="3" name="Picture 2">
            <a:extLst>
              <a:ext uri="{FF2B5EF4-FFF2-40B4-BE49-F238E27FC236}">
                <a16:creationId xmlns:a16="http://schemas.microsoft.com/office/drawing/2014/main" id="{11487A7D-2818-4FD6-87FD-2C8F11B73AAE}"/>
              </a:ext>
            </a:extLst>
          </p:cNvPr>
          <p:cNvPicPr>
            <a:picLocks noChangeAspect="1"/>
          </p:cNvPicPr>
          <p:nvPr/>
        </p:nvPicPr>
        <p:blipFill>
          <a:blip r:embed="rId3"/>
          <a:stretch>
            <a:fillRect/>
          </a:stretch>
        </p:blipFill>
        <p:spPr>
          <a:xfrm>
            <a:off x="633888" y="1680170"/>
            <a:ext cx="9032044" cy="1955410"/>
          </a:xfrm>
          <a:prstGeom prst="rect">
            <a:avLst/>
          </a:prstGeom>
        </p:spPr>
      </p:pic>
      <p:sp>
        <p:nvSpPr>
          <p:cNvPr id="5" name="TextBox 4">
            <a:extLst>
              <a:ext uri="{FF2B5EF4-FFF2-40B4-BE49-F238E27FC236}">
                <a16:creationId xmlns:a16="http://schemas.microsoft.com/office/drawing/2014/main" id="{F69CB68A-E3AC-42F1-9BDC-A9B5C7561DD4}"/>
              </a:ext>
            </a:extLst>
          </p:cNvPr>
          <p:cNvSpPr txBox="1"/>
          <p:nvPr/>
        </p:nvSpPr>
        <p:spPr>
          <a:xfrm>
            <a:off x="842226" y="4200125"/>
            <a:ext cx="10719581" cy="1420325"/>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Learning(Training): </a:t>
            </a:r>
            <a:r>
              <a:rPr lang="en-US" sz="2000" dirty="0">
                <a:latin typeface="Arial" panose="020B0604020202020204" pitchFamily="34" charset="0"/>
                <a:cs typeface="Arial" panose="020B0604020202020204" pitchFamily="34" charset="0"/>
              </a:rPr>
              <a:t>Learn a model using the training data.</a:t>
            </a:r>
          </a:p>
          <a:p>
            <a:pPr>
              <a:lnSpc>
                <a:spcPct val="150000"/>
              </a:lnSpc>
            </a:pPr>
            <a:r>
              <a:rPr lang="en-US" sz="2000" b="1" dirty="0">
                <a:latin typeface="Arial" panose="020B0604020202020204" pitchFamily="34" charset="0"/>
                <a:cs typeface="Arial" panose="020B0604020202020204" pitchFamily="34" charset="0"/>
              </a:rPr>
              <a:t>Testing : </a:t>
            </a:r>
            <a:r>
              <a:rPr lang="en-US" sz="2000" dirty="0">
                <a:latin typeface="Arial" panose="020B0604020202020204" pitchFamily="34" charset="0"/>
                <a:cs typeface="Arial" panose="020B0604020202020204" pitchFamily="34" charset="0"/>
              </a:rPr>
              <a:t>Test the model using unseen test data to access the model accuracy.</a:t>
            </a:r>
          </a:p>
          <a:p>
            <a:pPr>
              <a:lnSpc>
                <a:spcPct val="150000"/>
              </a:lnSpc>
            </a:pPr>
            <a:r>
              <a:rPr lang="en-US" sz="2000" b="1" dirty="0">
                <a:latin typeface="Arial" panose="020B0604020202020204" pitchFamily="34" charset="0"/>
                <a:cs typeface="Arial" panose="020B0604020202020204" pitchFamily="34" charset="0"/>
              </a:rPr>
              <a:t> Accuracy </a:t>
            </a:r>
            <a:r>
              <a:rPr lang="en-US" sz="2000" dirty="0">
                <a:latin typeface="Arial" panose="020B0604020202020204" pitchFamily="34" charset="0"/>
                <a:cs typeface="Arial" panose="020B0604020202020204" pitchFamily="34" charset="0"/>
              </a:rPr>
              <a:t>= Number of correct classifications /  Total number of test cases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23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3896139" y="54666"/>
            <a:ext cx="4426226" cy="647700"/>
          </a:xfrm>
        </p:spPr>
        <p:txBody>
          <a:bodyPr>
            <a:normAutofit fontScale="90000"/>
          </a:bodyPr>
          <a:lstStyle/>
          <a:p>
            <a:pPr algn="r"/>
            <a:r>
              <a:rPr lang="en-US" sz="3600" b="1" dirty="0">
                <a:latin typeface="Arial" panose="020B0604020202020204" pitchFamily="34" charset="0"/>
                <a:cs typeface="Arial" panose="020B0604020202020204" pitchFamily="34" charset="0"/>
              </a:rPr>
              <a:t>Supervised</a:t>
            </a:r>
            <a:r>
              <a:rPr lang="en-US" b="1" dirty="0">
                <a:latin typeface="Arial" panose="020B0604020202020204" pitchFamily="34" charset="0"/>
                <a:cs typeface="Arial" panose="020B0604020202020204" pitchFamily="34" charset="0"/>
              </a:rPr>
              <a:t> </a:t>
            </a:r>
            <a:r>
              <a:rPr lang="en-US" sz="3600" b="1" dirty="0">
                <a:latin typeface="Arial" panose="020B0604020202020204" pitchFamily="34" charset="0"/>
                <a:cs typeface="Arial" panose="020B0604020202020204" pitchFamily="34" charset="0"/>
              </a:rPr>
              <a:t>Learning</a:t>
            </a:r>
            <a:endParaRPr lang="en-IN" sz="3600"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pic>
        <p:nvPicPr>
          <p:cNvPr id="1026" name="Picture 2" descr="Supervised Machine learning">
            <a:extLst>
              <a:ext uri="{FF2B5EF4-FFF2-40B4-BE49-F238E27FC236}">
                <a16:creationId xmlns:a16="http://schemas.microsoft.com/office/drawing/2014/main" id="{D2CB743A-0687-454A-889E-8F44522C1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983" y="1722784"/>
            <a:ext cx="9742591" cy="49039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E4D0E86-8932-48A1-82F8-96C09FF380BF}"/>
              </a:ext>
            </a:extLst>
          </p:cNvPr>
          <p:cNvSpPr txBox="1">
            <a:spLocks/>
          </p:cNvSpPr>
          <p:nvPr/>
        </p:nvSpPr>
        <p:spPr>
          <a:xfrm>
            <a:off x="804203" y="981385"/>
            <a:ext cx="1501675" cy="4072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Example</a:t>
            </a:r>
            <a:endParaRPr lang="en-IN" sz="2400" dirty="0"/>
          </a:p>
        </p:txBody>
      </p:sp>
    </p:spTree>
    <p:extLst>
      <p:ext uri="{BB962C8B-B14F-4D97-AF65-F5344CB8AC3E}">
        <p14:creationId xmlns:p14="http://schemas.microsoft.com/office/powerpoint/2010/main" val="105840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B323-AD94-45A9-BA5B-79098C827CA9}"/>
              </a:ext>
            </a:extLst>
          </p:cNvPr>
          <p:cNvSpPr>
            <a:spLocks noGrp="1"/>
          </p:cNvSpPr>
          <p:nvPr>
            <p:ph type="title"/>
          </p:nvPr>
        </p:nvSpPr>
        <p:spPr>
          <a:xfrm>
            <a:off x="3446586" y="54666"/>
            <a:ext cx="5401992" cy="647700"/>
          </a:xfrm>
        </p:spPr>
        <p:txBody>
          <a:bodyPr>
            <a:normAutofit fontScale="90000"/>
          </a:bodyPr>
          <a:lstStyle/>
          <a:p>
            <a:r>
              <a:rPr lang="en-US" sz="3600" b="1" dirty="0">
                <a:latin typeface="Arial" panose="020B0604020202020204" pitchFamily="34" charset="0"/>
                <a:cs typeface="Arial" panose="020B0604020202020204" pitchFamily="34" charset="0"/>
              </a:rPr>
              <a:t> Un Supervised</a:t>
            </a:r>
            <a:r>
              <a:rPr lang="en-US" b="1" dirty="0">
                <a:latin typeface="Arial" panose="020B0604020202020204" pitchFamily="34" charset="0"/>
                <a:cs typeface="Arial" panose="020B0604020202020204" pitchFamily="34" charset="0"/>
              </a:rPr>
              <a:t> </a:t>
            </a:r>
            <a:r>
              <a:rPr lang="en-US" sz="3600" b="1" dirty="0">
                <a:latin typeface="Arial" panose="020B0604020202020204" pitchFamily="34" charset="0"/>
                <a:cs typeface="Arial" panose="020B0604020202020204" pitchFamily="34" charset="0"/>
              </a:rPr>
              <a:t>Learning</a:t>
            </a:r>
            <a:endParaRPr lang="en-IN" sz="3600" dirty="0"/>
          </a:p>
        </p:txBody>
      </p:sp>
      <p:pic>
        <p:nvPicPr>
          <p:cNvPr id="4" name="Picture 3">
            <a:extLst>
              <a:ext uri="{FF2B5EF4-FFF2-40B4-BE49-F238E27FC236}">
                <a16:creationId xmlns:a16="http://schemas.microsoft.com/office/drawing/2014/main" id="{5C340415-8878-4B48-9870-CC8FF08F11E5}"/>
              </a:ext>
            </a:extLst>
          </p:cNvPr>
          <p:cNvPicPr>
            <a:picLocks noChangeAspect="1"/>
          </p:cNvPicPr>
          <p:nvPr/>
        </p:nvPicPr>
        <p:blipFill>
          <a:blip r:embed="rId2"/>
          <a:stretch>
            <a:fillRect/>
          </a:stretch>
        </p:blipFill>
        <p:spPr>
          <a:xfrm>
            <a:off x="9944100" y="54666"/>
            <a:ext cx="2247900" cy="647700"/>
          </a:xfrm>
          <a:prstGeom prst="rect">
            <a:avLst/>
          </a:prstGeom>
        </p:spPr>
      </p:pic>
      <p:pic>
        <p:nvPicPr>
          <p:cNvPr id="6" name="Picture 5">
            <a:extLst>
              <a:ext uri="{FF2B5EF4-FFF2-40B4-BE49-F238E27FC236}">
                <a16:creationId xmlns:a16="http://schemas.microsoft.com/office/drawing/2014/main" id="{60EA1B2D-8340-4EB0-893C-920EB1015B7E}"/>
              </a:ext>
            </a:extLst>
          </p:cNvPr>
          <p:cNvPicPr>
            <a:picLocks noChangeAspect="1"/>
          </p:cNvPicPr>
          <p:nvPr/>
        </p:nvPicPr>
        <p:blipFill>
          <a:blip r:embed="rId3"/>
          <a:stretch>
            <a:fillRect/>
          </a:stretch>
        </p:blipFill>
        <p:spPr>
          <a:xfrm>
            <a:off x="594181" y="831422"/>
            <a:ext cx="9689505" cy="2879186"/>
          </a:xfrm>
          <a:prstGeom prst="rect">
            <a:avLst/>
          </a:prstGeom>
        </p:spPr>
      </p:pic>
      <p:sp>
        <p:nvSpPr>
          <p:cNvPr id="7" name="TextBox 6">
            <a:extLst>
              <a:ext uri="{FF2B5EF4-FFF2-40B4-BE49-F238E27FC236}">
                <a16:creationId xmlns:a16="http://schemas.microsoft.com/office/drawing/2014/main" id="{A06529CF-73DD-43C2-81F5-A0E9298A8538}"/>
              </a:ext>
            </a:extLst>
          </p:cNvPr>
          <p:cNvSpPr txBox="1"/>
          <p:nvPr/>
        </p:nvSpPr>
        <p:spPr>
          <a:xfrm>
            <a:off x="410817" y="3839664"/>
            <a:ext cx="11092070" cy="1420325"/>
          </a:xfrm>
          <a:prstGeom prst="rect">
            <a:avLst/>
          </a:prstGeom>
          <a:noFill/>
        </p:spPr>
        <p:txBody>
          <a:bodyPr wrap="square" rtlCol="0">
            <a:spAutoFit/>
          </a:bodyPr>
          <a:lstStyle/>
          <a:p>
            <a:pPr algn="just">
              <a:lnSpc>
                <a:spcPct val="150000"/>
              </a:lnSpc>
            </a:pPr>
            <a:r>
              <a:rPr lang="en-US" sz="2000" dirty="0">
                <a:latin typeface="Arial" panose="020B0604020202020204" pitchFamily="34" charset="0"/>
                <a:cs typeface="Arial" panose="020B0604020202020204" pitchFamily="34" charset="0"/>
              </a:rPr>
              <a:t>Training of machine using information that is neither classified nor labeled and allowing the algorithm to act on that information with out guidance. Here the task of machine is to group unsorted according to similarities, patterns, and differences without any prior training of data.</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618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1104</Words>
  <Application>Microsoft Office PowerPoint</Application>
  <PresentationFormat>Widescreen</PresentationFormat>
  <Paragraphs>286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PowerPoint Presentation</vt:lpstr>
      <vt:lpstr>PowerPoint Presentation</vt:lpstr>
      <vt:lpstr>About AI/ML/DL/NN</vt:lpstr>
      <vt:lpstr>Artificial intelligence</vt:lpstr>
      <vt:lpstr>About AI/ML/DL/NN</vt:lpstr>
      <vt:lpstr>Types of Machine Learning</vt:lpstr>
      <vt:lpstr>Supervised Learning</vt:lpstr>
      <vt:lpstr>Supervised Learning</vt:lpstr>
      <vt:lpstr> Un Supervised Learning</vt:lpstr>
      <vt:lpstr> Un Supervised Learning</vt:lpstr>
      <vt:lpstr> Reinforcement Learning</vt:lpstr>
      <vt:lpstr>Supervised Learning and Un Supervised learning </vt:lpstr>
      <vt:lpstr>Machine Learning Algorithms </vt:lpstr>
      <vt:lpstr>scikit-learn</vt:lpstr>
      <vt:lpstr>Linear regression</vt:lpstr>
      <vt:lpstr>Linear regression</vt:lpstr>
      <vt:lpstr>Linear regression</vt:lpstr>
      <vt:lpstr>Multi Linear Regression</vt:lpstr>
      <vt:lpstr>Multi Linear Regression</vt:lpstr>
      <vt:lpstr>Logistic regression</vt:lpstr>
      <vt:lpstr>Logistic regression</vt:lpstr>
      <vt:lpstr>Logistic regression</vt:lpstr>
      <vt:lpstr>Decision Tree Algorithm</vt:lpstr>
      <vt:lpstr>Decision Tree Algorithm</vt:lpstr>
      <vt:lpstr>Decision Tree Algorithm</vt:lpstr>
      <vt:lpstr>Decision Tree Algorithm</vt:lpstr>
      <vt:lpstr>Decision Tree Algorithm</vt:lpstr>
      <vt:lpstr>Decision Tree Algorithm</vt:lpstr>
      <vt:lpstr>Decision Tree Algorithm</vt:lpstr>
      <vt:lpstr>Decision Tree Algorithm</vt:lpstr>
      <vt:lpstr>Ensemble methods</vt:lpstr>
      <vt:lpstr>Ensemble methods - Bagging</vt:lpstr>
      <vt:lpstr>Ensemble methods - Boosting</vt:lpstr>
      <vt:lpstr>Decision Tree Algorithm</vt:lpstr>
      <vt:lpstr>Decision Tree 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ramkumar talasila</dc:creator>
  <cp:lastModifiedBy>ramkumar talasila</cp:lastModifiedBy>
  <cp:revision>111</cp:revision>
  <dcterms:created xsi:type="dcterms:W3CDTF">2020-04-30T06:53:46Z</dcterms:created>
  <dcterms:modified xsi:type="dcterms:W3CDTF">2020-05-20T09:33:48Z</dcterms:modified>
</cp:coreProperties>
</file>