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6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0" r:id="rId12"/>
    <p:sldId id="26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4ACF3C-7EBC-4167-BB29-CA09C11BE13B}" type="datetimeFigureOut">
              <a:rPr lang="en-US" smtClean="0"/>
              <a:pPr/>
              <a:t>8/15/2024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1B35E9E-9DFC-4FAB-B0E7-E55EAA762E3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57174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lgerian" pitchFamily="82" charset="0"/>
              </a:rPr>
              <a:t>Sample </a:t>
            </a:r>
            <a:r>
              <a:rPr lang="en-GB" b="1" dirty="0" smtClean="0">
                <a:solidFill>
                  <a:schemeClr val="tx1"/>
                </a:solidFill>
                <a:latin typeface="Algerian" pitchFamily="82" charset="0"/>
              </a:rPr>
              <a:t> file  with  </a:t>
            </a:r>
            <a:r>
              <a:rPr lang="en-GB" b="1" dirty="0" smtClean="0">
                <a:solidFill>
                  <a:schemeClr val="tx1"/>
                </a:solidFill>
                <a:latin typeface="Algerian" pitchFamily="82" charset="0"/>
              </a:rPr>
              <a:t>explanation</a:t>
            </a:r>
            <a:endParaRPr lang="en-GB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Steps to create </a:t>
            </a:r>
            <a:r>
              <a:rPr lang="en-GB" b="1" dirty="0" smtClean="0">
                <a:solidFill>
                  <a:schemeClr val="tx1"/>
                </a:solidFill>
              </a:rPr>
              <a:t>g</a:t>
            </a:r>
            <a:r>
              <a:rPr lang="en-GB" b="1" dirty="0" smtClean="0">
                <a:solidFill>
                  <a:schemeClr val="tx1"/>
                </a:solidFill>
              </a:rPr>
              <a:t>eometric view.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2000240"/>
            <a:ext cx="7772400" cy="36242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The domain is 1 meter by 0.35 meters by 0.002 meters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domain </a:t>
            </a:r>
            <a:r>
              <a:rPr lang="en-GB" dirty="0" smtClean="0"/>
              <a:t>will be a rectangle </a:t>
            </a:r>
            <a:r>
              <a:rPr lang="en-GB" dirty="0" smtClean="0"/>
              <a:t>with 1 </a:t>
            </a:r>
            <a:r>
              <a:rPr lang="en-GB" dirty="0" smtClean="0"/>
              <a:t>m wide, 0.35 m </a:t>
            </a:r>
            <a:r>
              <a:rPr lang="en-GB" dirty="0" smtClean="0"/>
              <a:t>tall.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source is positioned at (0.260, 0.25, 0) in the domain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This position is 26 cm from the left edge and 25 cm from the bottom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receiver is positioned at (0.3, 0.25, 0</a:t>
            </a:r>
            <a:r>
              <a:rPr lang="en-GB" dirty="0" smtClean="0"/>
              <a:t>).</a:t>
            </a:r>
          </a:p>
          <a:p>
            <a:pPr>
              <a:lnSpc>
                <a:spcPct val="150000"/>
              </a:lnSpc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Steps to create geometric view.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This is 30 cm from the left edge and 25 cm from the bottom.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cylinder is located at (0.50, 0.102, 0) with a length along the z-axis (0.50, 0.102, 0.002) and a radius of 0.006 meters (6 mm).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cylinder's centre is 50 cm from the left edge and 10.2 cm from the bottom.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grid spacing is 0.002 meters (2 mm) in each direction, which indicates a high-resolution setup.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Steps to create geometric view.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The </a:t>
            </a:r>
            <a:r>
              <a:rPr lang="en-GB" dirty="0" smtClean="0"/>
              <a:t>box covers the entire domain with dimensions (0, 0, 0) to (1.00, 0.25, 0.002</a:t>
            </a:r>
            <a:r>
              <a:rPr lang="en-GB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This box represents the dielectric half-space in which the cylinder is buried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Time Window: 6 </a:t>
            </a:r>
            <a:r>
              <a:rPr lang="en-GB" dirty="0" smtClean="0"/>
              <a:t>nanoseconds, Frequency</a:t>
            </a:r>
            <a:r>
              <a:rPr lang="en-GB" dirty="0" smtClean="0"/>
              <a:t>: 1.5 </a:t>
            </a:r>
            <a:r>
              <a:rPr lang="en-GB" dirty="0" smtClean="0"/>
              <a:t>GHz , Amplitude</a:t>
            </a:r>
            <a:r>
              <a:rPr lang="en-GB" dirty="0" smtClean="0"/>
              <a:t>: </a:t>
            </a:r>
            <a:r>
              <a:rPr lang="en-GB" dirty="0" smtClean="0"/>
              <a:t>1.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B-scan Image(</a:t>
            </a:r>
            <a:r>
              <a:rPr lang="en-GB" sz="2700" dirty="0" smtClean="0">
                <a:solidFill>
                  <a:schemeClr val="tx1"/>
                </a:solidFill>
              </a:rPr>
              <a:t>12mm diameter 148mm depth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12mm_dia_148mm_depth_imag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1522614"/>
            <a:ext cx="7972452" cy="47639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B-Scan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B-scan, or "Brightness scan," is a method used in imaging techniques such as ultrasound, radar, GPR, and medical imaging. </a:t>
            </a:r>
          </a:p>
          <a:p>
            <a:r>
              <a:rPr lang="en-GB" dirty="0" smtClean="0"/>
              <a:t>It creates a two-dimensional cross-sectional image of a scanned object or area.</a:t>
            </a:r>
          </a:p>
          <a:p>
            <a:r>
              <a:rPr lang="en-GB" dirty="0" smtClean="0"/>
              <a:t>The B-scan provides detailed information about the depth and position of objects within the scanned area, making it a powerful tool for various fields.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467600" cy="1143000"/>
          </a:xfrm>
        </p:spPr>
        <p:txBody>
          <a:bodyPr/>
          <a:lstStyle/>
          <a:p>
            <a:r>
              <a:rPr lang="en-GB" dirty="0" smtClean="0"/>
              <a:t>B-scan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3214710" cy="4873752"/>
          </a:xfrm>
        </p:spPr>
        <p:txBody>
          <a:bodyPr>
            <a:normAutofit/>
          </a:bodyPr>
          <a:lstStyle/>
          <a:p>
            <a:r>
              <a:rPr lang="en-GB" dirty="0" smtClean="0"/>
              <a:t>Title : B-scan from a Metal Cylinder Buried in a Dielectric Half-Space</a:t>
            </a:r>
          </a:p>
          <a:p>
            <a:pPr>
              <a:buNone/>
            </a:pPr>
            <a:endParaRPr lang="en-GB" dirty="0" smtClean="0"/>
          </a:p>
          <a:p>
            <a:pPr lvl="1"/>
            <a:r>
              <a:rPr lang="en-GB" dirty="0" smtClean="0"/>
              <a:t> B-scan produces a 2D cross-sectional image.</a:t>
            </a:r>
          </a:p>
          <a:p>
            <a:pPr lvl="1"/>
            <a:r>
              <a:rPr lang="en-GB" dirty="0" smtClean="0"/>
              <a:t>Focus on detecting a metal cylinder buried in a dielectric half-space.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Screenshot 2024-08-12 1100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1571612"/>
            <a:ext cx="4643470" cy="4832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28604"/>
            <a:ext cx="7772400" cy="5591196"/>
          </a:xfrm>
        </p:spPr>
        <p:txBody>
          <a:bodyPr>
            <a:normAutofit/>
          </a:bodyPr>
          <a:lstStyle/>
          <a:p>
            <a:r>
              <a:rPr lang="en-GB" b="1" dirty="0" smtClean="0"/>
              <a:t>Domain Definition</a:t>
            </a:r>
          </a:p>
          <a:p>
            <a:pPr>
              <a:buNone/>
            </a:pPr>
            <a:r>
              <a:rPr lang="en-GB" b="1" dirty="0" smtClean="0"/>
              <a:t>	*x-axis:</a:t>
            </a:r>
            <a:r>
              <a:rPr lang="en-GB" dirty="0" smtClean="0"/>
              <a:t> 1.00 meters</a:t>
            </a:r>
          </a:p>
          <a:p>
            <a:pPr>
              <a:buNone/>
            </a:pPr>
            <a:r>
              <a:rPr lang="en-GB" b="1" dirty="0" smtClean="0"/>
              <a:t>	*y-axis:</a:t>
            </a:r>
            <a:r>
              <a:rPr lang="en-GB" dirty="0" smtClean="0"/>
              <a:t> 0.35 meters</a:t>
            </a:r>
          </a:p>
          <a:p>
            <a:pPr>
              <a:buNone/>
            </a:pPr>
            <a:r>
              <a:rPr lang="en-GB" b="1" dirty="0" smtClean="0"/>
              <a:t>	*z-axis:</a:t>
            </a:r>
            <a:r>
              <a:rPr lang="en-GB" dirty="0" smtClean="0"/>
              <a:t> 0.002 meters</a:t>
            </a:r>
          </a:p>
          <a:p>
            <a:pPr>
              <a:buNone/>
            </a:pPr>
            <a:r>
              <a:rPr lang="en-GB" dirty="0" smtClean="0"/>
              <a:t>	*The small z-axis value suggests a 2D simulation with fine </a:t>
            </a:r>
            <a:r>
              <a:rPr lang="en-GB" dirty="0" err="1" smtClean="0"/>
              <a:t>discretization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Grid Resolution</a:t>
            </a:r>
          </a:p>
          <a:p>
            <a:pPr>
              <a:buNone/>
            </a:pPr>
            <a:r>
              <a:rPr lang="nl-NL" b="1" dirty="0" smtClean="0"/>
              <a:t>	*x-axis:</a:t>
            </a:r>
            <a:r>
              <a:rPr lang="nl-NL" dirty="0" smtClean="0"/>
              <a:t> 0.002 meters (2 mm)</a:t>
            </a:r>
          </a:p>
          <a:p>
            <a:pPr>
              <a:buNone/>
            </a:pPr>
            <a:r>
              <a:rPr lang="nl-NL" b="1" dirty="0" smtClean="0"/>
              <a:t>	*y-axis:</a:t>
            </a:r>
            <a:r>
              <a:rPr lang="nl-NL" dirty="0" smtClean="0"/>
              <a:t> 0.002 meters (2 mm)</a:t>
            </a:r>
          </a:p>
          <a:p>
            <a:pPr>
              <a:buNone/>
            </a:pPr>
            <a:r>
              <a:rPr lang="nl-NL" b="1" dirty="0" smtClean="0"/>
              <a:t>	*z-axis:</a:t>
            </a:r>
            <a:r>
              <a:rPr lang="nl-NL" dirty="0" smtClean="0"/>
              <a:t> 0.002 meters (2 mm)</a:t>
            </a:r>
          </a:p>
          <a:p>
            <a:pPr>
              <a:buNone/>
            </a:pPr>
            <a:r>
              <a:rPr lang="nl-NL" dirty="0" smtClean="0"/>
              <a:t>	*</a:t>
            </a:r>
            <a:r>
              <a:rPr lang="en-GB" dirty="0" smtClean="0"/>
              <a:t>Grid Spacing (</a:t>
            </a:r>
            <a:r>
              <a:rPr lang="en-GB" dirty="0" err="1" smtClean="0"/>
              <a:t>dx</a:t>
            </a:r>
            <a:r>
              <a:rPr lang="en-GB" dirty="0" smtClean="0"/>
              <a:t>, </a:t>
            </a:r>
            <a:r>
              <a:rPr lang="en-GB" dirty="0" err="1" smtClean="0"/>
              <a:t>dy</a:t>
            </a:r>
            <a:r>
              <a:rPr lang="en-GB" dirty="0" smtClean="0"/>
              <a:t>, </a:t>
            </a:r>
            <a:r>
              <a:rPr lang="en-GB" dirty="0" err="1" smtClean="0"/>
              <a:t>dz</a:t>
            </a:r>
            <a:r>
              <a:rPr lang="en-GB" dirty="0" smtClean="0"/>
              <a:t>) defines the smallest feature size the simulation can resolve.</a:t>
            </a:r>
            <a:endParaRPr lang="nl-NL" dirty="0" smtClean="0"/>
          </a:p>
          <a:p>
            <a:pPr>
              <a:buNone/>
            </a:pPr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00042"/>
            <a:ext cx="7772400" cy="5519758"/>
          </a:xfrm>
        </p:spPr>
        <p:txBody>
          <a:bodyPr>
            <a:normAutofit/>
          </a:bodyPr>
          <a:lstStyle/>
          <a:p>
            <a:r>
              <a:rPr lang="en-GB" b="1" dirty="0" smtClean="0"/>
              <a:t>Time Window:</a:t>
            </a:r>
          </a:p>
          <a:p>
            <a:pPr>
              <a:buNone/>
            </a:pPr>
            <a:r>
              <a:rPr lang="en-GB" b="1" dirty="0" smtClean="0"/>
              <a:t>	*</a:t>
            </a:r>
            <a:r>
              <a:rPr lang="en-GB" dirty="0" smtClean="0"/>
              <a:t>Duration</a:t>
            </a:r>
            <a:r>
              <a:rPr lang="en-GB" b="1" dirty="0" smtClean="0"/>
              <a:t>:</a:t>
            </a:r>
            <a:r>
              <a:rPr lang="en-GB" dirty="0" smtClean="0"/>
              <a:t> 6 nanoseconds.</a:t>
            </a:r>
          </a:p>
          <a:p>
            <a:pPr>
              <a:buNone/>
            </a:pPr>
            <a:r>
              <a:rPr lang="en-GB" b="1" dirty="0" smtClean="0"/>
              <a:t>	*</a:t>
            </a:r>
            <a:r>
              <a:rPr lang="en-GB" dirty="0" smtClean="0"/>
              <a:t>Determines the simulation's total run time.</a:t>
            </a:r>
          </a:p>
          <a:p>
            <a:pPr>
              <a:buNone/>
            </a:pPr>
            <a:r>
              <a:rPr lang="en-GB" dirty="0" smtClean="0"/>
              <a:t>	*Affects penetration depth and response recording.</a:t>
            </a:r>
          </a:p>
          <a:p>
            <a:r>
              <a:rPr lang="en-GB" b="1" dirty="0" smtClean="0"/>
              <a:t>Material Properties:</a:t>
            </a:r>
          </a:p>
          <a:p>
            <a:pPr>
              <a:buNone/>
            </a:pPr>
            <a:r>
              <a:rPr lang="en-GB" b="1" dirty="0" smtClean="0"/>
              <a:t>	*</a:t>
            </a:r>
            <a:r>
              <a:rPr lang="en-GB" dirty="0" smtClean="0"/>
              <a:t>Represents the ground or dielectric material.</a:t>
            </a:r>
          </a:p>
          <a:p>
            <a:pPr>
              <a:buNone/>
            </a:pPr>
            <a:r>
              <a:rPr lang="en-GB" dirty="0" smtClean="0"/>
              <a:t>	*Relative Permittivity (</a:t>
            </a:r>
            <a:r>
              <a:rPr lang="en-GB" dirty="0" err="1" smtClean="0"/>
              <a:t>εr</a:t>
            </a:r>
            <a:r>
              <a:rPr lang="en-GB" dirty="0" smtClean="0"/>
              <a:t>): 6</a:t>
            </a:r>
          </a:p>
          <a:p>
            <a:pPr>
              <a:buNone/>
            </a:pPr>
            <a:r>
              <a:rPr lang="en-GB" dirty="0" smtClean="0"/>
              <a:t>	*Conductivity (σ): 0.01 S/m</a:t>
            </a:r>
          </a:p>
          <a:p>
            <a:pPr>
              <a:buNone/>
            </a:pPr>
            <a:r>
              <a:rPr lang="en-GB" dirty="0" smtClean="0"/>
              <a:t>	*Magnetic Permeability (</a:t>
            </a:r>
            <a:r>
              <a:rPr lang="en-GB" dirty="0" err="1" smtClean="0"/>
              <a:t>μr</a:t>
            </a:r>
            <a:r>
              <a:rPr lang="en-GB" dirty="0" smtClean="0"/>
              <a:t>): 1 (relative to free space)</a:t>
            </a:r>
          </a:p>
          <a:p>
            <a:pPr>
              <a:buNone/>
            </a:pPr>
            <a:r>
              <a:rPr lang="en-GB" dirty="0" smtClean="0"/>
              <a:t>	*Magnetic Loss: 0</a:t>
            </a:r>
          </a:p>
          <a:p>
            <a:pPr>
              <a:buNone/>
            </a:pPr>
            <a:r>
              <a:rPr lang="en-GB" dirty="0" smtClean="0"/>
              <a:t>	*Material Name: </a:t>
            </a:r>
            <a:r>
              <a:rPr lang="en-GB" dirty="0" err="1" smtClean="0"/>
              <a:t>half_space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71480"/>
            <a:ext cx="7772400" cy="600079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Waveform Configuration:</a:t>
            </a:r>
          </a:p>
          <a:p>
            <a:pPr>
              <a:buNone/>
            </a:pPr>
            <a:r>
              <a:rPr lang="en-GB" b="1" dirty="0" smtClean="0"/>
              <a:t>	*</a:t>
            </a:r>
            <a:r>
              <a:rPr lang="en-GB" dirty="0" smtClean="0"/>
              <a:t>Common in GPR simulations for its similarity to real radar pulses.</a:t>
            </a:r>
            <a:endParaRPr lang="en-GB" b="1" dirty="0" smtClean="0"/>
          </a:p>
          <a:p>
            <a:pPr>
              <a:buNone/>
            </a:pPr>
            <a:r>
              <a:rPr lang="en-GB" dirty="0" smtClean="0"/>
              <a:t>	*Type: Ricker Wavelet</a:t>
            </a:r>
          </a:p>
          <a:p>
            <a:pPr>
              <a:buNone/>
            </a:pPr>
            <a:r>
              <a:rPr lang="en-GB" dirty="0" smtClean="0"/>
              <a:t>	*Amplitude: 1</a:t>
            </a:r>
          </a:p>
          <a:p>
            <a:pPr>
              <a:buNone/>
            </a:pPr>
            <a:r>
              <a:rPr lang="en-GB" dirty="0" smtClean="0"/>
              <a:t>	*Frequency: 1.5 GHz</a:t>
            </a:r>
          </a:p>
          <a:p>
            <a:pPr>
              <a:buNone/>
            </a:pPr>
            <a:r>
              <a:rPr lang="en-GB" dirty="0" smtClean="0"/>
              <a:t>	*Name: </a:t>
            </a:r>
            <a:r>
              <a:rPr lang="en-GB" dirty="0" err="1" smtClean="0"/>
              <a:t>my_ricker</a:t>
            </a:r>
            <a:endParaRPr lang="en-GB" dirty="0" smtClean="0"/>
          </a:p>
          <a:p>
            <a:r>
              <a:rPr lang="en-GB" b="1" dirty="0" err="1" smtClean="0"/>
              <a:t>Hertzian</a:t>
            </a:r>
            <a:r>
              <a:rPr lang="en-GB" b="1" dirty="0" smtClean="0"/>
              <a:t> Dipole:</a:t>
            </a:r>
          </a:p>
          <a:p>
            <a:pPr>
              <a:buNone/>
            </a:pPr>
            <a:r>
              <a:rPr lang="en-GB" b="1" dirty="0" smtClean="0"/>
              <a:t>	*</a:t>
            </a:r>
            <a:r>
              <a:rPr lang="en-GB" dirty="0" smtClean="0"/>
              <a:t>Orientation: z-axis</a:t>
            </a:r>
          </a:p>
          <a:p>
            <a:pPr>
              <a:buNone/>
            </a:pPr>
            <a:r>
              <a:rPr lang="en-GB" dirty="0" smtClean="0"/>
              <a:t>	*Coordinates: (0.260, 0.25, 0)</a:t>
            </a:r>
          </a:p>
          <a:p>
            <a:pPr>
              <a:buNone/>
            </a:pPr>
            <a:r>
              <a:rPr lang="en-GB" dirty="0" smtClean="0"/>
              <a:t>	*Waveform: </a:t>
            </a:r>
            <a:r>
              <a:rPr lang="en-GB" dirty="0" err="1" smtClean="0"/>
              <a:t>my_ricker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*Acts as the source of the electromagnetic wave.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dirty="0" smtClean="0"/>
              <a:t>	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85728"/>
            <a:ext cx="7772400" cy="5734072"/>
          </a:xfrm>
        </p:spPr>
        <p:txBody>
          <a:bodyPr>
            <a:normAutofit/>
          </a:bodyPr>
          <a:lstStyle/>
          <a:p>
            <a:r>
              <a:rPr lang="en-GB" b="1" dirty="0" smtClean="0"/>
              <a:t>Receiver Location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* Records the reflected signal from the subsurface.</a:t>
            </a:r>
          </a:p>
          <a:p>
            <a:pPr lvl="1">
              <a:buNone/>
            </a:pPr>
            <a:r>
              <a:rPr lang="en-GB" dirty="0" smtClean="0"/>
              <a:t>*Coordinates: (0.3, 0.25, 0)</a:t>
            </a:r>
          </a:p>
          <a:p>
            <a:r>
              <a:rPr lang="en-GB" b="1" dirty="0" smtClean="0"/>
              <a:t>Source Steps (</a:t>
            </a:r>
            <a:r>
              <a:rPr lang="en-GB" b="1" dirty="0" err="1" smtClean="0"/>
              <a:t>src_steps</a:t>
            </a:r>
            <a:r>
              <a:rPr lang="en-GB" b="1" dirty="0" smtClean="0"/>
              <a:t>):</a:t>
            </a:r>
            <a:endParaRPr lang="en-GB" dirty="0" smtClean="0"/>
          </a:p>
          <a:p>
            <a:pPr lvl="1">
              <a:buNone/>
            </a:pPr>
            <a:r>
              <a:rPr lang="en-GB" dirty="0" smtClean="0"/>
              <a:t>*x-axis: 0.002 meters</a:t>
            </a:r>
          </a:p>
          <a:p>
            <a:pPr lvl="1">
              <a:buNone/>
            </a:pPr>
            <a:r>
              <a:rPr lang="en-GB" dirty="0" smtClean="0"/>
              <a:t>*y-axis: 0 meters</a:t>
            </a:r>
          </a:p>
          <a:p>
            <a:pPr lvl="1">
              <a:buNone/>
            </a:pPr>
            <a:r>
              <a:rPr lang="en-GB" dirty="0" smtClean="0"/>
              <a:t>*z-axis: 0 meters</a:t>
            </a:r>
          </a:p>
          <a:p>
            <a:r>
              <a:rPr lang="en-GB" b="1" dirty="0" smtClean="0"/>
              <a:t>Receiver Steps (</a:t>
            </a:r>
            <a:r>
              <a:rPr lang="en-GB" b="1" dirty="0" err="1" smtClean="0"/>
              <a:t>rx_steps</a:t>
            </a:r>
            <a:r>
              <a:rPr lang="en-GB" b="1" dirty="0" smtClean="0"/>
              <a:t>):</a:t>
            </a:r>
            <a:endParaRPr lang="en-GB" dirty="0" smtClean="0"/>
          </a:p>
          <a:p>
            <a:pPr lvl="1">
              <a:buNone/>
            </a:pPr>
            <a:r>
              <a:rPr lang="en-GB" dirty="0" smtClean="0"/>
              <a:t>*x-axis: 0.002 meters</a:t>
            </a:r>
          </a:p>
          <a:p>
            <a:pPr lvl="1">
              <a:buNone/>
            </a:pPr>
            <a:r>
              <a:rPr lang="en-GB" dirty="0" smtClean="0"/>
              <a:t>*y-axis: 0 meters</a:t>
            </a:r>
          </a:p>
          <a:p>
            <a:pPr lvl="1">
              <a:buNone/>
            </a:pPr>
            <a:r>
              <a:rPr lang="en-GB" dirty="0" smtClean="0"/>
              <a:t>*z-axis: 0 meters</a:t>
            </a:r>
          </a:p>
          <a:p>
            <a:pPr>
              <a:buNone/>
            </a:pPr>
            <a:r>
              <a:rPr lang="en-GB" b="1" dirty="0" smtClean="0"/>
              <a:t>	*</a:t>
            </a:r>
            <a:r>
              <a:rPr lang="en-GB" dirty="0" smtClean="0"/>
              <a:t>Both source and receiver move along the x-axis to scan the subsurface.</a:t>
            </a:r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642918"/>
            <a:ext cx="7772400" cy="5734072"/>
          </a:xfrm>
        </p:spPr>
        <p:txBody>
          <a:bodyPr>
            <a:normAutofit/>
          </a:bodyPr>
          <a:lstStyle/>
          <a:p>
            <a:r>
              <a:rPr lang="en-GB" b="1" dirty="0" smtClean="0"/>
              <a:t>Box Definition:</a:t>
            </a:r>
          </a:p>
          <a:p>
            <a:pPr lvl="1">
              <a:buNone/>
            </a:pPr>
            <a:r>
              <a:rPr lang="en-GB" dirty="0" smtClean="0"/>
              <a:t>*Starting Coordinates: (0, 0, 0)</a:t>
            </a:r>
          </a:p>
          <a:p>
            <a:pPr lvl="1">
              <a:buNone/>
            </a:pPr>
            <a:r>
              <a:rPr lang="en-GB" dirty="0" smtClean="0"/>
              <a:t>*Dimensions: 1.00 x 0.25 x 0.002 meters</a:t>
            </a:r>
          </a:p>
          <a:p>
            <a:pPr lvl="1">
              <a:buNone/>
            </a:pPr>
            <a:r>
              <a:rPr lang="en-GB" dirty="0" smtClean="0"/>
              <a:t>*Material: </a:t>
            </a:r>
            <a:r>
              <a:rPr lang="en-GB" dirty="0" err="1" smtClean="0"/>
              <a:t>half_space</a:t>
            </a:r>
            <a:endParaRPr lang="en-GB" dirty="0" smtClean="0"/>
          </a:p>
          <a:p>
            <a:pPr lvl="1">
              <a:buNone/>
            </a:pPr>
            <a:r>
              <a:rPr lang="en-GB" dirty="0" smtClean="0"/>
              <a:t>*Defines the region representing the dielectric half-space.</a:t>
            </a:r>
          </a:p>
          <a:p>
            <a:r>
              <a:rPr lang="en-GB" b="1" dirty="0" smtClean="0"/>
              <a:t>Cylinder Definition:</a:t>
            </a:r>
          </a:p>
          <a:p>
            <a:pPr lvl="1">
              <a:buNone/>
            </a:pPr>
            <a:r>
              <a:rPr lang="en-GB" dirty="0" smtClean="0"/>
              <a:t>*Starting Coordinates: (0.50, 0.102, 0)</a:t>
            </a:r>
          </a:p>
          <a:p>
            <a:pPr lvl="1">
              <a:buNone/>
            </a:pPr>
            <a:r>
              <a:rPr lang="en-GB" dirty="0" smtClean="0"/>
              <a:t>*Ending Coordinates: (0.50, 0.102, 0.002)</a:t>
            </a:r>
          </a:p>
          <a:p>
            <a:pPr lvl="1">
              <a:buNone/>
            </a:pPr>
            <a:r>
              <a:rPr lang="en-GB" dirty="0" smtClean="0"/>
              <a:t>*Radius: 0.006 meters</a:t>
            </a:r>
          </a:p>
          <a:p>
            <a:pPr lvl="1">
              <a:buNone/>
            </a:pPr>
            <a:r>
              <a:rPr lang="en-GB" dirty="0" smtClean="0"/>
              <a:t>*Material: Perfect Electric Conductor (PEC)</a:t>
            </a:r>
          </a:p>
          <a:p>
            <a:pPr>
              <a:buNone/>
            </a:pPr>
            <a:r>
              <a:rPr lang="en-GB" dirty="0" smtClean="0"/>
              <a:t>	*Purpose: Represents the buried metal cylinder.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Geometric View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" name="Content Placeholder 9" descr="Screenshot 2024-08-13 14194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6242" y="1447800"/>
            <a:ext cx="6368716" cy="4572000"/>
          </a:xfrm>
        </p:spPr>
      </p:pic>
      <p:sp>
        <p:nvSpPr>
          <p:cNvPr id="4" name="Rectangle 3"/>
          <p:cNvSpPr/>
          <p:nvPr/>
        </p:nvSpPr>
        <p:spPr>
          <a:xfrm>
            <a:off x="5286380" y="2428868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Frequency=1.5GHz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1789</TotalTime>
  <Words>425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Sample  file  with  explanation</vt:lpstr>
      <vt:lpstr>B-Scan</vt:lpstr>
      <vt:lpstr>B-scan Example</vt:lpstr>
      <vt:lpstr>Slide 4</vt:lpstr>
      <vt:lpstr>Slide 5</vt:lpstr>
      <vt:lpstr>Slide 6</vt:lpstr>
      <vt:lpstr>Slide 7</vt:lpstr>
      <vt:lpstr>Slide 8</vt:lpstr>
      <vt:lpstr>Geometric View </vt:lpstr>
      <vt:lpstr>Steps to create geometric view.</vt:lpstr>
      <vt:lpstr>Steps to create geometric view.</vt:lpstr>
      <vt:lpstr>Steps to create geometric view.</vt:lpstr>
      <vt:lpstr>B-scan Image(12mm diameter 148mm depth)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 lab</dc:creator>
  <cp:lastModifiedBy>net lab</cp:lastModifiedBy>
  <cp:revision>24</cp:revision>
  <dcterms:created xsi:type="dcterms:W3CDTF">2024-08-12T05:13:15Z</dcterms:created>
  <dcterms:modified xsi:type="dcterms:W3CDTF">2024-08-15T17:20:00Z</dcterms:modified>
</cp:coreProperties>
</file>