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9" r:id="rId5"/>
    <p:sldId id="260" r:id="rId6"/>
    <p:sldId id="259" r:id="rId7"/>
    <p:sldId id="261" r:id="rId8"/>
    <p:sldId id="262" r:id="rId9"/>
    <p:sldId id="263" r:id="rId10"/>
    <p:sldId id="264" r:id="rId11"/>
    <p:sldId id="265" r:id="rId12"/>
    <p:sldId id="270" r:id="rId13"/>
    <p:sldId id="276" r:id="rId14"/>
    <p:sldId id="277" r:id="rId15"/>
    <p:sldId id="278" r:id="rId16"/>
    <p:sldId id="279" r:id="rId17"/>
    <p:sldId id="266" r:id="rId18"/>
    <p:sldId id="267" r:id="rId19"/>
    <p:sldId id="268" r:id="rId20"/>
    <p:sldId id="272" r:id="rId21"/>
    <p:sldId id="284" r:id="rId22"/>
    <p:sldId id="285" r:id="rId23"/>
    <p:sldId id="287" r:id="rId24"/>
    <p:sldId id="288" r:id="rId25"/>
    <p:sldId id="289" r:id="rId26"/>
    <p:sldId id="274" r:id="rId27"/>
    <p:sldId id="290" r:id="rId28"/>
    <p:sldId id="291" r:id="rId29"/>
    <p:sldId id="286" r:id="rId30"/>
    <p:sldId id="295" r:id="rId31"/>
    <p:sldId id="296" r:id="rId32"/>
    <p:sldId id="297" r:id="rId33"/>
    <p:sldId id="292" r:id="rId34"/>
    <p:sldId id="293" r:id="rId35"/>
    <p:sldId id="294" r:id="rId36"/>
    <p:sldId id="281" r:id="rId37"/>
    <p:sldId id="300" r:id="rId38"/>
    <p:sldId id="301" r:id="rId39"/>
    <p:sldId id="302" r:id="rId40"/>
    <p:sldId id="303" r:id="rId41"/>
    <p:sldId id="298" r:id="rId42"/>
    <p:sldId id="282"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291" autoAdjust="0"/>
  </p:normalViewPr>
  <p:slideViewPr>
    <p:cSldViewPr snapToGrid="0">
      <p:cViewPr varScale="1">
        <p:scale>
          <a:sx n="68" d="100"/>
          <a:sy n="68" d="100"/>
        </p:scale>
        <p:origin x="8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31467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0DD98-4502-408F-ACBD-1F70695C95B6}"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60153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362733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651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715909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88484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99116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1918120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125968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51966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371637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0DD98-4502-408F-ACBD-1F70695C95B6}"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53570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0DD98-4502-408F-ACBD-1F70695C95B6}" type="datetimeFigureOut">
              <a:rPr lang="en-IN" smtClean="0"/>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13322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75756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46411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20DD98-4502-408F-ACBD-1F70695C95B6}" type="datetimeFigureOut">
              <a:rPr lang="en-IN" smtClean="0"/>
              <a:t>01-07-2021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273553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0DD98-4502-408F-ACBD-1F70695C95B6}"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2A054E-9044-4AC0-8280-E3099A4D1310}" type="slidenum">
              <a:rPr lang="en-IN" smtClean="0"/>
              <a:t>‹#›</a:t>
            </a:fld>
            <a:endParaRPr lang="en-IN"/>
          </a:p>
        </p:txBody>
      </p:sp>
    </p:spTree>
    <p:extLst>
      <p:ext uri="{BB962C8B-B14F-4D97-AF65-F5344CB8AC3E}">
        <p14:creationId xmlns:p14="http://schemas.microsoft.com/office/powerpoint/2010/main" val="114376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20DD98-4502-408F-ACBD-1F70695C95B6}" type="datetimeFigureOut">
              <a:rPr lang="en-IN" smtClean="0"/>
              <a:t>01-07-2021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2A054E-9044-4AC0-8280-E3099A4D1310}" type="slidenum">
              <a:rPr lang="en-IN" smtClean="0"/>
              <a:t>‹#›</a:t>
            </a:fld>
            <a:endParaRPr lang="en-IN"/>
          </a:p>
        </p:txBody>
      </p:sp>
    </p:spTree>
    <p:extLst>
      <p:ext uri="{BB962C8B-B14F-4D97-AF65-F5344CB8AC3E}">
        <p14:creationId xmlns:p14="http://schemas.microsoft.com/office/powerpoint/2010/main" val="1871429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6D1-5866-4398-B743-D5D6520DB99F}"/>
              </a:ext>
            </a:extLst>
          </p:cNvPr>
          <p:cNvSpPr>
            <a:spLocks noGrp="1"/>
          </p:cNvSpPr>
          <p:nvPr>
            <p:ph type="ctrTitle"/>
          </p:nvPr>
        </p:nvSpPr>
        <p:spPr>
          <a:xfrm>
            <a:off x="2016125" y="639418"/>
            <a:ext cx="8825658" cy="1653208"/>
          </a:xfrm>
        </p:spPr>
        <p:txBody>
          <a:bodyPr/>
          <a:lstStyle/>
          <a:p>
            <a:pPr algn="ctr"/>
            <a:r>
              <a:rPr lang="en-IN" sz="2800" b="1" dirty="0">
                <a:solidFill>
                  <a:schemeClr val="tx1"/>
                </a:solidFill>
              </a:rPr>
              <a:t>SHRI VISHNU ENGINEERING COLLEGE FOR WOMEN</a:t>
            </a:r>
            <a:br>
              <a:rPr lang="en-IN" sz="2800" b="1" dirty="0"/>
            </a:br>
            <a:r>
              <a:rPr lang="en-IN" sz="2800" b="1" dirty="0"/>
              <a:t> </a:t>
            </a:r>
            <a:r>
              <a:rPr lang="en-IN" altLang="en-US" sz="2800" b="1" dirty="0">
                <a:solidFill>
                  <a:schemeClr val="tx1"/>
                </a:solidFill>
              </a:rPr>
              <a:t>(Autonomous) :: Bhimavaram</a:t>
            </a:r>
            <a:br>
              <a:rPr lang="en-IN" sz="2800" b="1" dirty="0"/>
            </a:br>
            <a:r>
              <a:rPr lang="en-IN" altLang="en-US" sz="2400" dirty="0">
                <a:solidFill>
                  <a:schemeClr val="tx1"/>
                </a:solidFill>
              </a:rPr>
              <a:t>Department of Computer Science and Engineering</a:t>
            </a:r>
            <a:br>
              <a:rPr lang="en-IN" sz="2800" b="1" dirty="0"/>
            </a:br>
            <a:endParaRPr lang="en-IN" sz="2800" dirty="0"/>
          </a:p>
        </p:txBody>
      </p:sp>
      <p:sp>
        <p:nvSpPr>
          <p:cNvPr id="3" name="Subtitle 2">
            <a:extLst>
              <a:ext uri="{FF2B5EF4-FFF2-40B4-BE49-F238E27FC236}">
                <a16:creationId xmlns:a16="http://schemas.microsoft.com/office/drawing/2014/main" id="{B312794A-8442-4A6F-8D4D-28F86FDF71A7}"/>
              </a:ext>
            </a:extLst>
          </p:cNvPr>
          <p:cNvSpPr>
            <a:spLocks noGrp="1"/>
          </p:cNvSpPr>
          <p:nvPr>
            <p:ph type="subTitle" idx="1"/>
          </p:nvPr>
        </p:nvSpPr>
        <p:spPr>
          <a:xfrm>
            <a:off x="1051270" y="2938956"/>
            <a:ext cx="8825658" cy="1006877"/>
          </a:xfrm>
        </p:spPr>
        <p:txBody>
          <a:bodyPr>
            <a:noAutofit/>
          </a:bodyPr>
          <a:lstStyle/>
          <a:p>
            <a:r>
              <a:rPr lang="en-IN" b="1" u="sng" dirty="0">
                <a:solidFill>
                  <a:schemeClr val="tx1"/>
                </a:solidFill>
              </a:rPr>
              <a:t>PROJECT GUIDE:</a:t>
            </a:r>
          </a:p>
          <a:p>
            <a:r>
              <a:rPr lang="en-IN" dirty="0">
                <a:solidFill>
                  <a:schemeClr val="tx1"/>
                </a:solidFill>
              </a:rPr>
              <a:t> Mr. P.Sunil</a:t>
            </a:r>
          </a:p>
          <a:p>
            <a:r>
              <a:rPr lang="en-IN" dirty="0">
                <a:solidFill>
                  <a:schemeClr val="tx1"/>
                </a:solidFill>
              </a:rPr>
              <a:t>Assistant Professor</a:t>
            </a:r>
          </a:p>
          <a:p>
            <a:endParaRPr lang="en-IN" b="1" u="sng" dirty="0">
              <a:solidFill>
                <a:schemeClr val="tx1"/>
              </a:solidFill>
            </a:endParaRPr>
          </a:p>
          <a:p>
            <a:r>
              <a:rPr lang="en-IN" b="1" u="sng" dirty="0">
                <a:solidFill>
                  <a:schemeClr val="tx1"/>
                </a:solidFill>
              </a:rPr>
              <a:t>PROJECT MEMBERS:</a:t>
            </a:r>
            <a:br>
              <a:rPr lang="en-IN" b="1" u="sng" dirty="0">
                <a:solidFill>
                  <a:schemeClr val="tx1"/>
                </a:solidFill>
              </a:rPr>
            </a:br>
            <a:r>
              <a:rPr lang="en-IN" dirty="0">
                <a:solidFill>
                  <a:schemeClr val="tx1"/>
                </a:solidFill>
              </a:rPr>
              <a:t>N .Shanthi sri(</a:t>
            </a:r>
            <a:r>
              <a:rPr lang="en-IN">
                <a:solidFill>
                  <a:schemeClr val="tx1"/>
                </a:solidFill>
              </a:rPr>
              <a:t>17B01A05C1)</a:t>
            </a:r>
            <a:endParaRPr lang="en-IN" dirty="0">
              <a:solidFill>
                <a:schemeClr val="tx1"/>
              </a:solidFill>
            </a:endParaRPr>
          </a:p>
          <a:p>
            <a:r>
              <a:rPr lang="en-IN" dirty="0">
                <a:solidFill>
                  <a:schemeClr val="tx1"/>
                </a:solidFill>
              </a:rPr>
              <a:t>N.Kavya sri(17B01A05A9)</a:t>
            </a:r>
          </a:p>
          <a:p>
            <a:r>
              <a:rPr lang="en-IN" dirty="0">
                <a:solidFill>
                  <a:schemeClr val="tx1"/>
                </a:solidFill>
              </a:rPr>
              <a:t>M.Divya sarada(17B01A0596)</a:t>
            </a:r>
          </a:p>
          <a:p>
            <a:r>
              <a:rPr lang="en-IN" dirty="0">
                <a:solidFill>
                  <a:schemeClr val="tx1"/>
                </a:solidFill>
              </a:rPr>
              <a:t>N.Anupama rani(17B01A05A7)</a:t>
            </a:r>
          </a:p>
          <a:p>
            <a:endParaRPr lang="en-IN" dirty="0"/>
          </a:p>
        </p:txBody>
      </p:sp>
      <p:pic>
        <p:nvPicPr>
          <p:cNvPr id="4" name="Picture 3">
            <a:extLst>
              <a:ext uri="{FF2B5EF4-FFF2-40B4-BE49-F238E27FC236}">
                <a16:creationId xmlns:a16="http://schemas.microsoft.com/office/drawing/2014/main" id="{68951C02-407B-48DA-8001-D8AB6C6E4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69863"/>
            <a:ext cx="1655762"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TextBox 5">
            <a:extLst>
              <a:ext uri="{FF2B5EF4-FFF2-40B4-BE49-F238E27FC236}">
                <a16:creationId xmlns:a16="http://schemas.microsoft.com/office/drawing/2014/main" id="{B4511268-2CA9-484E-9BAA-59563E3BC6E4}"/>
              </a:ext>
            </a:extLst>
          </p:cNvPr>
          <p:cNvSpPr txBox="1"/>
          <p:nvPr/>
        </p:nvSpPr>
        <p:spPr>
          <a:xfrm>
            <a:off x="6096000" y="173176"/>
            <a:ext cx="6096000" cy="615553"/>
          </a:xfrm>
          <a:prstGeom prst="rect">
            <a:avLst/>
          </a:prstGeom>
          <a:noFill/>
        </p:spPr>
        <p:txBody>
          <a:bodyPr wrap="square">
            <a:spAutoFit/>
          </a:bodyPr>
          <a:lstStyle/>
          <a:p>
            <a:pPr algn="ctr" eaLnBrk="1">
              <a:buClrTx/>
              <a:buFontTx/>
              <a:buNone/>
            </a:pPr>
            <a:r>
              <a:rPr lang="en-IN" altLang="en-US" sz="1600" dirty="0">
                <a:solidFill>
                  <a:srgbClr val="000000"/>
                </a:solidFill>
              </a:rPr>
              <a:t> </a:t>
            </a:r>
            <a:r>
              <a:rPr lang="en-IN" altLang="en-US" sz="1600" dirty="0"/>
              <a:t>Date : 02-07-2021 </a:t>
            </a:r>
            <a:br>
              <a:rPr lang="en-IN" altLang="en-US" sz="1600" dirty="0">
                <a:solidFill>
                  <a:srgbClr val="000000"/>
                </a:solidFill>
              </a:rPr>
            </a:br>
            <a:endParaRPr lang="en-IN" altLang="en-US" sz="1800" dirty="0">
              <a:solidFill>
                <a:srgbClr val="000000"/>
              </a:solidFill>
            </a:endParaRPr>
          </a:p>
        </p:txBody>
      </p:sp>
      <p:sp>
        <p:nvSpPr>
          <p:cNvPr id="8" name="TextBox 7">
            <a:extLst>
              <a:ext uri="{FF2B5EF4-FFF2-40B4-BE49-F238E27FC236}">
                <a16:creationId xmlns:a16="http://schemas.microsoft.com/office/drawing/2014/main" id="{4222AAF3-49D3-4A4D-A556-2260CD892140}"/>
              </a:ext>
            </a:extLst>
          </p:cNvPr>
          <p:cNvSpPr txBox="1"/>
          <p:nvPr/>
        </p:nvSpPr>
        <p:spPr>
          <a:xfrm>
            <a:off x="3048000" y="2292626"/>
            <a:ext cx="6096000" cy="646331"/>
          </a:xfrm>
          <a:prstGeom prst="rect">
            <a:avLst/>
          </a:prstGeom>
          <a:noFill/>
        </p:spPr>
        <p:txBody>
          <a:bodyPr wrap="square">
            <a:spAutoFit/>
          </a:bodyPr>
          <a:lstStyle/>
          <a:p>
            <a:pPr algn="ctr"/>
            <a:r>
              <a:rPr lang="en-IN" sz="3600" b="1" dirty="0"/>
              <a:t>SUPPORT HUB</a:t>
            </a:r>
          </a:p>
        </p:txBody>
      </p:sp>
    </p:spTree>
    <p:extLst>
      <p:ext uri="{BB962C8B-B14F-4D97-AF65-F5344CB8AC3E}">
        <p14:creationId xmlns:p14="http://schemas.microsoft.com/office/powerpoint/2010/main" val="105000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D8B243-DF8D-4E16-9A4A-500936737503}"/>
              </a:ext>
            </a:extLst>
          </p:cNvPr>
          <p:cNvSpPr>
            <a:spLocks noGrp="1"/>
          </p:cNvSpPr>
          <p:nvPr>
            <p:ph idx="1"/>
          </p:nvPr>
        </p:nvSpPr>
        <p:spPr>
          <a:xfrm>
            <a:off x="457200" y="609600"/>
            <a:ext cx="8229600" cy="5516563"/>
          </a:xfrm>
        </p:spPr>
        <p:txBody>
          <a:bodyPr/>
          <a:lstStyle/>
          <a:p>
            <a:pPr marL="0" indent="0">
              <a:buNone/>
            </a:pPr>
            <a:r>
              <a:rPr lang="en-IN" b="1" u="sng" dirty="0"/>
              <a:t>Hardware requirements</a:t>
            </a:r>
          </a:p>
          <a:p>
            <a:pPr marL="0" indent="0">
              <a:buNone/>
            </a:pPr>
            <a:endParaRPr lang="en-IN" b="1" u="sng" dirty="0"/>
          </a:p>
          <a:p>
            <a:r>
              <a:rPr lang="en-IN" sz="2800" dirty="0"/>
              <a:t>Processor: I3</a:t>
            </a:r>
          </a:p>
          <a:p>
            <a:pPr marL="0" indent="0">
              <a:buNone/>
            </a:pPr>
            <a:endParaRPr lang="en-IN" sz="2800" dirty="0"/>
          </a:p>
          <a:p>
            <a:r>
              <a:rPr lang="en-IN" sz="2800" dirty="0"/>
              <a:t>Ram:4GB</a:t>
            </a:r>
          </a:p>
          <a:p>
            <a:pPr marL="0" indent="0">
              <a:buNone/>
            </a:pPr>
            <a:endParaRPr lang="en-IN" sz="2800" dirty="0"/>
          </a:p>
          <a:p>
            <a:r>
              <a:rPr lang="en-IN" sz="2800" dirty="0"/>
              <a:t>Hard disk space-512gb</a:t>
            </a:r>
          </a:p>
        </p:txBody>
      </p:sp>
    </p:spTree>
    <p:extLst>
      <p:ext uri="{BB962C8B-B14F-4D97-AF65-F5344CB8AC3E}">
        <p14:creationId xmlns:p14="http://schemas.microsoft.com/office/powerpoint/2010/main" val="428575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E1EDF6-18A0-4564-8181-C1D7D48A4F13}"/>
              </a:ext>
            </a:extLst>
          </p:cNvPr>
          <p:cNvSpPr>
            <a:spLocks noGrp="1"/>
          </p:cNvSpPr>
          <p:nvPr>
            <p:ph type="title"/>
          </p:nvPr>
        </p:nvSpPr>
        <p:spPr>
          <a:xfrm>
            <a:off x="646111" y="359659"/>
            <a:ext cx="9404723" cy="1400530"/>
          </a:xfrm>
        </p:spPr>
        <p:txBody>
          <a:bodyPr/>
          <a:lstStyle/>
          <a:p>
            <a:r>
              <a:rPr lang="en-IN" b="1" dirty="0"/>
              <a:t>Design</a:t>
            </a:r>
          </a:p>
        </p:txBody>
      </p:sp>
      <p:sp>
        <p:nvSpPr>
          <p:cNvPr id="5" name="Rectangle 4">
            <a:extLst>
              <a:ext uri="{FF2B5EF4-FFF2-40B4-BE49-F238E27FC236}">
                <a16:creationId xmlns:a16="http://schemas.microsoft.com/office/drawing/2014/main" id="{57EB3A5E-2585-42A3-B96C-0AA644E32D8E}"/>
              </a:ext>
            </a:extLst>
          </p:cNvPr>
          <p:cNvSpPr/>
          <p:nvPr/>
        </p:nvSpPr>
        <p:spPr>
          <a:xfrm>
            <a:off x="1255038" y="2037374"/>
            <a:ext cx="1577008" cy="8448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schemeClr val="bg1"/>
                </a:solidFill>
              </a:rPr>
              <a:t>Admin</a:t>
            </a:r>
          </a:p>
        </p:txBody>
      </p:sp>
      <p:sp>
        <p:nvSpPr>
          <p:cNvPr id="6" name="Cylinder 5">
            <a:extLst>
              <a:ext uri="{FF2B5EF4-FFF2-40B4-BE49-F238E27FC236}">
                <a16:creationId xmlns:a16="http://schemas.microsoft.com/office/drawing/2014/main" id="{248AE29D-2A22-41B4-BAF4-537C9B7E7A08}"/>
              </a:ext>
            </a:extLst>
          </p:cNvPr>
          <p:cNvSpPr/>
          <p:nvPr/>
        </p:nvSpPr>
        <p:spPr>
          <a:xfrm>
            <a:off x="1490640" y="5210278"/>
            <a:ext cx="1577008" cy="1152939"/>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 Database</a:t>
            </a:r>
          </a:p>
        </p:txBody>
      </p:sp>
      <p:sp>
        <p:nvSpPr>
          <p:cNvPr id="7" name="Oval 6">
            <a:extLst>
              <a:ext uri="{FF2B5EF4-FFF2-40B4-BE49-F238E27FC236}">
                <a16:creationId xmlns:a16="http://schemas.microsoft.com/office/drawing/2014/main" id="{7C8CD70D-B048-45FB-902A-E2F73DDA0A7C}"/>
              </a:ext>
            </a:extLst>
          </p:cNvPr>
          <p:cNvSpPr/>
          <p:nvPr/>
        </p:nvSpPr>
        <p:spPr>
          <a:xfrm>
            <a:off x="6526696" y="2069515"/>
            <a:ext cx="2418520" cy="106959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Web Server</a:t>
            </a:r>
          </a:p>
        </p:txBody>
      </p:sp>
      <p:sp>
        <p:nvSpPr>
          <p:cNvPr id="8" name="Rectangle 7">
            <a:extLst>
              <a:ext uri="{FF2B5EF4-FFF2-40B4-BE49-F238E27FC236}">
                <a16:creationId xmlns:a16="http://schemas.microsoft.com/office/drawing/2014/main" id="{17AD3FB1-55A9-41FC-9929-442FD1A1201D}"/>
              </a:ext>
            </a:extLst>
          </p:cNvPr>
          <p:cNvSpPr/>
          <p:nvPr/>
        </p:nvSpPr>
        <p:spPr>
          <a:xfrm>
            <a:off x="7156174" y="5446272"/>
            <a:ext cx="1722783" cy="944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t>End user</a:t>
            </a:r>
          </a:p>
        </p:txBody>
      </p:sp>
      <p:cxnSp>
        <p:nvCxnSpPr>
          <p:cNvPr id="9" name="Straight Arrow Connector 8">
            <a:extLst>
              <a:ext uri="{FF2B5EF4-FFF2-40B4-BE49-F238E27FC236}">
                <a16:creationId xmlns:a16="http://schemas.microsoft.com/office/drawing/2014/main" id="{6A7E6668-60D9-48C5-A903-DFBA4E2B586B}"/>
              </a:ext>
            </a:extLst>
          </p:cNvPr>
          <p:cNvCxnSpPr>
            <a:cxnSpLocks/>
          </p:cNvCxnSpPr>
          <p:nvPr/>
        </p:nvCxnSpPr>
        <p:spPr>
          <a:xfrm>
            <a:off x="2902226" y="2809461"/>
            <a:ext cx="37371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B1B8471-F55C-49A8-B80D-70E0D353C441}"/>
              </a:ext>
            </a:extLst>
          </p:cNvPr>
          <p:cNvCxnSpPr>
            <a:endCxn id="5" idx="3"/>
          </p:cNvCxnSpPr>
          <p:nvPr/>
        </p:nvCxnSpPr>
        <p:spPr>
          <a:xfrm flipH="1" flipV="1">
            <a:off x="2832046" y="2459787"/>
            <a:ext cx="3684105" cy="16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95784C9-E282-4B4B-9192-C5EB5845A52F}"/>
              </a:ext>
            </a:extLst>
          </p:cNvPr>
          <p:cNvCxnSpPr>
            <a:cxnSpLocks/>
            <a:stCxn id="5" idx="2"/>
          </p:cNvCxnSpPr>
          <p:nvPr/>
        </p:nvCxnSpPr>
        <p:spPr>
          <a:xfrm>
            <a:off x="2043542" y="2882200"/>
            <a:ext cx="0" cy="236551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40CE3C1-5853-432F-92C7-D3BC3C735CB8}"/>
              </a:ext>
            </a:extLst>
          </p:cNvPr>
          <p:cNvCxnSpPr>
            <a:cxnSpLocks/>
          </p:cNvCxnSpPr>
          <p:nvPr/>
        </p:nvCxnSpPr>
        <p:spPr>
          <a:xfrm>
            <a:off x="2443786" y="2877905"/>
            <a:ext cx="4757531" cy="2566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12E1C45-3E0F-4777-A867-0A5AC5E466EE}"/>
              </a:ext>
            </a:extLst>
          </p:cNvPr>
          <p:cNvCxnSpPr>
            <a:cxnSpLocks/>
            <a:endCxn id="7" idx="3"/>
          </p:cNvCxnSpPr>
          <p:nvPr/>
        </p:nvCxnSpPr>
        <p:spPr>
          <a:xfrm flipV="1">
            <a:off x="2902226" y="2982472"/>
            <a:ext cx="3978654" cy="2395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C85137A-CA22-4B8D-B125-E4F053E5FFBE}"/>
              </a:ext>
            </a:extLst>
          </p:cNvPr>
          <p:cNvCxnSpPr>
            <a:cxnSpLocks/>
          </p:cNvCxnSpPr>
          <p:nvPr/>
        </p:nvCxnSpPr>
        <p:spPr>
          <a:xfrm flipV="1">
            <a:off x="7540716" y="3129172"/>
            <a:ext cx="0" cy="223516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43AD9E73-4878-45B8-BFB3-49C5572A4453}"/>
              </a:ext>
            </a:extLst>
          </p:cNvPr>
          <p:cNvSpPr txBox="1"/>
          <p:nvPr/>
        </p:nvSpPr>
        <p:spPr>
          <a:xfrm>
            <a:off x="3526900" y="2036903"/>
            <a:ext cx="2999796" cy="369332"/>
          </a:xfrm>
          <a:prstGeom prst="rect">
            <a:avLst/>
          </a:prstGeom>
          <a:noFill/>
        </p:spPr>
        <p:txBody>
          <a:bodyPr wrap="none" rtlCol="0">
            <a:spAutoFit/>
          </a:bodyPr>
          <a:lstStyle/>
          <a:p>
            <a:r>
              <a:rPr lang="en-IN" dirty="0"/>
              <a:t>Accepting all user information</a:t>
            </a:r>
          </a:p>
        </p:txBody>
      </p:sp>
      <p:sp>
        <p:nvSpPr>
          <p:cNvPr id="16" name="TextBox 15">
            <a:extLst>
              <a:ext uri="{FF2B5EF4-FFF2-40B4-BE49-F238E27FC236}">
                <a16:creationId xmlns:a16="http://schemas.microsoft.com/office/drawing/2014/main" id="{E25E2999-A3FF-4629-9785-62A8D055651A}"/>
              </a:ext>
            </a:extLst>
          </p:cNvPr>
          <p:cNvSpPr txBox="1"/>
          <p:nvPr/>
        </p:nvSpPr>
        <p:spPr>
          <a:xfrm rot="16200000">
            <a:off x="604818" y="3769487"/>
            <a:ext cx="1775561" cy="369332"/>
          </a:xfrm>
          <a:prstGeom prst="rect">
            <a:avLst/>
          </a:prstGeom>
          <a:noFill/>
        </p:spPr>
        <p:txBody>
          <a:bodyPr wrap="square" rtlCol="0">
            <a:spAutoFit/>
          </a:bodyPr>
          <a:lstStyle/>
          <a:p>
            <a:r>
              <a:rPr lang="en-IN" dirty="0"/>
              <a:t>Authorise Admin</a:t>
            </a:r>
          </a:p>
        </p:txBody>
      </p:sp>
      <p:sp>
        <p:nvSpPr>
          <p:cNvPr id="17" name="TextBox 16">
            <a:extLst>
              <a:ext uri="{FF2B5EF4-FFF2-40B4-BE49-F238E27FC236}">
                <a16:creationId xmlns:a16="http://schemas.microsoft.com/office/drawing/2014/main" id="{38B5B8FC-1976-4E42-AEC7-4E911E84A020}"/>
              </a:ext>
            </a:extLst>
          </p:cNvPr>
          <p:cNvSpPr txBox="1"/>
          <p:nvPr/>
        </p:nvSpPr>
        <p:spPr>
          <a:xfrm rot="5400000">
            <a:off x="1223007" y="4128435"/>
            <a:ext cx="2687764" cy="369332"/>
          </a:xfrm>
          <a:prstGeom prst="rect">
            <a:avLst/>
          </a:prstGeom>
          <a:noFill/>
        </p:spPr>
        <p:txBody>
          <a:bodyPr wrap="square" rtlCol="0">
            <a:spAutoFit/>
          </a:bodyPr>
          <a:lstStyle/>
          <a:p>
            <a:r>
              <a:rPr lang="en-IN" dirty="0"/>
              <a:t>Process all user queries</a:t>
            </a:r>
          </a:p>
        </p:txBody>
      </p:sp>
      <p:sp>
        <p:nvSpPr>
          <p:cNvPr id="18" name="TextBox 17">
            <a:extLst>
              <a:ext uri="{FF2B5EF4-FFF2-40B4-BE49-F238E27FC236}">
                <a16:creationId xmlns:a16="http://schemas.microsoft.com/office/drawing/2014/main" id="{D60AC6A1-DB5C-4A07-93EF-3072F476CE64}"/>
              </a:ext>
            </a:extLst>
          </p:cNvPr>
          <p:cNvSpPr txBox="1"/>
          <p:nvPr/>
        </p:nvSpPr>
        <p:spPr>
          <a:xfrm>
            <a:off x="3180765" y="3381191"/>
            <a:ext cx="1710788" cy="646331"/>
          </a:xfrm>
          <a:prstGeom prst="rect">
            <a:avLst/>
          </a:prstGeom>
          <a:noFill/>
        </p:spPr>
        <p:txBody>
          <a:bodyPr wrap="square" rtlCol="0">
            <a:spAutoFit/>
          </a:bodyPr>
          <a:lstStyle/>
          <a:p>
            <a:r>
              <a:rPr lang="en-IN" dirty="0"/>
              <a:t>Registering all users</a:t>
            </a:r>
          </a:p>
        </p:txBody>
      </p:sp>
      <p:sp>
        <p:nvSpPr>
          <p:cNvPr id="19" name="TextBox 18">
            <a:extLst>
              <a:ext uri="{FF2B5EF4-FFF2-40B4-BE49-F238E27FC236}">
                <a16:creationId xmlns:a16="http://schemas.microsoft.com/office/drawing/2014/main" id="{CE9FC026-064E-402E-A05F-B51C7BA497D1}"/>
              </a:ext>
            </a:extLst>
          </p:cNvPr>
          <p:cNvSpPr txBox="1"/>
          <p:nvPr/>
        </p:nvSpPr>
        <p:spPr>
          <a:xfrm>
            <a:off x="5130780" y="3509725"/>
            <a:ext cx="2217665" cy="369332"/>
          </a:xfrm>
          <a:prstGeom prst="rect">
            <a:avLst/>
          </a:prstGeom>
          <a:noFill/>
        </p:spPr>
        <p:txBody>
          <a:bodyPr wrap="square" rtlCol="0">
            <a:spAutoFit/>
          </a:bodyPr>
          <a:lstStyle/>
          <a:p>
            <a:r>
              <a:rPr lang="en-IN" dirty="0"/>
              <a:t>Store and retrieval</a:t>
            </a:r>
          </a:p>
        </p:txBody>
      </p:sp>
    </p:spTree>
    <p:extLst>
      <p:ext uri="{BB962C8B-B14F-4D97-AF65-F5344CB8AC3E}">
        <p14:creationId xmlns:p14="http://schemas.microsoft.com/office/powerpoint/2010/main" val="359202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7992AD-8895-4636-9DC4-B95764915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875943"/>
            <a:ext cx="7543800" cy="5350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953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C1DDF-287D-4D7C-8DEF-0958BB2D5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577" y="779929"/>
            <a:ext cx="7153835" cy="5644792"/>
          </a:xfrm>
          <a:prstGeom prst="rect">
            <a:avLst/>
          </a:prstGeom>
        </p:spPr>
      </p:pic>
    </p:spTree>
    <p:extLst>
      <p:ext uri="{BB962C8B-B14F-4D97-AF65-F5344CB8AC3E}">
        <p14:creationId xmlns:p14="http://schemas.microsoft.com/office/powerpoint/2010/main" val="128447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3AB771-46A4-44E6-BCE9-1693F2E1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813" y="860611"/>
            <a:ext cx="8221222" cy="5403377"/>
          </a:xfrm>
          <a:prstGeom prst="rect">
            <a:avLst/>
          </a:prstGeom>
        </p:spPr>
      </p:pic>
    </p:spTree>
    <p:extLst>
      <p:ext uri="{BB962C8B-B14F-4D97-AF65-F5344CB8AC3E}">
        <p14:creationId xmlns:p14="http://schemas.microsoft.com/office/powerpoint/2010/main" val="323638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BA7D9-DB2A-4B39-A9F2-DAF8C2BF9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578223"/>
            <a:ext cx="8507012" cy="6066463"/>
          </a:xfrm>
          <a:prstGeom prst="rect">
            <a:avLst/>
          </a:prstGeom>
        </p:spPr>
      </p:pic>
    </p:spTree>
    <p:extLst>
      <p:ext uri="{BB962C8B-B14F-4D97-AF65-F5344CB8AC3E}">
        <p14:creationId xmlns:p14="http://schemas.microsoft.com/office/powerpoint/2010/main" val="316238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2AF7CC-25B4-42C8-BF5E-0D4269CE9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72" y="672354"/>
            <a:ext cx="8411749" cy="5862262"/>
          </a:xfrm>
          <a:prstGeom prst="rect">
            <a:avLst/>
          </a:prstGeom>
        </p:spPr>
      </p:pic>
    </p:spTree>
    <p:extLst>
      <p:ext uri="{BB962C8B-B14F-4D97-AF65-F5344CB8AC3E}">
        <p14:creationId xmlns:p14="http://schemas.microsoft.com/office/powerpoint/2010/main" val="49838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A996CB-F84F-4A04-B8DB-E75C067AC8D5}"/>
              </a:ext>
            </a:extLst>
          </p:cNvPr>
          <p:cNvSpPr>
            <a:spLocks noGrp="1"/>
          </p:cNvSpPr>
          <p:nvPr>
            <p:ph type="title"/>
          </p:nvPr>
        </p:nvSpPr>
        <p:spPr>
          <a:xfrm>
            <a:off x="646111" y="452718"/>
            <a:ext cx="9404723" cy="1400530"/>
          </a:xfrm>
        </p:spPr>
        <p:txBody>
          <a:bodyPr/>
          <a:lstStyle/>
          <a:p>
            <a:r>
              <a:rPr lang="en-IN" b="1" dirty="0"/>
              <a:t>Design alternatives and Comparisions</a:t>
            </a:r>
          </a:p>
        </p:txBody>
      </p:sp>
      <p:sp>
        <p:nvSpPr>
          <p:cNvPr id="5" name="Content Placeholder 2">
            <a:extLst>
              <a:ext uri="{FF2B5EF4-FFF2-40B4-BE49-F238E27FC236}">
                <a16:creationId xmlns:a16="http://schemas.microsoft.com/office/drawing/2014/main" id="{78C66DD1-6435-4AFE-9034-8924E885E7D6}"/>
              </a:ext>
            </a:extLst>
          </p:cNvPr>
          <p:cNvSpPr>
            <a:spLocks noGrp="1"/>
          </p:cNvSpPr>
          <p:nvPr>
            <p:ph idx="1"/>
          </p:nvPr>
        </p:nvSpPr>
        <p:spPr>
          <a:xfrm>
            <a:off x="875201" y="2209801"/>
            <a:ext cx="8946541" cy="4195481"/>
          </a:xfrm>
        </p:spPr>
        <p:txBody>
          <a:bodyPr>
            <a:normAutofit/>
          </a:bodyPr>
          <a:lstStyle/>
          <a:p>
            <a:r>
              <a:rPr lang="en-IN" sz="2400" dirty="0"/>
              <a:t>Generally, structures of the applications are designed by using only Html and java script</a:t>
            </a:r>
          </a:p>
          <a:p>
            <a:r>
              <a:rPr lang="en-IN" sz="2400" dirty="0"/>
              <a:t>By using only Html and java script web applications cannot be single page applications.</a:t>
            </a:r>
          </a:p>
          <a:p>
            <a:r>
              <a:rPr lang="en-IN" sz="2400" dirty="0"/>
              <a:t> In order to achieve this we are using React.</a:t>
            </a:r>
          </a:p>
          <a:p>
            <a:r>
              <a:rPr lang="en-IN" sz="2400" dirty="0"/>
              <a:t>React is component based with which we can achieve reusability.</a:t>
            </a:r>
          </a:p>
          <a:p>
            <a:endParaRPr lang="en-IN" sz="2400" dirty="0"/>
          </a:p>
        </p:txBody>
      </p:sp>
    </p:spTree>
    <p:extLst>
      <p:ext uri="{BB962C8B-B14F-4D97-AF65-F5344CB8AC3E}">
        <p14:creationId xmlns:p14="http://schemas.microsoft.com/office/powerpoint/2010/main" val="173588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3EE782-844B-4602-A499-45DABABD2784}"/>
              </a:ext>
            </a:extLst>
          </p:cNvPr>
          <p:cNvSpPr>
            <a:spLocks noGrp="1"/>
          </p:cNvSpPr>
          <p:nvPr>
            <p:ph type="title"/>
          </p:nvPr>
        </p:nvSpPr>
        <p:spPr>
          <a:xfrm>
            <a:off x="632664" y="558258"/>
            <a:ext cx="9404723" cy="1400530"/>
          </a:xfrm>
        </p:spPr>
        <p:txBody>
          <a:bodyPr/>
          <a:lstStyle/>
          <a:p>
            <a:r>
              <a:rPr lang="en-IN" b="1" dirty="0"/>
              <a:t>Functionalities</a:t>
            </a:r>
          </a:p>
        </p:txBody>
      </p:sp>
      <p:sp>
        <p:nvSpPr>
          <p:cNvPr id="5" name="Content Placeholder 2">
            <a:extLst>
              <a:ext uri="{FF2B5EF4-FFF2-40B4-BE49-F238E27FC236}">
                <a16:creationId xmlns:a16="http://schemas.microsoft.com/office/drawing/2014/main" id="{923AB580-6493-410F-AD06-203A7AE90DE4}"/>
              </a:ext>
            </a:extLst>
          </p:cNvPr>
          <p:cNvSpPr>
            <a:spLocks noGrp="1"/>
          </p:cNvSpPr>
          <p:nvPr>
            <p:ph idx="1"/>
          </p:nvPr>
        </p:nvSpPr>
        <p:spPr>
          <a:xfrm>
            <a:off x="740241" y="1958788"/>
            <a:ext cx="8946541" cy="4195481"/>
          </a:xfrm>
        </p:spPr>
        <p:txBody>
          <a:bodyPr>
            <a:normAutofit/>
          </a:bodyPr>
          <a:lstStyle/>
          <a:p>
            <a:r>
              <a:rPr lang="en-IN" sz="2600" dirty="0"/>
              <a:t>This system will raise the ticket when the student raise the doubt.</a:t>
            </a:r>
          </a:p>
          <a:p>
            <a:r>
              <a:rPr lang="en-IN" sz="2600" dirty="0"/>
              <a:t>Doubt clarification can be done by faculty </a:t>
            </a:r>
          </a:p>
          <a:p>
            <a:r>
              <a:rPr lang="en-IN" sz="2600" dirty="0"/>
              <a:t>This student deletes the ticket when the doubt is clarified.</a:t>
            </a:r>
          </a:p>
          <a:p>
            <a:r>
              <a:rPr lang="en-IN" sz="2600" dirty="0"/>
              <a:t>This system is designed in such  a way where data is updated  instantaneously.</a:t>
            </a:r>
          </a:p>
          <a:p>
            <a:r>
              <a:rPr lang="en-IN" sz="2600" dirty="0"/>
              <a:t>This system also provides compatibility</a:t>
            </a:r>
            <a:r>
              <a:rPr lang="en-IN" sz="3600" dirty="0"/>
              <a:t>.</a:t>
            </a:r>
          </a:p>
        </p:txBody>
      </p:sp>
    </p:spTree>
    <p:extLst>
      <p:ext uri="{BB962C8B-B14F-4D97-AF65-F5344CB8AC3E}">
        <p14:creationId xmlns:p14="http://schemas.microsoft.com/office/powerpoint/2010/main" val="375034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C669E-6005-4129-9A1C-BF3A400A7E7C}"/>
              </a:ext>
            </a:extLst>
          </p:cNvPr>
          <p:cNvSpPr>
            <a:spLocks noGrp="1"/>
          </p:cNvSpPr>
          <p:nvPr>
            <p:ph type="title"/>
          </p:nvPr>
        </p:nvSpPr>
        <p:spPr>
          <a:xfrm>
            <a:off x="646111" y="412962"/>
            <a:ext cx="9404723" cy="1400530"/>
          </a:xfrm>
        </p:spPr>
        <p:txBody>
          <a:bodyPr/>
          <a:lstStyle/>
          <a:p>
            <a:r>
              <a:rPr lang="en-IN" b="1" dirty="0"/>
              <a:t>Student Module</a:t>
            </a:r>
          </a:p>
        </p:txBody>
      </p:sp>
      <p:sp>
        <p:nvSpPr>
          <p:cNvPr id="5" name="Content Placeholder 2">
            <a:extLst>
              <a:ext uri="{FF2B5EF4-FFF2-40B4-BE49-F238E27FC236}">
                <a16:creationId xmlns:a16="http://schemas.microsoft.com/office/drawing/2014/main" id="{A453F140-616E-4F49-9C57-225A1E12CAD4}"/>
              </a:ext>
            </a:extLst>
          </p:cNvPr>
          <p:cNvSpPr>
            <a:spLocks noGrp="1"/>
          </p:cNvSpPr>
          <p:nvPr>
            <p:ph idx="1"/>
          </p:nvPr>
        </p:nvSpPr>
        <p:spPr>
          <a:xfrm>
            <a:off x="702983" y="1524196"/>
            <a:ext cx="9347851" cy="4737651"/>
          </a:xfrm>
        </p:spPr>
        <p:txBody>
          <a:bodyPr>
            <a:noAutofit/>
          </a:bodyPr>
          <a:lstStyle/>
          <a:p>
            <a:r>
              <a:rPr lang="en-US" sz="2400" b="0" i="0" dirty="0">
                <a:effectLst/>
              </a:rPr>
              <a:t>Student module consists of student registration, login</a:t>
            </a:r>
            <a:r>
              <a:rPr lang="en-US" sz="2400" dirty="0"/>
              <a:t> in </a:t>
            </a:r>
            <a:r>
              <a:rPr lang="en-US" sz="2400" b="0" i="0" dirty="0">
                <a:effectLst/>
              </a:rPr>
              <a:t>students web portal</a:t>
            </a:r>
          </a:p>
          <a:p>
            <a:pPr marL="0" indent="0">
              <a:buNone/>
            </a:pPr>
            <a:endParaRPr lang="en-US" sz="2400" b="0" i="0" dirty="0">
              <a:effectLst/>
            </a:endParaRPr>
          </a:p>
          <a:p>
            <a:r>
              <a:rPr lang="en-US" sz="2400" b="0" i="0" dirty="0">
                <a:effectLst/>
              </a:rPr>
              <a:t> Students initially register in the web portal, there after login into the portal. When a student is logged into the portal then his/her data is stored in the database. </a:t>
            </a:r>
          </a:p>
          <a:p>
            <a:pPr marL="0" indent="0">
              <a:buNone/>
            </a:pPr>
            <a:endParaRPr lang="en-US" sz="2400" b="0" i="0" dirty="0">
              <a:effectLst/>
            </a:endParaRPr>
          </a:p>
          <a:p>
            <a:r>
              <a:rPr lang="en-US" sz="2400" b="0" i="0" dirty="0">
                <a:effectLst/>
              </a:rPr>
              <a:t>Then for each other login, students are granted permission regarding the credentials in the database. </a:t>
            </a:r>
            <a:endParaRPr lang="en-IN" sz="2400" dirty="0"/>
          </a:p>
        </p:txBody>
      </p:sp>
    </p:spTree>
    <p:extLst>
      <p:ext uri="{BB962C8B-B14F-4D97-AF65-F5344CB8AC3E}">
        <p14:creationId xmlns:p14="http://schemas.microsoft.com/office/powerpoint/2010/main" val="34443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BA04-206D-4FC3-9192-595DFDC1CFFA}"/>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5C57864-F946-4597-BA49-650486D6A8E4}"/>
              </a:ext>
            </a:extLst>
          </p:cNvPr>
          <p:cNvSpPr>
            <a:spLocks noGrp="1"/>
          </p:cNvSpPr>
          <p:nvPr>
            <p:ph idx="1"/>
          </p:nvPr>
        </p:nvSpPr>
        <p:spPr>
          <a:xfrm>
            <a:off x="875201" y="1721613"/>
            <a:ext cx="8946541" cy="4195481"/>
          </a:xfrm>
        </p:spPr>
        <p:txBody>
          <a:bodyPr>
            <a:normAutofit fontScale="92500" lnSpcReduction="20000"/>
          </a:bodyPr>
          <a:lstStyle/>
          <a:p>
            <a:r>
              <a:rPr lang="en-IN" dirty="0"/>
              <a:t>Proposed system</a:t>
            </a:r>
          </a:p>
          <a:p>
            <a:r>
              <a:rPr lang="en-IN" dirty="0"/>
              <a:t>Problem statement identification</a:t>
            </a:r>
          </a:p>
          <a:p>
            <a:r>
              <a:rPr lang="en-IN" dirty="0"/>
              <a:t>Domain Knowledge</a:t>
            </a:r>
          </a:p>
          <a:p>
            <a:r>
              <a:rPr lang="en-IN" dirty="0"/>
              <a:t>Objectives</a:t>
            </a:r>
          </a:p>
          <a:p>
            <a:r>
              <a:rPr lang="en-IN" dirty="0"/>
              <a:t>Problems in existing system</a:t>
            </a:r>
          </a:p>
          <a:p>
            <a:r>
              <a:rPr lang="en-IN" dirty="0"/>
              <a:t>Feasibility study and requirement analysis</a:t>
            </a:r>
          </a:p>
          <a:p>
            <a:r>
              <a:rPr lang="en-IN" dirty="0"/>
              <a:t>Design</a:t>
            </a:r>
          </a:p>
          <a:p>
            <a:r>
              <a:rPr lang="en-IN" dirty="0"/>
              <a:t>Functionalities</a:t>
            </a:r>
          </a:p>
          <a:p>
            <a:r>
              <a:rPr lang="en-IN" dirty="0"/>
              <a:t>Modules</a:t>
            </a:r>
          </a:p>
          <a:p>
            <a:r>
              <a:rPr lang="en-IN" dirty="0"/>
              <a:t>Implementation</a:t>
            </a:r>
          </a:p>
          <a:p>
            <a:r>
              <a:rPr lang="en-IN" dirty="0"/>
              <a:t>Testing</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15844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D9ED7D-C180-4EEA-B4CB-BFBFB58AA891}"/>
              </a:ext>
            </a:extLst>
          </p:cNvPr>
          <p:cNvSpPr>
            <a:spLocks noGrp="1"/>
          </p:cNvSpPr>
          <p:nvPr>
            <p:ph type="title"/>
          </p:nvPr>
        </p:nvSpPr>
        <p:spPr>
          <a:xfrm>
            <a:off x="646111" y="412962"/>
            <a:ext cx="9404723" cy="1400530"/>
          </a:xfrm>
        </p:spPr>
        <p:txBody>
          <a:bodyPr/>
          <a:lstStyle/>
          <a:p>
            <a:r>
              <a:rPr lang="en-IN" b="1" dirty="0"/>
              <a:t>Student Module</a:t>
            </a:r>
          </a:p>
        </p:txBody>
      </p:sp>
      <p:sp>
        <p:nvSpPr>
          <p:cNvPr id="7" name="Content Placeholder 2">
            <a:extLst>
              <a:ext uri="{FF2B5EF4-FFF2-40B4-BE49-F238E27FC236}">
                <a16:creationId xmlns:a16="http://schemas.microsoft.com/office/drawing/2014/main" id="{9B127E61-6505-4591-A65E-140C837D9C3D}"/>
              </a:ext>
            </a:extLst>
          </p:cNvPr>
          <p:cNvSpPr>
            <a:spLocks noGrp="1"/>
          </p:cNvSpPr>
          <p:nvPr>
            <p:ph idx="1"/>
          </p:nvPr>
        </p:nvSpPr>
        <p:spPr>
          <a:xfrm>
            <a:off x="646111" y="1497300"/>
            <a:ext cx="8946541" cy="4737651"/>
          </a:xfrm>
        </p:spPr>
        <p:txBody>
          <a:bodyPr>
            <a:normAutofit/>
          </a:bodyPr>
          <a:lstStyle/>
          <a:p>
            <a:r>
              <a:rPr lang="en-US" sz="2400" b="0" i="0" dirty="0">
                <a:effectLst/>
              </a:rPr>
              <a:t>Student module consists of student registration, login</a:t>
            </a:r>
            <a:r>
              <a:rPr lang="en-US" sz="2400" dirty="0"/>
              <a:t> in </a:t>
            </a:r>
            <a:r>
              <a:rPr lang="en-US" sz="2400" b="0" i="0" dirty="0">
                <a:effectLst/>
              </a:rPr>
              <a:t>students web Student portal consists of the details where ticket creation and tickets generated are shown. Apart from that, students are also provided with a dropdown where all the related subjects are displayed.</a:t>
            </a:r>
          </a:p>
          <a:p>
            <a:pPr marL="0" indent="0">
              <a:buNone/>
            </a:pPr>
            <a:endParaRPr lang="en-US" sz="2400" b="0" i="0" dirty="0">
              <a:effectLst/>
            </a:endParaRPr>
          </a:p>
          <a:p>
            <a:r>
              <a:rPr lang="en-US" sz="2400" b="0" i="0" dirty="0">
                <a:effectLst/>
              </a:rPr>
              <a:t> Students need to pick the subject in which he/she has a doubt. After doubt is clarified then the student also has the option of deleting the ticket generated.</a:t>
            </a:r>
            <a:endParaRPr lang="en-IN" sz="2400" dirty="0"/>
          </a:p>
        </p:txBody>
      </p:sp>
    </p:spTree>
    <p:extLst>
      <p:ext uri="{BB962C8B-B14F-4D97-AF65-F5344CB8AC3E}">
        <p14:creationId xmlns:p14="http://schemas.microsoft.com/office/powerpoint/2010/main" val="388944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EC57A-D992-4F90-B77D-36E608D7E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67408"/>
            <a:ext cx="10098260" cy="5612571"/>
          </a:xfrm>
          <a:prstGeom prst="rect">
            <a:avLst/>
          </a:prstGeom>
        </p:spPr>
      </p:pic>
    </p:spTree>
    <p:extLst>
      <p:ext uri="{BB962C8B-B14F-4D97-AF65-F5344CB8AC3E}">
        <p14:creationId xmlns:p14="http://schemas.microsoft.com/office/powerpoint/2010/main" val="163895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DDB33-B91B-4096-92FC-8A46B67BB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35552"/>
            <a:ext cx="10151165" cy="5964030"/>
          </a:xfrm>
          <a:prstGeom prst="rect">
            <a:avLst/>
          </a:prstGeom>
        </p:spPr>
      </p:pic>
    </p:spTree>
    <p:extLst>
      <p:ext uri="{BB962C8B-B14F-4D97-AF65-F5344CB8AC3E}">
        <p14:creationId xmlns:p14="http://schemas.microsoft.com/office/powerpoint/2010/main" val="207384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40BBE-B5FB-4E07-83BE-9D91F7475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48" y="597253"/>
            <a:ext cx="10118035" cy="6009232"/>
          </a:xfrm>
          <a:prstGeom prst="rect">
            <a:avLst/>
          </a:prstGeom>
        </p:spPr>
      </p:pic>
    </p:spTree>
    <p:extLst>
      <p:ext uri="{BB962C8B-B14F-4D97-AF65-F5344CB8AC3E}">
        <p14:creationId xmlns:p14="http://schemas.microsoft.com/office/powerpoint/2010/main" val="2572898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41C95-89D2-4A1E-A0CC-D00C5050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662608"/>
            <a:ext cx="10217426" cy="5903843"/>
          </a:xfrm>
          <a:prstGeom prst="rect">
            <a:avLst/>
          </a:prstGeom>
        </p:spPr>
      </p:pic>
    </p:spTree>
    <p:extLst>
      <p:ext uri="{BB962C8B-B14F-4D97-AF65-F5344CB8AC3E}">
        <p14:creationId xmlns:p14="http://schemas.microsoft.com/office/powerpoint/2010/main" val="309605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F8883-D037-4E2B-83C3-498BB1630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1" y="688560"/>
            <a:ext cx="10747513" cy="5884517"/>
          </a:xfrm>
          <a:prstGeom prst="rect">
            <a:avLst/>
          </a:prstGeom>
        </p:spPr>
      </p:pic>
    </p:spTree>
    <p:extLst>
      <p:ext uri="{BB962C8B-B14F-4D97-AF65-F5344CB8AC3E}">
        <p14:creationId xmlns:p14="http://schemas.microsoft.com/office/powerpoint/2010/main" val="87617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D740D1-ACAB-49ED-9BAE-C274433F1C9C}"/>
              </a:ext>
            </a:extLst>
          </p:cNvPr>
          <p:cNvSpPr>
            <a:spLocks noGrp="1"/>
          </p:cNvSpPr>
          <p:nvPr>
            <p:ph type="title"/>
          </p:nvPr>
        </p:nvSpPr>
        <p:spPr>
          <a:xfrm>
            <a:off x="646111" y="452718"/>
            <a:ext cx="9404723" cy="1400530"/>
          </a:xfrm>
        </p:spPr>
        <p:txBody>
          <a:bodyPr/>
          <a:lstStyle/>
          <a:p>
            <a:r>
              <a:rPr lang="en-IN" b="1" dirty="0"/>
              <a:t>Faculty Module</a:t>
            </a:r>
          </a:p>
        </p:txBody>
      </p:sp>
      <p:sp>
        <p:nvSpPr>
          <p:cNvPr id="5" name="Content Placeholder 2">
            <a:extLst>
              <a:ext uri="{FF2B5EF4-FFF2-40B4-BE49-F238E27FC236}">
                <a16:creationId xmlns:a16="http://schemas.microsoft.com/office/drawing/2014/main" id="{81316AB9-B8A1-4E15-BFBF-1AB179C60DCA}"/>
              </a:ext>
            </a:extLst>
          </p:cNvPr>
          <p:cNvSpPr>
            <a:spLocks noGrp="1"/>
          </p:cNvSpPr>
          <p:nvPr>
            <p:ph idx="1"/>
          </p:nvPr>
        </p:nvSpPr>
        <p:spPr>
          <a:xfrm>
            <a:off x="1104293" y="1853248"/>
            <a:ext cx="8946541" cy="4195481"/>
          </a:xfrm>
        </p:spPr>
        <p:txBody>
          <a:bodyPr>
            <a:normAutofit/>
          </a:bodyPr>
          <a:lstStyle/>
          <a:p>
            <a:r>
              <a:rPr lang="en-US" sz="2400" b="0" i="0" dirty="0">
                <a:effectLst/>
              </a:rPr>
              <a:t>Faculty also follows the same authentication procedure as that of the students. </a:t>
            </a:r>
          </a:p>
          <a:p>
            <a:r>
              <a:rPr lang="en-US" sz="2400" b="0" i="0" dirty="0">
                <a:effectLst/>
              </a:rPr>
              <a:t>The only difference will be the tickets. </a:t>
            </a:r>
          </a:p>
          <a:p>
            <a:r>
              <a:rPr lang="en-US" sz="2400" b="0" i="0" dirty="0">
                <a:effectLst/>
              </a:rPr>
              <a:t>Faculty are provided the subjects in which they want to solve the doubts, then can choose any of them.</a:t>
            </a:r>
          </a:p>
          <a:p>
            <a:r>
              <a:rPr lang="en-US" sz="2400" b="0" i="0" dirty="0">
                <a:effectLst/>
              </a:rPr>
              <a:t> Then doubts generated related to that subject are displayed on the faculty portal. </a:t>
            </a:r>
          </a:p>
          <a:p>
            <a:r>
              <a:rPr lang="en-US" sz="2400" b="0" i="0" dirty="0">
                <a:effectLst/>
              </a:rPr>
              <a:t>Faculty can address the doubts of the students by typing their answer in the text field</a:t>
            </a:r>
            <a:r>
              <a:rPr lang="en-US" sz="2400" b="0" i="0" dirty="0">
                <a:solidFill>
                  <a:srgbClr val="202124"/>
                </a:solidFill>
                <a:effectLst/>
                <a:latin typeface="Roboto" panose="02000000000000000000" pitchFamily="2" charset="0"/>
              </a:rPr>
              <a:t>.</a:t>
            </a:r>
            <a:endParaRPr lang="en-IN" sz="2400" dirty="0"/>
          </a:p>
        </p:txBody>
      </p:sp>
    </p:spTree>
    <p:extLst>
      <p:ext uri="{BB962C8B-B14F-4D97-AF65-F5344CB8AC3E}">
        <p14:creationId xmlns:p14="http://schemas.microsoft.com/office/powerpoint/2010/main" val="191484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68B5B-61DF-4F4D-B85B-B3F07E04B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2" y="834887"/>
            <a:ext cx="10142542" cy="5678832"/>
          </a:xfrm>
          <a:prstGeom prst="rect">
            <a:avLst/>
          </a:prstGeom>
        </p:spPr>
      </p:pic>
    </p:spTree>
    <p:extLst>
      <p:ext uri="{BB962C8B-B14F-4D97-AF65-F5344CB8AC3E}">
        <p14:creationId xmlns:p14="http://schemas.microsoft.com/office/powerpoint/2010/main" val="651204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2D957-0CD2-4BBE-A121-FEC53BAF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701813"/>
            <a:ext cx="10535478" cy="5950778"/>
          </a:xfrm>
          <a:prstGeom prst="rect">
            <a:avLst/>
          </a:prstGeom>
        </p:spPr>
      </p:pic>
    </p:spTree>
    <p:extLst>
      <p:ext uri="{BB962C8B-B14F-4D97-AF65-F5344CB8AC3E}">
        <p14:creationId xmlns:p14="http://schemas.microsoft.com/office/powerpoint/2010/main" val="30149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46A3C-69FB-4CDB-B872-B7517BDD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569567"/>
            <a:ext cx="10866783" cy="6122780"/>
          </a:xfrm>
          <a:prstGeom prst="rect">
            <a:avLst/>
          </a:prstGeom>
        </p:spPr>
      </p:pic>
    </p:spTree>
    <p:extLst>
      <p:ext uri="{BB962C8B-B14F-4D97-AF65-F5344CB8AC3E}">
        <p14:creationId xmlns:p14="http://schemas.microsoft.com/office/powerpoint/2010/main" val="67238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009ED8-3AEF-4E04-823B-35473570BF6B}"/>
              </a:ext>
            </a:extLst>
          </p:cNvPr>
          <p:cNvSpPr txBox="1">
            <a:spLocks/>
          </p:cNvSpPr>
          <p:nvPr/>
        </p:nvSpPr>
        <p:spPr>
          <a:xfrm>
            <a:off x="646110"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Proposed system</a:t>
            </a:r>
          </a:p>
        </p:txBody>
      </p:sp>
      <p:sp>
        <p:nvSpPr>
          <p:cNvPr id="5" name="Content Placeholder 2">
            <a:extLst>
              <a:ext uri="{FF2B5EF4-FFF2-40B4-BE49-F238E27FC236}">
                <a16:creationId xmlns:a16="http://schemas.microsoft.com/office/drawing/2014/main" id="{57983184-F518-45DE-84D0-375ADA2DD079}"/>
              </a:ext>
            </a:extLst>
          </p:cNvPr>
          <p:cNvSpPr txBox="1">
            <a:spLocks/>
          </p:cNvSpPr>
          <p:nvPr/>
        </p:nvSpPr>
        <p:spPr>
          <a:xfrm>
            <a:off x="752130" y="1853248"/>
            <a:ext cx="8977408" cy="43951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t>The goal of the project is to provide a medium between students and faculty to raise and clarify their doubts through online portal.</a:t>
            </a:r>
          </a:p>
          <a:p>
            <a:r>
              <a:rPr lang="en-US" sz="2400" dirty="0"/>
              <a:t>In this project we are going to create a web application which enable students raise their doubts as tickets.</a:t>
            </a:r>
            <a:endParaRPr lang="en-IN" sz="2400" dirty="0"/>
          </a:p>
          <a:p>
            <a:r>
              <a:rPr lang="en-US" sz="2400" dirty="0"/>
              <a:t>When a student asks a doubt, faculty can address the doubt</a:t>
            </a:r>
          </a:p>
          <a:p>
            <a:r>
              <a:rPr lang="en-US" sz="2400" dirty="0"/>
              <a:t>Answers will be displayed on the student portal</a:t>
            </a:r>
          </a:p>
          <a:p>
            <a:endParaRPr lang="en-US" sz="2400" dirty="0"/>
          </a:p>
          <a:p>
            <a:endParaRPr lang="en-IN" sz="2400" dirty="0"/>
          </a:p>
        </p:txBody>
      </p:sp>
    </p:spTree>
    <p:extLst>
      <p:ext uri="{BB962C8B-B14F-4D97-AF65-F5344CB8AC3E}">
        <p14:creationId xmlns:p14="http://schemas.microsoft.com/office/powerpoint/2010/main" val="375518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85A5-005F-47C0-8AE3-F98B59693FC3}"/>
              </a:ext>
            </a:extLst>
          </p:cNvPr>
          <p:cNvSpPr>
            <a:spLocks noGrp="1"/>
          </p:cNvSpPr>
          <p:nvPr>
            <p:ph type="title"/>
          </p:nvPr>
        </p:nvSpPr>
        <p:spPr/>
        <p:txBody>
          <a:bodyPr/>
          <a:lstStyle/>
          <a:p>
            <a:r>
              <a:rPr lang="en-IN" dirty="0"/>
              <a:t>Admin Module</a:t>
            </a:r>
          </a:p>
        </p:txBody>
      </p:sp>
      <p:sp>
        <p:nvSpPr>
          <p:cNvPr id="4" name="TextBox 3">
            <a:extLst>
              <a:ext uri="{FF2B5EF4-FFF2-40B4-BE49-F238E27FC236}">
                <a16:creationId xmlns:a16="http://schemas.microsoft.com/office/drawing/2014/main" id="{3E9C1333-7E44-4018-8539-12045ACBBB65}"/>
              </a:ext>
            </a:extLst>
          </p:cNvPr>
          <p:cNvSpPr txBox="1"/>
          <p:nvPr/>
        </p:nvSpPr>
        <p:spPr>
          <a:xfrm>
            <a:off x="954157" y="1588433"/>
            <a:ext cx="9647583" cy="3416320"/>
          </a:xfrm>
          <a:prstGeom prst="rect">
            <a:avLst/>
          </a:prstGeom>
          <a:noFill/>
        </p:spPr>
        <p:txBody>
          <a:bodyPr wrap="square">
            <a:spAutoFit/>
          </a:bodyPr>
          <a:lstStyle/>
          <a:p>
            <a:pPr marL="342900" indent="-342900">
              <a:buFont typeface="Wingdings" panose="05000000000000000000" pitchFamily="2" charset="2"/>
              <a:buChar char="Ø"/>
            </a:pPr>
            <a:r>
              <a:rPr lang="en-US" sz="2400" b="0" i="0" dirty="0">
                <a:effectLst/>
              </a:rPr>
              <a:t>Admin module consists of admin login which consists of username and password. Admin has the right of validating the users who are registered. Since we are taking two-step verification, the second step takes place at the admin module.</a:t>
            </a:r>
          </a:p>
          <a:p>
            <a:pPr marL="342900" indent="-342900">
              <a:buFont typeface="Wingdings" panose="05000000000000000000" pitchFamily="2" charset="2"/>
              <a:buChar char="Ø"/>
            </a:pPr>
            <a:r>
              <a:rPr lang="en-US" sz="2400" b="0" i="0" dirty="0">
                <a:effectLst/>
              </a:rPr>
              <a:t> In this module admin has the right to approve or deny the users registered in the website. Admin also consists of the actions performed in websites like - questions asked by each student, answers given by each faculty etc.</a:t>
            </a:r>
            <a:endParaRPr lang="en-IN" sz="2400" dirty="0"/>
          </a:p>
        </p:txBody>
      </p:sp>
    </p:spTree>
    <p:extLst>
      <p:ext uri="{BB962C8B-B14F-4D97-AF65-F5344CB8AC3E}">
        <p14:creationId xmlns:p14="http://schemas.microsoft.com/office/powerpoint/2010/main" val="3361537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AA9ED-50EA-48DA-AB03-A4D3983F8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3" y="437320"/>
            <a:ext cx="10455965" cy="6288157"/>
          </a:xfrm>
          <a:prstGeom prst="rect">
            <a:avLst/>
          </a:prstGeom>
        </p:spPr>
      </p:pic>
    </p:spTree>
    <p:extLst>
      <p:ext uri="{BB962C8B-B14F-4D97-AF65-F5344CB8AC3E}">
        <p14:creationId xmlns:p14="http://schemas.microsoft.com/office/powerpoint/2010/main" val="75345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66D88-B1F8-419C-87FE-4CC929D85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29" y="755447"/>
            <a:ext cx="10244337" cy="5834778"/>
          </a:xfrm>
          <a:prstGeom prst="rect">
            <a:avLst/>
          </a:prstGeom>
        </p:spPr>
      </p:pic>
    </p:spTree>
    <p:extLst>
      <p:ext uri="{BB962C8B-B14F-4D97-AF65-F5344CB8AC3E}">
        <p14:creationId xmlns:p14="http://schemas.microsoft.com/office/powerpoint/2010/main" val="39160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41C95-89D2-4A1E-A0CC-D00C5050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1484243"/>
            <a:ext cx="10217426" cy="5082208"/>
          </a:xfrm>
          <a:prstGeom prst="rect">
            <a:avLst/>
          </a:prstGeom>
        </p:spPr>
      </p:pic>
      <p:sp>
        <p:nvSpPr>
          <p:cNvPr id="4" name="TextBox 3">
            <a:extLst>
              <a:ext uri="{FF2B5EF4-FFF2-40B4-BE49-F238E27FC236}">
                <a16:creationId xmlns:a16="http://schemas.microsoft.com/office/drawing/2014/main" id="{F476AB91-5E6C-46B9-886F-B616F63CB48A}"/>
              </a:ext>
            </a:extLst>
          </p:cNvPr>
          <p:cNvSpPr txBox="1"/>
          <p:nvPr/>
        </p:nvSpPr>
        <p:spPr>
          <a:xfrm>
            <a:off x="503583" y="444811"/>
            <a:ext cx="6440557" cy="707886"/>
          </a:xfrm>
          <a:prstGeom prst="rect">
            <a:avLst/>
          </a:prstGeom>
          <a:noFill/>
        </p:spPr>
        <p:txBody>
          <a:bodyPr wrap="square">
            <a:spAutoFit/>
          </a:bodyPr>
          <a:lstStyle/>
          <a:p>
            <a:r>
              <a:rPr lang="en-IN" sz="4000" dirty="0"/>
              <a:t>Implementation</a:t>
            </a:r>
          </a:p>
        </p:txBody>
      </p:sp>
    </p:spTree>
    <p:extLst>
      <p:ext uri="{BB962C8B-B14F-4D97-AF65-F5344CB8AC3E}">
        <p14:creationId xmlns:p14="http://schemas.microsoft.com/office/powerpoint/2010/main" val="261670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F8883-D037-4E2B-83C3-498BB1630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1" y="688560"/>
            <a:ext cx="10747513" cy="5884517"/>
          </a:xfrm>
          <a:prstGeom prst="rect">
            <a:avLst/>
          </a:prstGeom>
        </p:spPr>
      </p:pic>
    </p:spTree>
    <p:extLst>
      <p:ext uri="{BB962C8B-B14F-4D97-AF65-F5344CB8AC3E}">
        <p14:creationId xmlns:p14="http://schemas.microsoft.com/office/powerpoint/2010/main" val="791421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46A3C-69FB-4CDB-B872-B7517BDD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569567"/>
            <a:ext cx="10866783" cy="6122780"/>
          </a:xfrm>
          <a:prstGeom prst="rect">
            <a:avLst/>
          </a:prstGeom>
        </p:spPr>
      </p:pic>
    </p:spTree>
    <p:extLst>
      <p:ext uri="{BB962C8B-B14F-4D97-AF65-F5344CB8AC3E}">
        <p14:creationId xmlns:p14="http://schemas.microsoft.com/office/powerpoint/2010/main" val="2862602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AEFB-DC4F-4809-AAAA-D51526570E7A}"/>
              </a:ext>
            </a:extLst>
          </p:cNvPr>
          <p:cNvSpPr>
            <a:spLocks noGrp="1"/>
          </p:cNvSpPr>
          <p:nvPr>
            <p:ph type="title"/>
          </p:nvPr>
        </p:nvSpPr>
        <p:spPr/>
        <p:txBody>
          <a:bodyPr/>
          <a:lstStyle/>
          <a:p>
            <a:r>
              <a:rPr lang="en-IN" dirty="0"/>
              <a:t>Testing</a:t>
            </a:r>
          </a:p>
        </p:txBody>
      </p:sp>
      <p:pic>
        <p:nvPicPr>
          <p:cNvPr id="5" name="Picture 4">
            <a:extLst>
              <a:ext uri="{FF2B5EF4-FFF2-40B4-BE49-F238E27FC236}">
                <a16:creationId xmlns:a16="http://schemas.microsoft.com/office/drawing/2014/main" id="{8A8C800D-A0B1-496C-BE3B-458098949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88579"/>
            <a:ext cx="10697750" cy="4916703"/>
          </a:xfrm>
          <a:prstGeom prst="rect">
            <a:avLst/>
          </a:prstGeom>
        </p:spPr>
      </p:pic>
    </p:spTree>
    <p:extLst>
      <p:ext uri="{BB962C8B-B14F-4D97-AF65-F5344CB8AC3E}">
        <p14:creationId xmlns:p14="http://schemas.microsoft.com/office/powerpoint/2010/main" val="159032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7C1A5-811D-448B-8F8F-3D5E5C150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1" y="725463"/>
            <a:ext cx="10560148" cy="5717540"/>
          </a:xfrm>
          <a:prstGeom prst="rect">
            <a:avLst/>
          </a:prstGeom>
        </p:spPr>
      </p:pic>
    </p:spTree>
    <p:extLst>
      <p:ext uri="{BB962C8B-B14F-4D97-AF65-F5344CB8AC3E}">
        <p14:creationId xmlns:p14="http://schemas.microsoft.com/office/powerpoint/2010/main" val="3647547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C8241-3E0C-4210-B5BC-69C4A0436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4" y="964614"/>
            <a:ext cx="9997440" cy="5393983"/>
          </a:xfrm>
          <a:prstGeom prst="rect">
            <a:avLst/>
          </a:prstGeom>
        </p:spPr>
      </p:pic>
    </p:spTree>
    <p:extLst>
      <p:ext uri="{BB962C8B-B14F-4D97-AF65-F5344CB8AC3E}">
        <p14:creationId xmlns:p14="http://schemas.microsoft.com/office/powerpoint/2010/main" val="1271576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52886-1FFE-4528-B6E8-AEB78D099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 y="1195753"/>
            <a:ext cx="10771163" cy="5095533"/>
          </a:xfrm>
          <a:prstGeom prst="rect">
            <a:avLst/>
          </a:prstGeom>
        </p:spPr>
      </p:pic>
    </p:spTree>
    <p:extLst>
      <p:ext uri="{BB962C8B-B14F-4D97-AF65-F5344CB8AC3E}">
        <p14:creationId xmlns:p14="http://schemas.microsoft.com/office/powerpoint/2010/main" val="212243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0F40-6DB8-41DB-94EA-9C72C7BEFCC4}"/>
              </a:ext>
            </a:extLst>
          </p:cNvPr>
          <p:cNvSpPr>
            <a:spLocks noGrp="1"/>
          </p:cNvSpPr>
          <p:nvPr>
            <p:ph type="title"/>
          </p:nvPr>
        </p:nvSpPr>
        <p:spPr>
          <a:xfrm>
            <a:off x="646111" y="396447"/>
            <a:ext cx="9404723" cy="1400530"/>
          </a:xfrm>
        </p:spPr>
        <p:txBody>
          <a:bodyPr/>
          <a:lstStyle/>
          <a:p>
            <a:r>
              <a:rPr lang="en-IN" b="1" dirty="0"/>
              <a:t>System Design Improvements</a:t>
            </a:r>
          </a:p>
        </p:txBody>
      </p:sp>
      <p:sp>
        <p:nvSpPr>
          <p:cNvPr id="3" name="Content Placeholder 2">
            <a:extLst>
              <a:ext uri="{FF2B5EF4-FFF2-40B4-BE49-F238E27FC236}">
                <a16:creationId xmlns:a16="http://schemas.microsoft.com/office/drawing/2014/main" id="{86F7DDA0-23EF-4DE5-B6C6-EF3D54A46810}"/>
              </a:ext>
            </a:extLst>
          </p:cNvPr>
          <p:cNvSpPr>
            <a:spLocks noGrp="1"/>
          </p:cNvSpPr>
          <p:nvPr>
            <p:ph idx="1"/>
          </p:nvPr>
        </p:nvSpPr>
        <p:spPr/>
        <p:txBody>
          <a:bodyPr>
            <a:normAutofit/>
          </a:bodyPr>
          <a:lstStyle/>
          <a:p>
            <a:pPr algn="l"/>
            <a:r>
              <a:rPr lang="en-US" b="0" i="0" dirty="0">
                <a:effectLst/>
                <a:latin typeface="+mn-lt"/>
              </a:rPr>
              <a:t>We implemented a two-step verification in the first step, a mail is sent to the user to check whether the given mail id is valid or not. In the second step, admin takes the role for validating and allowing users who belong to the college only.</a:t>
            </a:r>
          </a:p>
          <a:p>
            <a:pPr algn="l"/>
            <a:r>
              <a:rPr lang="en-US" b="0" i="0" dirty="0">
                <a:effectLst/>
                <a:latin typeface="+mn-lt"/>
              </a:rPr>
              <a:t>When more than one faculty answers the question, then they are appended on student's page, with the name of the faculty.</a:t>
            </a:r>
          </a:p>
          <a:p>
            <a:r>
              <a:rPr lang="en-US" b="0" i="0" dirty="0">
                <a:effectLst/>
                <a:latin typeface="+mn-lt"/>
              </a:rPr>
              <a:t>We also maintain the list of number of questions asked by each student and number of questions answered by each faculty in admin module.</a:t>
            </a:r>
            <a:endParaRPr lang="en-IN" dirty="0">
              <a:latin typeface="+mn-lt"/>
            </a:endParaRPr>
          </a:p>
        </p:txBody>
      </p:sp>
    </p:spTree>
    <p:extLst>
      <p:ext uri="{BB962C8B-B14F-4D97-AF65-F5344CB8AC3E}">
        <p14:creationId xmlns:p14="http://schemas.microsoft.com/office/powerpoint/2010/main" val="1835961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6D33C-94E5-411E-AF0B-043C44EB1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4" y="1011359"/>
            <a:ext cx="9828628" cy="5172905"/>
          </a:xfrm>
          <a:prstGeom prst="rect">
            <a:avLst/>
          </a:prstGeom>
        </p:spPr>
      </p:pic>
    </p:spTree>
    <p:extLst>
      <p:ext uri="{BB962C8B-B14F-4D97-AF65-F5344CB8AC3E}">
        <p14:creationId xmlns:p14="http://schemas.microsoft.com/office/powerpoint/2010/main" val="2049180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BDEE-0E1E-4DA9-98DA-AE35DE6A8B93}"/>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422A2ECC-F3A8-4F72-9F84-10ACE1429553}"/>
              </a:ext>
            </a:extLst>
          </p:cNvPr>
          <p:cNvSpPr>
            <a:spLocks noGrp="1"/>
          </p:cNvSpPr>
          <p:nvPr>
            <p:ph idx="1"/>
          </p:nvPr>
        </p:nvSpPr>
        <p:spPr/>
        <p:txBody>
          <a:bodyPr/>
          <a:lstStyle/>
          <a:p>
            <a:r>
              <a:rPr lang="en-US" sz="2400" b="0" i="0" dirty="0">
                <a:effectLst/>
                <a:latin typeface="+mn-lt"/>
              </a:rPr>
              <a:t>The main aim of this project is to solve doubts of the students</a:t>
            </a:r>
          </a:p>
          <a:p>
            <a:pPr marL="0" indent="0">
              <a:buNone/>
            </a:pPr>
            <a:endParaRPr lang="en-US" sz="2400" b="0" i="0" dirty="0">
              <a:effectLst/>
              <a:latin typeface="+mn-lt"/>
            </a:endParaRPr>
          </a:p>
          <a:p>
            <a:r>
              <a:rPr lang="en-US" sz="2400" b="0" i="0" dirty="0">
                <a:effectLst/>
                <a:latin typeface="+mn-lt"/>
              </a:rPr>
              <a:t>The future scope is since this is a real time project and we want to implement this in our college, which will make it very useful and handy</a:t>
            </a:r>
            <a:r>
              <a:rPr lang="en-US" b="0" i="0" dirty="0">
                <a:solidFill>
                  <a:srgbClr val="20212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3653355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D455-63FE-47B4-B233-A95043AA7A1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08639122-8537-40BE-B0C1-F1DA1B0E0EC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8502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8DDA-585D-4EA2-933F-596E0E5405CA}"/>
              </a:ext>
            </a:extLst>
          </p:cNvPr>
          <p:cNvSpPr>
            <a:spLocks noGrp="1"/>
          </p:cNvSpPr>
          <p:nvPr>
            <p:ph type="title"/>
          </p:nvPr>
        </p:nvSpPr>
        <p:spPr>
          <a:xfrm>
            <a:off x="1194751" y="2728735"/>
            <a:ext cx="9404723" cy="1400530"/>
          </a:xfrm>
        </p:spPr>
        <p:txBody>
          <a:bodyPr/>
          <a:lstStyle/>
          <a:p>
            <a:pPr algn="ctr"/>
            <a:r>
              <a:rPr lang="en-IN" sz="6600" dirty="0"/>
              <a:t>THANK YOU</a:t>
            </a:r>
          </a:p>
        </p:txBody>
      </p:sp>
    </p:spTree>
    <p:extLst>
      <p:ext uri="{BB962C8B-B14F-4D97-AF65-F5344CB8AC3E}">
        <p14:creationId xmlns:p14="http://schemas.microsoft.com/office/powerpoint/2010/main" val="58587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57BFFD-E20A-440B-A35A-903A9FE9ACD7}"/>
              </a:ext>
            </a:extLst>
          </p:cNvPr>
          <p:cNvSpPr>
            <a:spLocks noGrp="1"/>
          </p:cNvSpPr>
          <p:nvPr>
            <p:ph type="title"/>
          </p:nvPr>
        </p:nvSpPr>
        <p:spPr>
          <a:xfrm>
            <a:off x="484709" y="452718"/>
            <a:ext cx="9533933" cy="1400530"/>
          </a:xfrm>
        </p:spPr>
        <p:txBody>
          <a:bodyPr/>
          <a:lstStyle/>
          <a:p>
            <a:r>
              <a:rPr lang="en-US" b="1" dirty="0"/>
              <a:t>Problem statement Identification</a:t>
            </a:r>
          </a:p>
        </p:txBody>
      </p:sp>
      <p:sp>
        <p:nvSpPr>
          <p:cNvPr id="7" name="Content Placeholder 2">
            <a:extLst>
              <a:ext uri="{FF2B5EF4-FFF2-40B4-BE49-F238E27FC236}">
                <a16:creationId xmlns:a16="http://schemas.microsoft.com/office/drawing/2014/main" id="{36DAB34E-EF2E-4BCF-95B8-47E4348B3AC2}"/>
              </a:ext>
            </a:extLst>
          </p:cNvPr>
          <p:cNvSpPr>
            <a:spLocks noGrp="1"/>
          </p:cNvSpPr>
          <p:nvPr>
            <p:ph idx="1"/>
          </p:nvPr>
        </p:nvSpPr>
        <p:spPr>
          <a:xfrm>
            <a:off x="827700" y="2052925"/>
            <a:ext cx="9069456" cy="4195481"/>
          </a:xfrm>
        </p:spPr>
        <p:txBody>
          <a:bodyPr/>
          <a:lstStyle/>
          <a:p>
            <a:r>
              <a:rPr lang="en-US" dirty="0"/>
              <a:t> </a:t>
            </a:r>
            <a:r>
              <a:rPr lang="en-US" sz="2400" dirty="0"/>
              <a:t>The problem comes when students are interacted manually for asking doubts or raising complaints.</a:t>
            </a:r>
          </a:p>
          <a:p>
            <a:pPr marL="0" indent="0">
              <a:buNone/>
            </a:pPr>
            <a:endParaRPr lang="en-US" sz="2400" dirty="0"/>
          </a:p>
          <a:p>
            <a:r>
              <a:rPr lang="en-US" sz="2400" dirty="0"/>
              <a:t> When these are done manually it becomes very difficult to keep a track of all the details under one person.</a:t>
            </a:r>
          </a:p>
        </p:txBody>
      </p:sp>
    </p:spTree>
    <p:extLst>
      <p:ext uri="{BB962C8B-B14F-4D97-AF65-F5344CB8AC3E}">
        <p14:creationId xmlns:p14="http://schemas.microsoft.com/office/powerpoint/2010/main" val="412057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051620-FC15-4E38-BB04-45731372B762}"/>
              </a:ext>
            </a:extLst>
          </p:cNvPr>
          <p:cNvSpPr>
            <a:spLocks noGrp="1"/>
          </p:cNvSpPr>
          <p:nvPr>
            <p:ph type="title"/>
          </p:nvPr>
        </p:nvSpPr>
        <p:spPr>
          <a:xfrm>
            <a:off x="550972" y="569837"/>
            <a:ext cx="7055380" cy="1091248"/>
          </a:xfrm>
        </p:spPr>
        <p:txBody>
          <a:bodyPr/>
          <a:lstStyle/>
          <a:p>
            <a:r>
              <a:rPr lang="en-US" sz="4000" b="1" dirty="0"/>
              <a:t>Domain Knowledge</a:t>
            </a:r>
          </a:p>
        </p:txBody>
      </p:sp>
      <p:sp>
        <p:nvSpPr>
          <p:cNvPr id="5" name="Content Placeholder 2">
            <a:extLst>
              <a:ext uri="{FF2B5EF4-FFF2-40B4-BE49-F238E27FC236}">
                <a16:creationId xmlns:a16="http://schemas.microsoft.com/office/drawing/2014/main" id="{547CD838-2DF7-46A8-A821-9344D1FDEC66}"/>
              </a:ext>
            </a:extLst>
          </p:cNvPr>
          <p:cNvSpPr>
            <a:spLocks noGrp="1"/>
          </p:cNvSpPr>
          <p:nvPr>
            <p:ph idx="1"/>
          </p:nvPr>
        </p:nvSpPr>
        <p:spPr>
          <a:xfrm>
            <a:off x="748186" y="1907151"/>
            <a:ext cx="9893310" cy="4195481"/>
          </a:xfrm>
        </p:spPr>
        <p:txBody>
          <a:bodyPr>
            <a:normAutofit/>
          </a:bodyPr>
          <a:lstStyle/>
          <a:p>
            <a:r>
              <a:rPr lang="en-US" sz="2400" dirty="0"/>
              <a:t>We are using web development in order to create a portal which helps  students to interact with faculty.</a:t>
            </a:r>
          </a:p>
          <a:p>
            <a:r>
              <a:rPr lang="en-US" sz="2400" dirty="0"/>
              <a:t>To achieve this, with high amount of responsiveness we use the following:</a:t>
            </a:r>
          </a:p>
          <a:p>
            <a:pPr>
              <a:buFont typeface="Wingdings" pitchFamily="2" charset="2"/>
              <a:buChar char="v"/>
            </a:pPr>
            <a:r>
              <a:rPr lang="en-US" sz="2400" dirty="0"/>
              <a:t>Front end- React js, HTML, CSS, Bootstrap</a:t>
            </a:r>
          </a:p>
          <a:p>
            <a:pPr>
              <a:buFont typeface="Wingdings" pitchFamily="2" charset="2"/>
              <a:buChar char="v"/>
            </a:pPr>
            <a:r>
              <a:rPr lang="en-US" sz="2400" dirty="0"/>
              <a:t>Back end- Node js, Socket</a:t>
            </a:r>
          </a:p>
          <a:p>
            <a:pPr>
              <a:buFont typeface="Wingdings" pitchFamily="2" charset="2"/>
              <a:buChar char="v"/>
            </a:pPr>
            <a:r>
              <a:rPr lang="en-US" sz="2400" dirty="0"/>
              <a:t>Database- MongoDB</a:t>
            </a:r>
          </a:p>
          <a:p>
            <a:pPr>
              <a:buFont typeface="Wingdings" pitchFamily="2" charset="2"/>
              <a:buChar char="v"/>
            </a:pPr>
            <a:r>
              <a:rPr lang="en-US" sz="2400" dirty="0"/>
              <a:t>Hoisting- Github, Heroku</a:t>
            </a:r>
          </a:p>
        </p:txBody>
      </p:sp>
    </p:spTree>
    <p:extLst>
      <p:ext uri="{BB962C8B-B14F-4D97-AF65-F5344CB8AC3E}">
        <p14:creationId xmlns:p14="http://schemas.microsoft.com/office/powerpoint/2010/main" val="52135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89C8E7-755A-4F47-A719-F314D0DB116D}"/>
              </a:ext>
            </a:extLst>
          </p:cNvPr>
          <p:cNvSpPr>
            <a:spLocks noGrp="1"/>
          </p:cNvSpPr>
          <p:nvPr>
            <p:ph type="title"/>
          </p:nvPr>
        </p:nvSpPr>
        <p:spPr>
          <a:xfrm>
            <a:off x="524468" y="456494"/>
            <a:ext cx="7055380" cy="1400530"/>
          </a:xfrm>
        </p:spPr>
        <p:txBody>
          <a:bodyPr/>
          <a:lstStyle/>
          <a:p>
            <a:r>
              <a:rPr lang="en-IN" b="1" dirty="0"/>
              <a:t>Objectives</a:t>
            </a:r>
          </a:p>
        </p:txBody>
      </p:sp>
      <p:sp>
        <p:nvSpPr>
          <p:cNvPr id="5" name="Content Placeholder 2">
            <a:extLst>
              <a:ext uri="{FF2B5EF4-FFF2-40B4-BE49-F238E27FC236}">
                <a16:creationId xmlns:a16="http://schemas.microsoft.com/office/drawing/2014/main" id="{5FC61751-DE6B-417C-81A9-4C12BA0CAA1A}"/>
              </a:ext>
            </a:extLst>
          </p:cNvPr>
          <p:cNvSpPr>
            <a:spLocks noGrp="1"/>
          </p:cNvSpPr>
          <p:nvPr>
            <p:ph idx="1"/>
          </p:nvPr>
        </p:nvSpPr>
        <p:spPr>
          <a:xfrm>
            <a:off x="728870" y="1749287"/>
            <a:ext cx="8587408" cy="4499119"/>
          </a:xfrm>
        </p:spPr>
        <p:txBody>
          <a:bodyPr>
            <a:normAutofit/>
          </a:bodyPr>
          <a:lstStyle/>
          <a:p>
            <a:r>
              <a:rPr lang="en-IN" sz="2400" dirty="0"/>
              <a:t>The main objective of the proposed system is to provide Interaction between faculty and students</a:t>
            </a:r>
          </a:p>
          <a:p>
            <a:pPr marL="0" indent="0">
              <a:buNone/>
            </a:pPr>
            <a:endParaRPr lang="en-IN" sz="2400" dirty="0"/>
          </a:p>
          <a:p>
            <a:r>
              <a:rPr lang="en-IN" sz="2400" dirty="0"/>
              <a:t>To provide compatibility</a:t>
            </a:r>
          </a:p>
          <a:p>
            <a:pPr marL="0" indent="0">
              <a:buNone/>
            </a:pPr>
            <a:endParaRPr lang="en-IN" sz="2400" dirty="0"/>
          </a:p>
          <a:p>
            <a:pPr marL="0" indent="0">
              <a:buNone/>
            </a:pPr>
            <a:endParaRPr lang="en-IN" sz="2400" dirty="0"/>
          </a:p>
          <a:p>
            <a:r>
              <a:rPr lang="en-IN" sz="2400" dirty="0"/>
              <a:t>It is a real time application</a:t>
            </a:r>
          </a:p>
        </p:txBody>
      </p:sp>
      <p:pic>
        <p:nvPicPr>
          <p:cNvPr id="6" name="Picture 5">
            <a:extLst>
              <a:ext uri="{FF2B5EF4-FFF2-40B4-BE49-F238E27FC236}">
                <a16:creationId xmlns:a16="http://schemas.microsoft.com/office/drawing/2014/main" id="{F7263F97-C402-4FFE-89B8-7A1325904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930" y="2929131"/>
            <a:ext cx="3886200" cy="1943100"/>
          </a:xfrm>
          <a:prstGeom prst="rect">
            <a:avLst/>
          </a:prstGeom>
        </p:spPr>
      </p:pic>
    </p:spTree>
    <p:extLst>
      <p:ext uri="{BB962C8B-B14F-4D97-AF65-F5344CB8AC3E}">
        <p14:creationId xmlns:p14="http://schemas.microsoft.com/office/powerpoint/2010/main" val="351273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010ABD-3200-4F26-8F92-F41E310E95BF}"/>
              </a:ext>
            </a:extLst>
          </p:cNvPr>
          <p:cNvSpPr>
            <a:spLocks noGrp="1"/>
          </p:cNvSpPr>
          <p:nvPr>
            <p:ph type="title"/>
          </p:nvPr>
        </p:nvSpPr>
        <p:spPr>
          <a:xfrm>
            <a:off x="484710" y="452718"/>
            <a:ext cx="7426838" cy="1400530"/>
          </a:xfrm>
        </p:spPr>
        <p:txBody>
          <a:bodyPr/>
          <a:lstStyle/>
          <a:p>
            <a:r>
              <a:rPr lang="en-US" b="1" dirty="0"/>
              <a:t>Problems in existing system</a:t>
            </a:r>
          </a:p>
        </p:txBody>
      </p:sp>
      <p:sp>
        <p:nvSpPr>
          <p:cNvPr id="5" name="Content Placeholder 2">
            <a:extLst>
              <a:ext uri="{FF2B5EF4-FFF2-40B4-BE49-F238E27FC236}">
                <a16:creationId xmlns:a16="http://schemas.microsoft.com/office/drawing/2014/main" id="{8AB8B325-4646-4051-BF37-C00B7ABD5480}"/>
              </a:ext>
            </a:extLst>
          </p:cNvPr>
          <p:cNvSpPr>
            <a:spLocks noGrp="1"/>
          </p:cNvSpPr>
          <p:nvPr>
            <p:ph idx="1"/>
          </p:nvPr>
        </p:nvSpPr>
        <p:spPr>
          <a:xfrm>
            <a:off x="484710" y="2211057"/>
            <a:ext cx="8733184" cy="4399633"/>
          </a:xfrm>
        </p:spPr>
        <p:txBody>
          <a:bodyPr>
            <a:normAutofit/>
          </a:bodyPr>
          <a:lstStyle/>
          <a:p>
            <a:r>
              <a:rPr lang="en-US" sz="2400" dirty="0"/>
              <a:t>Manual working.</a:t>
            </a:r>
          </a:p>
          <a:p>
            <a:r>
              <a:rPr lang="en-US" sz="2400" dirty="0"/>
              <a:t>Involves risk due to the increment in chances of errors.</a:t>
            </a:r>
          </a:p>
          <a:p>
            <a:r>
              <a:rPr lang="en-US" sz="2400" dirty="0"/>
              <a:t>Takes lots of time and labor.</a:t>
            </a:r>
          </a:p>
          <a:p>
            <a:r>
              <a:rPr lang="en-US" sz="2400" dirty="0"/>
              <a:t>Not feasible to handle too many students at one time.</a:t>
            </a:r>
          </a:p>
        </p:txBody>
      </p:sp>
      <p:pic>
        <p:nvPicPr>
          <p:cNvPr id="6" name="Picture 5">
            <a:extLst>
              <a:ext uri="{FF2B5EF4-FFF2-40B4-BE49-F238E27FC236}">
                <a16:creationId xmlns:a16="http://schemas.microsoft.com/office/drawing/2014/main" id="{1230C9AC-DF05-4546-9237-90D092963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4366" y="3291482"/>
            <a:ext cx="2124371" cy="2591162"/>
          </a:xfrm>
          <a:prstGeom prst="rect">
            <a:avLst/>
          </a:prstGeom>
        </p:spPr>
      </p:pic>
    </p:spTree>
    <p:extLst>
      <p:ext uri="{BB962C8B-B14F-4D97-AF65-F5344CB8AC3E}">
        <p14:creationId xmlns:p14="http://schemas.microsoft.com/office/powerpoint/2010/main" val="242639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552F0E-3A00-4752-9E55-74442D329D21}"/>
              </a:ext>
            </a:extLst>
          </p:cNvPr>
          <p:cNvSpPr>
            <a:spLocks noGrp="1"/>
          </p:cNvSpPr>
          <p:nvPr>
            <p:ph type="title"/>
          </p:nvPr>
        </p:nvSpPr>
        <p:spPr>
          <a:xfrm>
            <a:off x="484710" y="452718"/>
            <a:ext cx="7055380" cy="1400530"/>
          </a:xfrm>
        </p:spPr>
        <p:txBody>
          <a:bodyPr>
            <a:normAutofit/>
          </a:bodyPr>
          <a:lstStyle/>
          <a:p>
            <a:r>
              <a:rPr lang="en-US" b="1" dirty="0"/>
              <a:t>Feasibility Study and Requirement Analysis</a:t>
            </a:r>
          </a:p>
        </p:txBody>
      </p:sp>
      <p:sp>
        <p:nvSpPr>
          <p:cNvPr id="5" name="Content Placeholder 2">
            <a:extLst>
              <a:ext uri="{FF2B5EF4-FFF2-40B4-BE49-F238E27FC236}">
                <a16:creationId xmlns:a16="http://schemas.microsoft.com/office/drawing/2014/main" id="{1B803614-9CCB-40A0-93C8-2BDD8FAD0823}"/>
              </a:ext>
            </a:extLst>
          </p:cNvPr>
          <p:cNvSpPr>
            <a:spLocks noGrp="1"/>
          </p:cNvSpPr>
          <p:nvPr>
            <p:ph idx="1"/>
          </p:nvPr>
        </p:nvSpPr>
        <p:spPr>
          <a:xfrm>
            <a:off x="827700" y="2052925"/>
            <a:ext cx="6711654" cy="4195481"/>
          </a:xfrm>
        </p:spPr>
        <p:txBody>
          <a:bodyPr/>
          <a:lstStyle/>
          <a:p>
            <a:pPr marL="0" indent="0">
              <a:buNone/>
            </a:pPr>
            <a:r>
              <a:rPr lang="en-US" b="1" u="sng" dirty="0"/>
              <a:t>Software requirements</a:t>
            </a:r>
          </a:p>
          <a:p>
            <a:pPr>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VS code editor</a:t>
            </a:r>
          </a:p>
          <a:p>
            <a:pPr>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Github</a:t>
            </a:r>
          </a:p>
          <a:p>
            <a:pPr>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Heroku</a:t>
            </a:r>
          </a:p>
          <a:p>
            <a:pPr>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MongoDB</a:t>
            </a:r>
          </a:p>
          <a:p>
            <a:pPr>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Mongoose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811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401</TotalTime>
  <Words>940</Words>
  <Application>Microsoft Office PowerPoint</Application>
  <PresentationFormat>Widescreen</PresentationFormat>
  <Paragraphs>119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Roboto</vt:lpstr>
      <vt:lpstr>Wingdings</vt:lpstr>
      <vt:lpstr>Wingdings 3</vt:lpstr>
      <vt:lpstr>Ion</vt:lpstr>
      <vt:lpstr>SHRI VISHNU ENGINEERING COLLEGE FOR WOMEN  (Autonomous) :: Bhimavaram Department of Computer Science and Engineering </vt:lpstr>
      <vt:lpstr>Contents</vt:lpstr>
      <vt:lpstr>PowerPoint Presentation</vt:lpstr>
      <vt:lpstr>System Design Improvements</vt:lpstr>
      <vt:lpstr>Problem statement Identification</vt:lpstr>
      <vt:lpstr>Domain Knowledge</vt:lpstr>
      <vt:lpstr>Objectives</vt:lpstr>
      <vt:lpstr>Problems in existing system</vt:lpstr>
      <vt:lpstr>Feasibility Study and Requirement Analysis</vt:lpstr>
      <vt:lpstr>PowerPoint Presentation</vt:lpstr>
      <vt:lpstr>Design</vt:lpstr>
      <vt:lpstr>PowerPoint Presentation</vt:lpstr>
      <vt:lpstr>PowerPoint Presentation</vt:lpstr>
      <vt:lpstr>PowerPoint Presentation</vt:lpstr>
      <vt:lpstr>PowerPoint Presentation</vt:lpstr>
      <vt:lpstr>PowerPoint Presentation</vt:lpstr>
      <vt:lpstr>Design alternatives and Comparisions</vt:lpstr>
      <vt:lpstr>Functionalities</vt:lpstr>
      <vt:lpstr>Student Module</vt:lpstr>
      <vt:lpstr>Student Module</vt:lpstr>
      <vt:lpstr>PowerPoint Presentation</vt:lpstr>
      <vt:lpstr>PowerPoint Presentation</vt:lpstr>
      <vt:lpstr>PowerPoint Presentation</vt:lpstr>
      <vt:lpstr>PowerPoint Presentation</vt:lpstr>
      <vt:lpstr>PowerPoint Presentation</vt:lpstr>
      <vt:lpstr>Faculty Module</vt:lpstr>
      <vt:lpstr>PowerPoint Presentation</vt:lpstr>
      <vt:lpstr>PowerPoint Presentation</vt:lpstr>
      <vt:lpstr>PowerPoint Presentation</vt:lpstr>
      <vt:lpstr>Admin Module</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Future scope</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  (Autonomous) :: Bhimavaram Department of Computer Science and Engineering </dc:title>
  <dc:creator>SHANTHI SRI</dc:creator>
  <cp:lastModifiedBy>SHANTHI SRI</cp:lastModifiedBy>
  <cp:revision>31</cp:revision>
  <dcterms:created xsi:type="dcterms:W3CDTF">2021-06-28T10:05:58Z</dcterms:created>
  <dcterms:modified xsi:type="dcterms:W3CDTF">2021-07-01T06:40:11Z</dcterms:modified>
</cp:coreProperties>
</file>