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Play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5Qqn8PYNWrYwaE4wESl/5Zllp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f3af4a2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8f3af4a27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f3af4a2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8f3af4a273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f3af4a2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8f3af4a27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f3af4a2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8f3af4a27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f3af4a27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8f3af4a273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6c76869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c6c768696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ctrTitle"/>
          </p:nvPr>
        </p:nvSpPr>
        <p:spPr>
          <a:xfrm>
            <a:off x="912629" y="1371600"/>
            <a:ext cx="5935540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912629" y="4584879"/>
            <a:ext cx="593554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 rot="5400000">
            <a:off x="4404670" y="-931100"/>
            <a:ext cx="3382658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 rot="5400000">
            <a:off x="7888006" y="2711168"/>
            <a:ext cx="4775865" cy="2155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 rot="5400000">
            <a:off x="2566296" y="-326999"/>
            <a:ext cx="4775866" cy="8232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912629" y="1709738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912628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914400" y="2849526"/>
            <a:ext cx="5105400" cy="3210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6172200" y="2849526"/>
            <a:ext cx="5105400" cy="32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912628" y="1371599"/>
            <a:ext cx="10442760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912628" y="2311353"/>
            <a:ext cx="5084947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912628" y="3006725"/>
            <a:ext cx="5084947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6172200" y="2311353"/>
            <a:ext cx="5183188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2"/>
          <p:cNvSpPr txBox="1"/>
          <p:nvPr>
            <p:ph idx="4" type="body"/>
          </p:nvPr>
        </p:nvSpPr>
        <p:spPr>
          <a:xfrm>
            <a:off x="6172200" y="3006725"/>
            <a:ext cx="51831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7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0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huggingface.co/datasets/divyasharma0795/AppleVisionPro_Tweets" TargetMode="External"/><Relationship Id="rId4" Type="http://schemas.openxmlformats.org/officeDocument/2006/relationships/hyperlink" Target="https://github.com/DivyaSharma0795/AppleVisionPro_Dataset" TargetMode="External"/><Relationship Id="rId5" Type="http://schemas.openxmlformats.org/officeDocument/2006/relationships/hyperlink" Target="https://github.com/DivyaSharma0795/AppleVisionPro_Dataset/blob/main/01" TargetMode="External"/><Relationship Id="rId6" Type="http://schemas.openxmlformats.org/officeDocument/2006/relationships/hyperlink" Target="https://github.com/DivyaSharma0795/AppleVisionPro_Dataset/blob/main/01%20Codes/02_Sentiment_Analysis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A pink background with lines and dots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18157" l="0" r="0" t="25593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4901"/>
                </a:srgbClr>
              </a:gs>
              <a:gs pos="93000">
                <a:srgbClr val="000000">
                  <a:alpha val="63921"/>
                </a:srgbClr>
              </a:gs>
              <a:gs pos="100000">
                <a:srgbClr val="000000">
                  <a:alpha val="6392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6421729" y="914400"/>
            <a:ext cx="4892948" cy="342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Apple Vision Pro Tweets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373503" y="5253051"/>
            <a:ext cx="4941173" cy="81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r>
              <a:rPr lang="en-US">
                <a:solidFill>
                  <a:srgbClr val="FFFFFF"/>
                </a:solidFill>
              </a:rPr>
              <a:t>DIVYA SHARMA (DS655)</a:t>
            </a:r>
            <a:endParaRPr/>
          </a:p>
        </p:txBody>
      </p:sp>
      <p:cxnSp>
        <p:nvCxnSpPr>
          <p:cNvPr id="90" name="Google Shape;90;p1"/>
          <p:cNvCxnSpPr/>
          <p:nvPr/>
        </p:nvCxnSpPr>
        <p:spPr>
          <a:xfrm>
            <a:off x="10222043" y="4861206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6" name="Google Shape;196;p9"/>
          <p:cNvSpPr txBox="1"/>
          <p:nvPr>
            <p:ph type="title"/>
          </p:nvPr>
        </p:nvSpPr>
        <p:spPr>
          <a:xfrm>
            <a:off x="914400" y="368976"/>
            <a:ext cx="9857874" cy="53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</a:pPr>
            <a:r>
              <a:rPr lang="en-US" sz="3100"/>
              <a:t>Distribution of tweets based on Polarity</a:t>
            </a:r>
            <a:endParaRPr/>
          </a:p>
        </p:txBody>
      </p:sp>
      <p:cxnSp>
        <p:nvCxnSpPr>
          <p:cNvPr id="197" name="Google Shape;197;p9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9694"/>
            <a:ext cx="12192000" cy="298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4" name="Google Shape;204;p10"/>
          <p:cNvSpPr txBox="1"/>
          <p:nvPr>
            <p:ph type="title"/>
          </p:nvPr>
        </p:nvSpPr>
        <p:spPr>
          <a:xfrm>
            <a:off x="914400" y="368976"/>
            <a:ext cx="9857874" cy="53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</a:pPr>
            <a:r>
              <a:rPr lang="en-US" sz="3100"/>
              <a:t>Distribution of tweets based on Polarity over time</a:t>
            </a:r>
            <a:endParaRPr/>
          </a:p>
        </p:txBody>
      </p:sp>
      <p:cxnSp>
        <p:nvCxnSpPr>
          <p:cNvPr id="205" name="Google Shape;205;p10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372" y="1279674"/>
            <a:ext cx="2718893" cy="26517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1532" y="1279674"/>
            <a:ext cx="2718892" cy="26517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691" y="1279674"/>
            <a:ext cx="2718892" cy="26517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23851" y="1279674"/>
            <a:ext cx="2718892" cy="26517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5372" y="4310043"/>
            <a:ext cx="2651760" cy="21168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53909" y="4310043"/>
            <a:ext cx="2651760" cy="21168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72446" y="4310043"/>
            <a:ext cx="2651760" cy="21168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90983" y="4310043"/>
            <a:ext cx="2651760" cy="21168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914400" y="1283370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Model Differences</a:t>
            </a:r>
            <a:endParaRPr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641684" y="2237874"/>
            <a:ext cx="10908633" cy="4275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b="1" lang="en-US"/>
              <a:t>Tweet: "AppleVisionPro looks amazing, but the price tag is giving me heart palpitations. #worthit?“</a:t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385010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TextBlob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Positive</a:t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3312697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VADER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Positive</a:t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6240384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DistilBERT Model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9168071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RoBERTa Model: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2061411" y="5141495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Likely because of the “amazing” and the “worth it”</a:t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7788442" y="5141495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They can capture the sentiment behind the “but” and “heart palpitations”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914400" y="1283370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Model Differences</a:t>
            </a:r>
            <a:endParaRPr/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641684" y="2237874"/>
            <a:ext cx="10908633" cy="4275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b="1" lang="en-US"/>
              <a:t>Tweet: "Finally got my AppleVisionPro! The graphics are unreal, but the FOV feels a little limited. Still cool though!“</a:t>
            </a:r>
            <a:endParaRPr/>
          </a:p>
        </p:txBody>
      </p:sp>
      <p:sp>
        <p:nvSpPr>
          <p:cNvPr id="232" name="Google Shape;232;p12"/>
          <p:cNvSpPr/>
          <p:nvPr/>
        </p:nvSpPr>
        <p:spPr>
          <a:xfrm>
            <a:off x="385010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TextBlob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Positive</a:t>
            </a:r>
            <a:endParaRPr/>
          </a:p>
        </p:txBody>
      </p:sp>
      <p:sp>
        <p:nvSpPr>
          <p:cNvPr id="233" name="Google Shape;233;p12"/>
          <p:cNvSpPr/>
          <p:nvPr/>
        </p:nvSpPr>
        <p:spPr>
          <a:xfrm>
            <a:off x="3312697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VADER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Positive</a:t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>
            <a:off x="6240384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DistilBERT Model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Negative</a:t>
            </a:r>
            <a:endParaRPr/>
          </a:p>
        </p:txBody>
      </p:sp>
      <p:sp>
        <p:nvSpPr>
          <p:cNvPr id="235" name="Google Shape;235;p12"/>
          <p:cNvSpPr/>
          <p:nvPr/>
        </p:nvSpPr>
        <p:spPr>
          <a:xfrm>
            <a:off x="9168071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RoBERTa Model: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2061411" y="5141495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Likely because of the “cool” and “unreal” and “!”</a:t>
            </a:r>
            <a:endParaRPr/>
          </a:p>
        </p:txBody>
      </p:sp>
      <p:sp>
        <p:nvSpPr>
          <p:cNvPr id="237" name="Google Shape;237;p12"/>
          <p:cNvSpPr/>
          <p:nvPr/>
        </p:nvSpPr>
        <p:spPr>
          <a:xfrm>
            <a:off x="6360704" y="5141495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Captures the sentiment but classifies it as overall negative</a:t>
            </a:r>
            <a:endParaRPr/>
          </a:p>
        </p:txBody>
      </p:sp>
      <p:sp>
        <p:nvSpPr>
          <p:cNvPr id="238" name="Google Shape;238;p12"/>
          <p:cNvSpPr/>
          <p:nvPr/>
        </p:nvSpPr>
        <p:spPr>
          <a:xfrm>
            <a:off x="9232244" y="5141496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Captures the sentiment but classifies it as neutral because of the mixed signals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914400" y="1283370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Model Differences</a:t>
            </a:r>
            <a:endParaRPr/>
          </a:p>
        </p:txBody>
      </p:sp>
      <p:sp>
        <p:nvSpPr>
          <p:cNvPr id="244" name="Google Shape;244;p13"/>
          <p:cNvSpPr txBox="1"/>
          <p:nvPr>
            <p:ph idx="1" type="body"/>
          </p:nvPr>
        </p:nvSpPr>
        <p:spPr>
          <a:xfrm>
            <a:off x="641684" y="2237874"/>
            <a:ext cx="10908633" cy="4275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b="1" lang="en-US"/>
              <a:t>Tweet: “I don’t really get the hype about AppleVisionPro, it seems ok I guess.“</a:t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385010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TextBlob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3312697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VADER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6240384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DistilBERT Model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Negative</a:t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9168071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RoBERTa Model: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2061411" y="5141495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Not enough context to classify as positive or negative</a:t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6360704" y="5141495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Captures the sentiment but classifies it as overall negative</a:t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9232244" y="5141496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Captures the sentiment but classifies it as neutral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>
            <p:ph type="title"/>
          </p:nvPr>
        </p:nvSpPr>
        <p:spPr>
          <a:xfrm>
            <a:off x="914400" y="1283370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Model Differences</a:t>
            </a:r>
            <a:endParaRPr/>
          </a:p>
        </p:txBody>
      </p:sp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641684" y="2237874"/>
            <a:ext cx="10908633" cy="4275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b="1" lang="en-US"/>
              <a:t>Tweet: “Wow, the lines for the AppleVisionPro are incredible. I love waiting in crowds for hours.“</a:t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385010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TextBlob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Positive</a:t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3312697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VADER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6240384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DistilBERT Model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Negative</a:t>
            </a:r>
            <a:endParaRPr/>
          </a:p>
        </p:txBody>
      </p:sp>
      <p:sp>
        <p:nvSpPr>
          <p:cNvPr id="261" name="Google Shape;261;p14"/>
          <p:cNvSpPr/>
          <p:nvPr/>
        </p:nvSpPr>
        <p:spPr>
          <a:xfrm>
            <a:off x="9168071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RoBERTa Model: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368975" y="5141495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Does not understand sarcasm, classifies it as a positive tweet</a:t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3376875" y="5141495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Close to positive (0.05), but weighs “crowds for hours” vs “wow” and “incredible”</a:t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7860650" y="5141496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Captures sarcasm better than the other models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914400" y="1283370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Model Differences</a:t>
            </a:r>
            <a:endParaRPr/>
          </a:p>
        </p:txBody>
      </p:sp>
      <p:sp>
        <p:nvSpPr>
          <p:cNvPr id="270" name="Google Shape;270;p15"/>
          <p:cNvSpPr txBox="1"/>
          <p:nvPr>
            <p:ph idx="1" type="body"/>
          </p:nvPr>
        </p:nvSpPr>
        <p:spPr>
          <a:xfrm>
            <a:off x="641684" y="2237874"/>
            <a:ext cx="10908633" cy="4275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b="1" lang="en-US"/>
              <a:t>Tweet: "Just got my Apple Vision Pro and I'm impressed! The learning curve is a bit steep, but the potential is unreal. #WorthTheWait"</a:t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385010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TextBlob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Positive</a:t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3312697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VADER Model: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Positive</a:t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6240384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DistilBERT Model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Negative</a:t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9168071" y="3645568"/>
            <a:ext cx="2654968" cy="1183105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RoBERTa Model: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1860886" y="5141495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Focuses on the positive terms (impressed, potential, unreal)</a:t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7860650" y="5141496"/>
            <a:ext cx="2486526" cy="1451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Possibly because of “learning curve” and “steep” and “unreal”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914400" y="1283370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Model Summaries</a:t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385010" y="2241892"/>
            <a:ext cx="2654968" cy="310896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TextBlob Model</a:t>
            </a: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Available with python’s </a:t>
            </a:r>
            <a:r>
              <a:rPr b="1" i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textblob </a:t>
            </a: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library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Super fast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~3 seconds for 26,705 rows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Useful for basic non-context based classification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Interpretable (training dataset available)</a:t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3312697" y="2241892"/>
            <a:ext cx="2654968" cy="310896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VADER Model: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Available on </a:t>
            </a:r>
            <a:r>
              <a:rPr b="1" i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NLTK </a:t>
            </a: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(“vader_lexicon”)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Fast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~30 seconds for 26,705 rows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Useful for basic non-context based classification</a:t>
            </a:r>
            <a:endParaRPr b="1"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Interpretable (rule based)</a:t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6240384" y="2241892"/>
            <a:ext cx="2654968" cy="310896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DistilBERT Model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Available on HuggingFace (lxyuan/distilbert-base-multilingual-cased-sentiments-student)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Slower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~25 minutes for 26,705 rows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Useful for context based classification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Non interpretable (complex)</a:t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9168071" y="2241892"/>
            <a:ext cx="2654968" cy="310896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RoBERTa Model: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Available on HuggingFace (cardiffnlp/twitter-roberta-base-sentiment-latest)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Slowest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~40 minutes for 26,705 rows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Useful for context based classification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Non interpretable (complex)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f3af4a273_0_36"/>
          <p:cNvSpPr txBox="1"/>
          <p:nvPr>
            <p:ph type="title"/>
          </p:nvPr>
        </p:nvSpPr>
        <p:spPr>
          <a:xfrm>
            <a:off x="914400" y="902370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Sentiment Analysis Model Capabilities</a:t>
            </a:r>
            <a:endParaRPr/>
          </a:p>
        </p:txBody>
      </p:sp>
      <p:sp>
        <p:nvSpPr>
          <p:cNvPr id="291" name="Google Shape;291;g28f3af4a273_0_36"/>
          <p:cNvSpPr/>
          <p:nvPr/>
        </p:nvSpPr>
        <p:spPr>
          <a:xfrm>
            <a:off x="606725" y="1820725"/>
            <a:ext cx="11159400" cy="47541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TextBlob and VADER: 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Provides basic, non-context-based sentiment classification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Answers questions like: "Is this tweet generally positive or negative?"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DistilBERT: 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Provides more nuanced, context-aware sentiment analysis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Answers questions like: "How positive or negative is the sentiment expressed in this tweet, and what are the underlying reasons?"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RoBERTa: 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Provides the most accurate and contextual sentiment analysis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However, its slower processing time makes it less suitable for this specific use case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f3af4a273_0_50"/>
          <p:cNvSpPr txBox="1"/>
          <p:nvPr>
            <p:ph type="title"/>
          </p:nvPr>
        </p:nvSpPr>
        <p:spPr>
          <a:xfrm>
            <a:off x="914400" y="902370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/>
              <a:t>Actionable Insights for Apple's Marketing Team</a:t>
            </a:r>
            <a:endParaRPr/>
          </a:p>
        </p:txBody>
      </p:sp>
      <p:sp>
        <p:nvSpPr>
          <p:cNvPr id="297" name="Google Shape;297;g28f3af4a273_0_50"/>
          <p:cNvSpPr/>
          <p:nvPr/>
        </p:nvSpPr>
        <p:spPr>
          <a:xfrm>
            <a:off x="606725" y="1620850"/>
            <a:ext cx="11159400" cy="50253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Timing of Announcements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data shows that the initial press release and product availability dates led to increased tweet volume and stock price fluctuations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Suggests that Apple's marketing and communications strategy around major product announcements is effective in generating buzz and interest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Sentiment Trends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Sentiment analysis can provide insights into how the public perception of the Apple Vision Pro evolved over time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This could inform future product launches and marketing campaigns, helping Apple better understand and respond to customer sentiment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Identifying Influential Tweets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Sentiment analysis could be used to identify the most influential tweets (e.g., those with the strongest positive or negative sentiment)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This could help Apple's marketing team understand the key drivers of public opinion and tailor their messaging accordingly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Competitive Intelligence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Comparing the sentiment analysis of Apple Vision Pro tweets to those of competing products could provide valuable insights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This could help understand how the Apple product is perceived relative to the competition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914401" y="1371600"/>
            <a:ext cx="3943762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914400" y="2853369"/>
            <a:ext cx="3943762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2"/>
              <a:buChar char="•"/>
            </a:pPr>
            <a:r>
              <a:rPr lang="en-US" sz="1600"/>
              <a:t>Apple Vision Pro was launched on Feb 02, 2024, and it revolutionized AR experiences with its advanced capabilities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Char char="•"/>
            </a:pPr>
            <a:r>
              <a:rPr lang="en-US" sz="1600"/>
              <a:t>Praised for its seamless integration of virtual elements into the real world, it's hailed as a game-changer in various industries, from design to gaming, garnering widespread acclaim for its innovation and potential</a:t>
            </a:r>
            <a:endParaRPr/>
          </a:p>
        </p:txBody>
      </p:sp>
      <p:pic>
        <p:nvPicPr>
          <p:cNvPr descr="A person wearing virtual reality headset&#10;&#10;Description automatically generated" id="98" name="Google Shape;98;p2"/>
          <p:cNvPicPr preferRelativeResize="0"/>
          <p:nvPr/>
        </p:nvPicPr>
        <p:blipFill rotWithShape="1">
          <a:blip r:embed="rId3">
            <a:alphaModFix/>
          </a:blip>
          <a:srcRect b="16765" l="0" r="-2" t="640"/>
          <a:stretch/>
        </p:blipFill>
        <p:spPr>
          <a:xfrm>
            <a:off x="5472268" y="3378627"/>
            <a:ext cx="5904709" cy="3108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pair of goggles&#10;&#10;Description automatically generated" id="99" name="Google Shape;99;p2"/>
          <p:cNvPicPr preferRelativeResize="0"/>
          <p:nvPr/>
        </p:nvPicPr>
        <p:blipFill rotWithShape="1">
          <a:blip r:embed="rId4">
            <a:alphaModFix/>
          </a:blip>
          <a:srcRect b="8101" l="0" r="-2" t="10580"/>
          <a:stretch/>
        </p:blipFill>
        <p:spPr>
          <a:xfrm>
            <a:off x="5472268" y="160506"/>
            <a:ext cx="5904709" cy="3108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f3af4a273_0_57"/>
          <p:cNvSpPr txBox="1"/>
          <p:nvPr>
            <p:ph type="title"/>
          </p:nvPr>
        </p:nvSpPr>
        <p:spPr>
          <a:xfrm>
            <a:off x="914400" y="902375"/>
            <a:ext cx="10767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Evaluating Sentiment Analysis Model Performance</a:t>
            </a:r>
            <a:endParaRPr/>
          </a:p>
        </p:txBody>
      </p:sp>
      <p:sp>
        <p:nvSpPr>
          <p:cNvPr id="303" name="Google Shape;303;g28f3af4a273_0_57"/>
          <p:cNvSpPr/>
          <p:nvPr/>
        </p:nvSpPr>
        <p:spPr>
          <a:xfrm>
            <a:off x="606725" y="1820725"/>
            <a:ext cx="11159400" cy="47541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Evaluation on new data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Generate dummy tweets using large language models like ChatGPT with positive, negative, or neutral tags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Assess the model's performance on this new, controlled dataset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Interpretability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Assess how well the model's outputs can be understood and acted upon by the marketing team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Consider the transparency and explainability of the model's decision-making process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Efficiency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Consider the processing time and computational resources required by each model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Evaluate the practicality of deploying each model in terms of scalability and real-time performance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f3af4a273_0_2"/>
          <p:cNvSpPr txBox="1"/>
          <p:nvPr>
            <p:ph type="title"/>
          </p:nvPr>
        </p:nvSpPr>
        <p:spPr>
          <a:xfrm>
            <a:off x="914400" y="902370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09" name="Google Shape;309;g28f3af4a273_0_2"/>
          <p:cNvSpPr/>
          <p:nvPr/>
        </p:nvSpPr>
        <p:spPr>
          <a:xfrm>
            <a:off x="663825" y="1649400"/>
            <a:ext cx="11159400" cy="22365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</a:t>
            </a: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DistilBERT </a:t>
            </a: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model stands out as the best choice: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Classifies more tweets as positive or negative, instead of labeling them as neutral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Provides more meaningful and actionable insights compared to simpler models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Relatively fast, taking around 25 minutes to analyze 26,705 tweets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•"/>
            </a:pPr>
            <a:r>
              <a:rPr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More context-aware and accurate sentiment analysis than simpler models, despite being less interpretable than rule-based approaches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RoBERTa </a:t>
            </a:r>
            <a:r>
              <a:rPr lang="en-US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model is also a strong contender, but the significantly longer processing time of 40 minutes makes it less practical for this use case.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0" name="Google Shape;310;g28f3af4a273_0_2"/>
          <p:cNvSpPr/>
          <p:nvPr/>
        </p:nvSpPr>
        <p:spPr>
          <a:xfrm>
            <a:off x="4503725" y="4439924"/>
            <a:ext cx="2128800" cy="23826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b="1" sz="2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1" name="Google Shape;311;g28f3af4a273_0_2"/>
          <p:cNvSpPr/>
          <p:nvPr/>
        </p:nvSpPr>
        <p:spPr>
          <a:xfrm>
            <a:off x="6632525" y="4952225"/>
            <a:ext cx="2281200" cy="18702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 b="1" sz="2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2" name="Google Shape;312;g28f3af4a273_0_2"/>
          <p:cNvSpPr/>
          <p:nvPr/>
        </p:nvSpPr>
        <p:spPr>
          <a:xfrm>
            <a:off x="2059600" y="5480450"/>
            <a:ext cx="2444100" cy="13419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b="1" sz="2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3" name="Google Shape;313;g28f3af4a273_0_2"/>
          <p:cNvSpPr txBox="1"/>
          <p:nvPr/>
        </p:nvSpPr>
        <p:spPr>
          <a:xfrm>
            <a:off x="4438925" y="3862225"/>
            <a:ext cx="212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DistilBERT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4" name="Google Shape;314;g28f3af4a273_0_2"/>
          <p:cNvSpPr/>
          <p:nvPr/>
        </p:nvSpPr>
        <p:spPr>
          <a:xfrm>
            <a:off x="8360275" y="4489125"/>
            <a:ext cx="418500" cy="385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5" name="Google Shape;315;g28f3af4a273_0_2"/>
          <p:cNvSpPr txBox="1"/>
          <p:nvPr/>
        </p:nvSpPr>
        <p:spPr>
          <a:xfrm>
            <a:off x="2217250" y="4771425"/>
            <a:ext cx="212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TextBlob and Vader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" name="Google Shape;316;g28f3af4a273_0_2"/>
          <p:cNvSpPr txBox="1"/>
          <p:nvPr/>
        </p:nvSpPr>
        <p:spPr>
          <a:xfrm>
            <a:off x="6708725" y="4439925"/>
            <a:ext cx="212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RoBERTa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7" name="Google Shape;317;g28f3af4a273_0_2"/>
          <p:cNvSpPr/>
          <p:nvPr/>
        </p:nvSpPr>
        <p:spPr>
          <a:xfrm>
            <a:off x="6137825" y="3885950"/>
            <a:ext cx="418500" cy="385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f3af4a273_0_94"/>
          <p:cNvSpPr txBox="1"/>
          <p:nvPr>
            <p:ph type="title"/>
          </p:nvPr>
        </p:nvSpPr>
        <p:spPr>
          <a:xfrm>
            <a:off x="914400" y="902375"/>
            <a:ext cx="10767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Codes</a:t>
            </a:r>
            <a:endParaRPr/>
          </a:p>
        </p:txBody>
      </p:sp>
      <p:sp>
        <p:nvSpPr>
          <p:cNvPr id="323" name="Google Shape;323;g28f3af4a273_0_94"/>
          <p:cNvSpPr/>
          <p:nvPr/>
        </p:nvSpPr>
        <p:spPr>
          <a:xfrm>
            <a:off x="606725" y="1820725"/>
            <a:ext cx="11159400" cy="47541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Dataset: </a:t>
            </a:r>
            <a:r>
              <a:rPr lang="en-US" sz="15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3"/>
              </a:rPr>
              <a:t>https://huggingface.co/datasets/divyasharma0795/AppleVisionPro_Tweets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Github Repository: </a:t>
            </a:r>
            <a:r>
              <a:rPr lang="en-US" sz="15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4"/>
              </a:rPr>
              <a:t>https://github.com/DivyaSharma0795/AppleVisionPro_Dataset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Scraping: </a:t>
            </a:r>
            <a:r>
              <a:rPr lang="en-US" sz="15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5"/>
              </a:rPr>
              <a:t>https://github.com/DivyaSharma0795/AppleVisionPro_Dataset/blob/main/01 Codes/01_API_Data.ipynb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Sentiment Analysis: </a:t>
            </a:r>
            <a:r>
              <a:rPr lang="en-US" sz="15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6"/>
              </a:rPr>
              <a:t>https://github.com/DivyaSharma0795/AppleVisionPro_Dataset/blob/main/01%20Codes/02_Sentiment_Analysis.ipynb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The dataset comprises 26,704 tweets collected over Jan 2024 and March 2024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The data was scraped using Twitter’s API using Auth v2.0</a:t>
            </a:r>
            <a:endParaRPr/>
          </a:p>
          <a:p>
            <a:pPr indent="-21755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66"/>
              <a:buChar char="•"/>
            </a:pPr>
            <a:r>
              <a:rPr lang="en-US"/>
              <a:t>The search terms used were the hashtag “#AppleVisionPro” and “Apple Vision Pro”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The data was loaded onto HuggingFace, and can be accessed publicly for analysis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  <a:p>
            <a:pPr indent="-11811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088" y="4692785"/>
            <a:ext cx="100298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6365" y="153690"/>
            <a:ext cx="4751354" cy="243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4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912628" y="1371600"/>
            <a:ext cx="5335772" cy="1187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Tweet Volumes by day</a:t>
            </a:r>
            <a:endParaRPr/>
          </a:p>
        </p:txBody>
      </p:sp>
      <p:cxnSp>
        <p:nvCxnSpPr>
          <p:cNvPr id="116" name="Google Shape;116;p4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914399" y="2559171"/>
            <a:ext cx="5425441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The Apple Vision Pro US availability press release was on Jan 08, 2024 (green line) – this led to an increase in the number of tweets as well as stock prices for apple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The product was available from Feb 02, 2024 (red line) – this led to an increase in the number of tweets as well as a short increase in the stock price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4218" y="3425442"/>
            <a:ext cx="5212080" cy="334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9840" y="103542"/>
            <a:ext cx="5212080" cy="330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500975" y="2012004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3000"/>
              <a:t>Positive Tweets Examples</a:t>
            </a:r>
            <a:endParaRPr sz="3000"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56046" l="0" r="0" t="0"/>
          <a:stretch/>
        </p:blipFill>
        <p:spPr>
          <a:xfrm>
            <a:off x="500975" y="2490881"/>
            <a:ext cx="11190052" cy="1895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59644" l="0" r="0" t="0"/>
          <a:stretch/>
        </p:blipFill>
        <p:spPr>
          <a:xfrm>
            <a:off x="500975" y="4925008"/>
            <a:ext cx="10742578" cy="1884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500975" y="4347270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Negative Tweets Examples</a:t>
            </a:r>
            <a:endParaRPr b="0" i="0" sz="3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8" name="Google Shape;128;p6"/>
          <p:cNvSpPr txBox="1"/>
          <p:nvPr>
            <p:ph type="title"/>
          </p:nvPr>
        </p:nvSpPr>
        <p:spPr>
          <a:xfrm>
            <a:off x="500975" y="107004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129" name="Google Shape;129;p6"/>
          <p:cNvSpPr txBox="1"/>
          <p:nvPr>
            <p:ph type="title"/>
          </p:nvPr>
        </p:nvSpPr>
        <p:spPr>
          <a:xfrm>
            <a:off x="500975" y="1097604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2000"/>
              <a:t>Since the tweets were unlabelled, sentiment analysis needed to be performed to gather conclusions based on the data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Data Preprocessing for sentiment analysis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392680" y="2270436"/>
            <a:ext cx="2651760" cy="10972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Remove #Hashtags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Remove @mentions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5664467" y="2270436"/>
            <a:ext cx="2651760" cy="10972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Remove URLs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8936255" y="2270436"/>
            <a:ext cx="2651760" cy="10972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Remove Special Characters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152601" y="3810592"/>
            <a:ext cx="2651760" cy="10972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Text Translation to English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4721796" y="3810592"/>
            <a:ext cx="2651760" cy="10972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Lowercase conversion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1290992" y="3810592"/>
            <a:ext cx="2651760" cy="10972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Removing Stop words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3163505" y="5350748"/>
            <a:ext cx="2651760" cy="109728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Stemming and Lemmatization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6893295" y="5350748"/>
            <a:ext cx="1259306" cy="1097280"/>
          </a:xfrm>
          <a:prstGeom prst="rect">
            <a:avLst/>
          </a:prstGeom>
          <a:noFill/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Data for Model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513347" y="2270436"/>
            <a:ext cx="1259306" cy="1097280"/>
          </a:xfrm>
          <a:prstGeom prst="rect">
            <a:avLst/>
          </a:prstGeom>
          <a:noFill/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Original Tweet</a:t>
            </a:r>
            <a:endParaRPr/>
          </a:p>
        </p:txBody>
      </p:sp>
      <p:cxnSp>
        <p:nvCxnSpPr>
          <p:cNvPr id="144" name="Google Shape;144;p5"/>
          <p:cNvCxnSpPr>
            <a:stCxn id="143" idx="3"/>
          </p:cNvCxnSpPr>
          <p:nvPr/>
        </p:nvCxnSpPr>
        <p:spPr>
          <a:xfrm>
            <a:off x="1772653" y="2819076"/>
            <a:ext cx="620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5"/>
          <p:cNvCxnSpPr/>
          <p:nvPr/>
        </p:nvCxnSpPr>
        <p:spPr>
          <a:xfrm>
            <a:off x="5044440" y="2819076"/>
            <a:ext cx="62002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5"/>
          <p:cNvCxnSpPr/>
          <p:nvPr/>
        </p:nvCxnSpPr>
        <p:spPr>
          <a:xfrm>
            <a:off x="8316227" y="2819076"/>
            <a:ext cx="6200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5"/>
          <p:cNvCxnSpPr/>
          <p:nvPr/>
        </p:nvCxnSpPr>
        <p:spPr>
          <a:xfrm flipH="1">
            <a:off x="9478481" y="3367716"/>
            <a:ext cx="783654" cy="4428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5"/>
          <p:cNvCxnSpPr/>
          <p:nvPr/>
        </p:nvCxnSpPr>
        <p:spPr>
          <a:xfrm rot="10800000">
            <a:off x="7373556" y="4359232"/>
            <a:ext cx="77904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5"/>
          <p:cNvCxnSpPr/>
          <p:nvPr/>
        </p:nvCxnSpPr>
        <p:spPr>
          <a:xfrm rot="10800000">
            <a:off x="3942752" y="4359232"/>
            <a:ext cx="77904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5"/>
          <p:cNvCxnSpPr/>
          <p:nvPr/>
        </p:nvCxnSpPr>
        <p:spPr>
          <a:xfrm>
            <a:off x="2616872" y="4907872"/>
            <a:ext cx="1872513" cy="4428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5"/>
          <p:cNvCxnSpPr>
            <a:endCxn id="142" idx="1"/>
          </p:cNvCxnSpPr>
          <p:nvPr/>
        </p:nvCxnSpPr>
        <p:spPr>
          <a:xfrm>
            <a:off x="5815395" y="5899388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6c7686969_0_1"/>
          <p:cNvSpPr txBox="1"/>
          <p:nvPr>
            <p:ph type="title"/>
          </p:nvPr>
        </p:nvSpPr>
        <p:spPr>
          <a:xfrm>
            <a:off x="914400" y="1371601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157" name="Google Shape;157;g2c6c7686969_0_1"/>
          <p:cNvSpPr/>
          <p:nvPr/>
        </p:nvSpPr>
        <p:spPr>
          <a:xfrm>
            <a:off x="3383442" y="3849086"/>
            <a:ext cx="2651700" cy="109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Model</a:t>
            </a:r>
            <a:endParaRPr/>
          </a:p>
        </p:txBody>
      </p:sp>
      <p:sp>
        <p:nvSpPr>
          <p:cNvPr id="158" name="Google Shape;158;g2c6c7686969_0_1"/>
          <p:cNvSpPr/>
          <p:nvPr/>
        </p:nvSpPr>
        <p:spPr>
          <a:xfrm>
            <a:off x="1503947" y="3849086"/>
            <a:ext cx="1259400" cy="1097400"/>
          </a:xfrm>
          <a:prstGeom prst="rect">
            <a:avLst/>
          </a:prstGeom>
          <a:noFill/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Original Tweet</a:t>
            </a:r>
            <a:endParaRPr/>
          </a:p>
        </p:txBody>
      </p:sp>
      <p:cxnSp>
        <p:nvCxnSpPr>
          <p:cNvPr id="159" name="Google Shape;159;g2c6c7686969_0_1"/>
          <p:cNvCxnSpPr>
            <a:stCxn id="158" idx="3"/>
          </p:cNvCxnSpPr>
          <p:nvPr/>
        </p:nvCxnSpPr>
        <p:spPr>
          <a:xfrm>
            <a:off x="2763347" y="4397786"/>
            <a:ext cx="620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g2c6c7686969_0_1"/>
          <p:cNvCxnSpPr>
            <a:stCxn id="157" idx="3"/>
            <a:endCxn id="161" idx="1"/>
          </p:cNvCxnSpPr>
          <p:nvPr/>
        </p:nvCxnSpPr>
        <p:spPr>
          <a:xfrm>
            <a:off x="6035142" y="4397786"/>
            <a:ext cx="1481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g2c6c7686969_0_1"/>
          <p:cNvCxnSpPr>
            <a:stCxn id="157" idx="3"/>
            <a:endCxn id="163" idx="1"/>
          </p:cNvCxnSpPr>
          <p:nvPr/>
        </p:nvCxnSpPr>
        <p:spPr>
          <a:xfrm flipH="1" rot="10800000">
            <a:off x="6035142" y="2974286"/>
            <a:ext cx="1481700" cy="142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g2c6c7686969_0_1"/>
          <p:cNvCxnSpPr>
            <a:stCxn id="157" idx="3"/>
            <a:endCxn id="165" idx="1"/>
          </p:cNvCxnSpPr>
          <p:nvPr/>
        </p:nvCxnSpPr>
        <p:spPr>
          <a:xfrm>
            <a:off x="6035142" y="4397786"/>
            <a:ext cx="1481700" cy="140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g2c6c7686969_0_1"/>
          <p:cNvSpPr/>
          <p:nvPr/>
        </p:nvSpPr>
        <p:spPr>
          <a:xfrm>
            <a:off x="7516747" y="2382618"/>
            <a:ext cx="2655000" cy="11832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Positive</a:t>
            </a:r>
            <a:endParaRPr/>
          </a:p>
        </p:txBody>
      </p:sp>
      <p:sp>
        <p:nvSpPr>
          <p:cNvPr id="161" name="Google Shape;161;g2c6c7686969_0_1"/>
          <p:cNvSpPr/>
          <p:nvPr/>
        </p:nvSpPr>
        <p:spPr>
          <a:xfrm>
            <a:off x="7516747" y="3806186"/>
            <a:ext cx="2655000" cy="118320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Neutral</a:t>
            </a:r>
            <a:endParaRPr/>
          </a:p>
        </p:txBody>
      </p:sp>
      <p:sp>
        <p:nvSpPr>
          <p:cNvPr id="165" name="Google Shape;165;g2c6c7686969_0_1"/>
          <p:cNvSpPr/>
          <p:nvPr/>
        </p:nvSpPr>
        <p:spPr>
          <a:xfrm>
            <a:off x="7516747" y="5210343"/>
            <a:ext cx="2655000" cy="11832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Negative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7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912628" y="1371600"/>
            <a:ext cx="4666537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Positive and Negative Tweets</a:t>
            </a:r>
            <a:endParaRPr/>
          </a:p>
        </p:txBody>
      </p:sp>
      <p:cxnSp>
        <p:nvCxnSpPr>
          <p:cNvPr id="173" name="Google Shape;173;p7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914400" y="2853369"/>
            <a:ext cx="4079988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To generate these word clouds, the neutral tweets were excluded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Positive tweets often include words like "love“, "future“, and "experience" reflecting enthusiasm for its innovative features and potential for the future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Negative sentiment tends to be associated with words such as "people“, "wrong“, and "returning" indicating concerns or dissatisfaction related to specific aspects like compatibility or functionality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321" y="3362365"/>
            <a:ext cx="6583680" cy="337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5667" y="31308"/>
            <a:ext cx="6583680" cy="337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914400" y="76201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385010" y="2310063"/>
            <a:ext cx="2654968" cy="3721769"/>
          </a:xfrm>
          <a:prstGeom prst="rect">
            <a:avLst/>
          </a:prstGeom>
          <a:noFill/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Based on pre-defined patterns and word lists, provides simple polarity scores for text sentiment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385010" y="2129590"/>
            <a:ext cx="2654968" cy="11831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TextBlob Model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3312697" y="2310063"/>
            <a:ext cx="2654968" cy="3721769"/>
          </a:xfrm>
          <a:prstGeom prst="rect">
            <a:avLst/>
          </a:prstGeom>
          <a:noFill/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(Valence Aware Dictionary and sEntiment Reasoner) – rule-based sentiment analysis tool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3312697" y="2129590"/>
            <a:ext cx="2654968" cy="11831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VADER Model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6240384" y="2310063"/>
            <a:ext cx="2654968" cy="3721769"/>
          </a:xfrm>
          <a:prstGeom prst="rect">
            <a:avLst/>
          </a:prstGeom>
          <a:noFill/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Distilled BERT model - compact version of BERT, optimized for efficient inference</a:t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6240384" y="2129590"/>
            <a:ext cx="2654968" cy="11831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DistilBERT Model</a:t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9168071" y="2310063"/>
            <a:ext cx="2654968" cy="3721769"/>
          </a:xfrm>
          <a:prstGeom prst="rect">
            <a:avLst/>
          </a:prstGeom>
          <a:noFill/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Transformer based pre-trained model capable of understanding context and nuances</a:t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9168071" y="2129590"/>
            <a:ext cx="2654968" cy="11831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5440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RoBERTa Model</a:t>
            </a:r>
            <a:endParaRPr/>
          </a:p>
        </p:txBody>
      </p:sp>
      <p:sp>
        <p:nvSpPr>
          <p:cNvPr id="190" name="Google Shape;190;p8"/>
          <p:cNvSpPr txBox="1"/>
          <p:nvPr>
            <p:ph type="title"/>
          </p:nvPr>
        </p:nvSpPr>
        <p:spPr>
          <a:xfrm>
            <a:off x="500975" y="1097604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2000"/>
              <a:t>4 different models of varying complexities were considered for sentiment analysis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sh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C99859"/>
      </a:accent1>
      <a:accent2>
        <a:srgbClr val="CF786A"/>
      </a:accent2>
      <a:accent3>
        <a:srgbClr val="D8859C"/>
      </a:accent3>
      <a:accent4>
        <a:srgbClr val="CF6AB0"/>
      </a:accent4>
      <a:accent5>
        <a:srgbClr val="CF85D8"/>
      </a:accent5>
      <a:accent6>
        <a:srgbClr val="9A6ACF"/>
      </a:accent6>
      <a:hlink>
        <a:srgbClr val="6383A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2024-03-19T19:26:37Z</dcterms:created>
  <dc:creator>Divya Sharma</dc:creator>
</cp:coreProperties>
</file>