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3" autoAdjust="0"/>
    <p:restoredTop sz="94660"/>
  </p:normalViewPr>
  <p:slideViewPr>
    <p:cSldViewPr snapToGrid="0">
      <p:cViewPr>
        <p:scale>
          <a:sx n="33" d="100"/>
          <a:sy n="33" d="100"/>
        </p:scale>
        <p:origin x="8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326556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27C1B3EC-8341-0BA4-CA77-1FDE1BCE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5033" b="8358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528C0-662A-08C2-CAA2-F236DA4E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870" y="2673146"/>
            <a:ext cx="3884568" cy="273853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Consumer Goods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80237F7-19D3-938E-6739-7798D54D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91716"/>
            <a:ext cx="966338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0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7D3D-164D-5F2D-FC26-3CAB0EA5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F987B383-CB50-E9F1-D5A6-24145144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2B5DE-B528-6E71-4672-99EEA1B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216445"/>
            <a:ext cx="11248850" cy="109728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Request 9: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channel helped to bring more gross sales in the fiscal year 2021 and the percentage of contribution?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212E2-CF0C-F1E6-7F22-2EC1C9384FB8}"/>
              </a:ext>
            </a:extLst>
          </p:cNvPr>
          <p:cNvSpPr txBox="1"/>
          <p:nvPr/>
        </p:nvSpPr>
        <p:spPr>
          <a:xfrm>
            <a:off x="559692" y="5855427"/>
            <a:ext cx="1163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The majority of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AtliQ's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sales come from retailers, accounting for a substantial 73.22% of the total gross sales.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Direct and distributor channel together contributes only 26.79% of the total gross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2B041-E449-9701-9C65-0DD8F44F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0" y="1709501"/>
            <a:ext cx="8120180" cy="38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80C8D-0FC3-4423-C9C4-612504E5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740" y="2838032"/>
            <a:ext cx="3413489" cy="1051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66FD2-0D53-C170-EBCE-B0B5556A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5670-0208-17CE-D1FB-4C92F94A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2B6C3045-2258-8F8A-948F-1F7F9349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3EF7C-4549-39B8-A681-5C8B0795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52" y="226277"/>
            <a:ext cx="11248850" cy="109728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Request 10: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the Top 3 products in each division that have a high </a:t>
            </a:r>
            <a:r>
              <a:rPr lang="en-US" sz="23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total_sold_quantity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 the </a:t>
            </a:r>
            <a:r>
              <a:rPr lang="en-US" sz="23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fiscal_year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2021?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79891-08A8-CFFD-B3EB-002F49E2CD96}"/>
              </a:ext>
            </a:extLst>
          </p:cNvPr>
          <p:cNvSpPr txBox="1"/>
          <p:nvPr/>
        </p:nvSpPr>
        <p:spPr>
          <a:xfrm>
            <a:off x="559692" y="5397378"/>
            <a:ext cx="1163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In the N &amp; S division, pen drives dominate the top three spots, showcasing their popularity and high sales performance.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The P &amp; A division's top three products are exclusively mouse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3. The PC division's bestsellers are all personal laptops.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D433A-9666-403C-E798-E7C03AE0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5" y="1486917"/>
            <a:ext cx="6879686" cy="3766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5C88C-0F4E-DE21-C4C8-D5234528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8" t="3902" r="-1"/>
          <a:stretch>
            <a:fillRect/>
          </a:stretch>
        </p:blipFill>
        <p:spPr>
          <a:xfrm>
            <a:off x="6489289" y="3131246"/>
            <a:ext cx="5589155" cy="2133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E512A8-8D8C-5D86-04CB-CF428C3F2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EECBAE3A-3068-371B-E7AB-565A7DC065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CD26D-BD3B-3D0F-6797-E30A88BE77F0}"/>
              </a:ext>
            </a:extLst>
          </p:cNvPr>
          <p:cNvSpPr txBox="1"/>
          <p:nvPr/>
        </p:nvSpPr>
        <p:spPr>
          <a:xfrm>
            <a:off x="1435510" y="2054942"/>
            <a:ext cx="73068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Focus on desktops, Storage, and Networking segment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Emphasizes multi-channel marketing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Combine pricing strategies with attractive promotions.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Continuously improve based on customer feedback.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Invest in sales team training for improved performance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523CC2-0A02-2264-9148-0C46B8CD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52" y="599903"/>
            <a:ext cx="11248850" cy="109728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Recommendations</a:t>
            </a:r>
            <a:endParaRPr lang="en-US" sz="2800" b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30875-C1C6-FF26-4EC4-44AE7BB1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6E7DA-E96A-EC69-0C9C-D26D4EBE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3D034172-6AE0-50A0-FA27-49514CD2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05527-0532-DFFA-245B-C8D8F718EC56}"/>
              </a:ext>
            </a:extLst>
          </p:cNvPr>
          <p:cNvSpPr/>
          <p:nvPr/>
        </p:nvSpPr>
        <p:spPr>
          <a:xfrm>
            <a:off x="2113935" y="1455174"/>
            <a:ext cx="7452851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F96DA-C5BB-5066-A05B-125833DF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38289E9F-C459-AB2E-22DF-63FEB853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F1C7D-116F-F0C9-26CA-53E4E12D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83" y="216054"/>
            <a:ext cx="10890929" cy="109728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1: </a:t>
            </a:r>
            <a:r>
              <a:rPr lang="en-US" sz="2300" b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Provide the list of markets in which customer "</a:t>
            </a:r>
            <a:r>
              <a:rPr lang="en-US" sz="2300" b="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AtliQ</a:t>
            </a:r>
            <a:r>
              <a:rPr lang="en-US" sz="2300" b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Exclusive" operates its business in the APAC region.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51CC5-203F-4658-7603-001BB82D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3050412"/>
            <a:ext cx="5087060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8F110-1389-CA3A-0ECD-454E1423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137" b="4003"/>
          <a:stretch>
            <a:fillRect/>
          </a:stretch>
        </p:blipFill>
        <p:spPr>
          <a:xfrm>
            <a:off x="8774186" y="2402621"/>
            <a:ext cx="1263894" cy="1966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AE61B-F822-2911-169D-FF8CDB9293E3}"/>
              </a:ext>
            </a:extLst>
          </p:cNvPr>
          <p:cNvSpPr txBox="1"/>
          <p:nvPr/>
        </p:nvSpPr>
        <p:spPr>
          <a:xfrm>
            <a:off x="640078" y="5814470"/>
            <a:ext cx="1119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Exclusive operates in eight countries within the APAC region, demonstrating a significant regional market presence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7A621-78D4-E25F-1ED4-6A889734E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39E8F-83E9-4B12-0932-4613EF94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18B2499B-E220-3FAC-0608-7E9A30B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94667-60A0-222A-DCF4-5B41154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28164"/>
            <a:ext cx="10890929" cy="109728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2: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the percentage of unique product increase in 2021 vs. 2020?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626B0-89AA-AF67-D542-098326F8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3" r="-1"/>
          <a:stretch>
            <a:fillRect/>
          </a:stretch>
        </p:blipFill>
        <p:spPr>
          <a:xfrm>
            <a:off x="711200" y="2005310"/>
            <a:ext cx="6816990" cy="299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5DD2E-5C83-8E3D-AEFD-AB95CBFB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46" b="4673"/>
          <a:stretch>
            <a:fillRect/>
          </a:stretch>
        </p:blipFill>
        <p:spPr>
          <a:xfrm>
            <a:off x="7528191" y="3143210"/>
            <a:ext cx="4369170" cy="544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057D9-8A75-9388-40FC-A4C8D0AC7770}"/>
              </a:ext>
            </a:extLst>
          </p:cNvPr>
          <p:cNvSpPr txBox="1"/>
          <p:nvPr/>
        </p:nvSpPr>
        <p:spPr>
          <a:xfrm>
            <a:off x="640079" y="5831943"/>
            <a:ext cx="1155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–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The number of unique products grew from 245 in 2020 to 334 in 2021, marking a 36.33% increase.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This significant increase highlights the company's commitment to innovation &amp; diverse customer needs.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76981-CDF0-74E9-E94C-247626FF1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751EA-CDBB-31D4-F854-6CD79F86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65075015-7C5D-D3FF-C439-63F979BA5D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DFFD1-2171-A245-028F-2D5127AE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88" y="226276"/>
            <a:ext cx="10890929" cy="109728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3: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Provide a report with all the unique product counts for each segment and sort them in descending order of product counts.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D4DB6-207E-C8A3-6F15-36825193A4E2}"/>
              </a:ext>
            </a:extLst>
          </p:cNvPr>
          <p:cNvSpPr txBox="1"/>
          <p:nvPr/>
        </p:nvSpPr>
        <p:spPr>
          <a:xfrm>
            <a:off x="640079" y="5004752"/>
            <a:ext cx="11551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shines in Notebooks, Accessories, and Peripherals segment, accounting for a whopping 82.87% of product variety.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Desktops, Storage, and Networking currently hold a minor share (17.13%) of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AtliQ’s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product portfolio.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3. In Desktops, Storage, and Networking segment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should focus on products, current customer trends and industry demands,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5E232-BCC9-FDD9-6639-CD6FB28D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2666893"/>
            <a:ext cx="4305901" cy="1524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C9163-D410-1495-F507-084B9AA3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538" b="8571"/>
          <a:stretch>
            <a:fillRect/>
          </a:stretch>
        </p:blipFill>
        <p:spPr>
          <a:xfrm>
            <a:off x="8858712" y="2666893"/>
            <a:ext cx="1910888" cy="1524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43620B-1D98-E07E-47C8-5C4D77EF7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D5110-4653-5751-08B8-4EF41AAE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37DDAA33-F05E-B017-113A-E58DFA31DC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D7458-3632-518E-0D6F-46BA80C5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52" y="196778"/>
            <a:ext cx="10890929" cy="109728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4: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segment had the most increase in unique products in 2021 vs 2020?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5A03-099F-00F1-7FF3-90D4F28C6842}"/>
              </a:ext>
            </a:extLst>
          </p:cNvPr>
          <p:cNvSpPr txBox="1"/>
          <p:nvPr/>
        </p:nvSpPr>
        <p:spPr>
          <a:xfrm>
            <a:off x="5594555" y="4682582"/>
            <a:ext cx="6597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Accessories have the most increased products from 2020 to 2021, with an increase of 34 new products.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Desktop products production increased drastically by approximately 214%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3. Storage and Networking segments are producing the least new products from 2021 to 2020.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4FF1FF-F661-A67A-A5CB-8875EE2D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3" y="1645363"/>
            <a:ext cx="5034862" cy="5117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404275-9FC5-C65C-0C83-615FB52B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85"/>
          <a:stretch>
            <a:fillRect/>
          </a:stretch>
        </p:blipFill>
        <p:spPr>
          <a:xfrm>
            <a:off x="5704383" y="2313756"/>
            <a:ext cx="5471617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0D25E-1FB8-416A-197B-1979E708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E598-8FE2-22FF-6B31-67A98F7D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0421ADB5-5925-7466-24D8-AFD3D187E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EF812-97A0-A009-3547-EEB9971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206608"/>
            <a:ext cx="10890929" cy="109728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5: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the products that have the highest and lowest manufacturing costs.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9AEC6-13CB-9549-EC3B-F48D3754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2" y="2127993"/>
            <a:ext cx="4782217" cy="353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D5A9E-3D38-84C8-E58A-138A2A631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09" y="3509310"/>
            <a:ext cx="4058216" cy="771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2C318B-CC0A-5AD9-DD32-5B0BE8AFE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045A6-0B7A-C84F-5636-BF4E8B9D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C7213F11-6FFC-3DA7-E08D-73BE3E2E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10913-FDA3-EE4A-F52D-5A7FE41D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85" y="216443"/>
            <a:ext cx="11248850" cy="109728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Request 6: </a:t>
            </a:r>
            <a:r>
              <a:rPr lang="en-US" sz="22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Generate a report which contains the top 5 customers who received an average high </a:t>
            </a:r>
            <a:r>
              <a:rPr lang="en-US" sz="22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pre_invoice_discount_pct</a:t>
            </a:r>
            <a:r>
              <a:rPr lang="en-US" sz="22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for the fiscal year 2021 and in the Indian market.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BF2F4-3757-A804-3AAF-BC10DD2339E8}"/>
              </a:ext>
            </a:extLst>
          </p:cNvPr>
          <p:cNvSpPr txBox="1"/>
          <p:nvPr/>
        </p:nvSpPr>
        <p:spPr>
          <a:xfrm>
            <a:off x="559692" y="5755994"/>
            <a:ext cx="1163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Flipkart leads the list with the highest average discount percentage at 30.83%.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has provided relatively uniform discount percentages to its top 5 customer range of discounts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D1474-EEB1-2B84-8CE8-065B8125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2" y="1876127"/>
            <a:ext cx="6677957" cy="3772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7D32B-56A5-F1EC-41C4-41563AE1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1" t="2105" r="3134" b="4171"/>
          <a:stretch>
            <a:fillRect/>
          </a:stretch>
        </p:blipFill>
        <p:spPr>
          <a:xfrm>
            <a:off x="8012795" y="3034630"/>
            <a:ext cx="3404059" cy="1455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7B956-BCCA-4F6C-2AA9-C3A5757F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F40A-02C4-DB3D-C721-9AFCEDC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E348199D-2F62-7840-6093-F81F832B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B67FA-27D7-7347-8D94-D91C6F25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85" y="226275"/>
            <a:ext cx="11248850" cy="109728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Request 7: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the complete report of the Gross sales amount for the customer “</a:t>
            </a:r>
            <a:r>
              <a:rPr lang="en-US" sz="23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Atliq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Exclusive” for each month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4CB36-46F6-DB76-F641-973B969B092E}"/>
              </a:ext>
            </a:extLst>
          </p:cNvPr>
          <p:cNvSpPr txBox="1"/>
          <p:nvPr/>
        </p:nvSpPr>
        <p:spPr>
          <a:xfrm>
            <a:off x="402109" y="5276850"/>
            <a:ext cx="9297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March, April, May recorded the lowest sales in 2020, likely due to the COVID-19 pandemic. Sales began to recover after June 2020.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generated the highest sales for 2020, with around 15.23 million.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3. Sales figures in 2021 show significant growth compared to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ACD55-C052-4B4E-F37E-92DD092C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2" y="2007261"/>
            <a:ext cx="4239217" cy="3000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CAC65-BF27-EB18-86DE-6947026944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1" t="882" b="1610"/>
          <a:stretch>
            <a:fillRect/>
          </a:stretch>
        </p:blipFill>
        <p:spPr>
          <a:xfrm>
            <a:off x="9578340" y="1234440"/>
            <a:ext cx="2525916" cy="5146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615AE-E2DC-2723-C6FD-4F94489F7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88C07-BD76-E82F-0444-CCA699A2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ky with white clouds&#10;&#10;AI-generated content may be incorrect.">
            <a:extLst>
              <a:ext uri="{FF2B5EF4-FFF2-40B4-BE49-F238E27FC236}">
                <a16:creationId xmlns:a16="http://schemas.microsoft.com/office/drawing/2014/main" id="{F980ACD5-D42F-BB07-EC44-3B929967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"/>
            <a:ext cx="12199620" cy="685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0E4FC-CC02-18EF-755B-C3ACB3BC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88" y="226276"/>
            <a:ext cx="11248850" cy="109728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Request 8: 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which quarter of 2020, got the maximum </a:t>
            </a:r>
            <a:r>
              <a:rPr lang="en-US" sz="2300" b="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total_sold_quantity</a:t>
            </a:r>
            <a:r>
              <a:rPr lang="en-US" sz="2300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08001-A054-CD74-73B3-4C976EF0F725}"/>
              </a:ext>
            </a:extLst>
          </p:cNvPr>
          <p:cNvSpPr txBox="1"/>
          <p:nvPr/>
        </p:nvSpPr>
        <p:spPr>
          <a:xfrm>
            <a:off x="559692" y="5397378"/>
            <a:ext cx="1163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 Q1 (2020) saw the highest sales volume, reaching around 7 million units, indicating strong performance early in the year.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 experienced a significant decline in sales during Q3 (March, April, May) the COVID 19 pandemic, reflecting challenging market conditions and shifting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DC16C-A8BA-28C7-DD9E-6CD9B75A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3" y="1876128"/>
            <a:ext cx="4520308" cy="3234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221D2-6546-22C0-6D8C-3962C6EF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84" t="4484" r="4460"/>
          <a:stretch>
            <a:fillRect/>
          </a:stretch>
        </p:blipFill>
        <p:spPr>
          <a:xfrm>
            <a:off x="8453120" y="2490151"/>
            <a:ext cx="2184400" cy="1477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375C1-9325-7B60-AC45-77DD04882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-1"/>
            <a:ext cx="419100" cy="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684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ADLaM Display</vt:lpstr>
      <vt:lpstr>Aptos</vt:lpstr>
      <vt:lpstr>Arial</vt:lpstr>
      <vt:lpstr>Grandview Display</vt:lpstr>
      <vt:lpstr>DashVTI</vt:lpstr>
      <vt:lpstr>Consumer Goods Analysis</vt:lpstr>
      <vt:lpstr>Request 1: Provide the list of markets in which customer "AtliQ Exclusive" operates its business in the APAC region. </vt:lpstr>
      <vt:lpstr>Request 2: What is the percentage of unique product increase in 2021 vs. 2020?</vt:lpstr>
      <vt:lpstr>Request 3: Provide a report with all the unique product counts for each segment and sort them in descending order of product counts. </vt:lpstr>
      <vt:lpstr>Request 4: Which segment had the most increase in unique products in 2021 vs 2020?</vt:lpstr>
      <vt:lpstr>Request 5: Get the products that have the highest and lowest manufacturing costs.</vt:lpstr>
      <vt:lpstr>Request 6: Generate a report which contains the top 5 customers who received an average high pre_invoice_discount_pct for the fiscal year 2021 and in the Indian market. </vt:lpstr>
      <vt:lpstr>Request 7: Get the complete report of the Gross sales amount for the customer “Atliq Exclusive” for each month </vt:lpstr>
      <vt:lpstr>Request 8: In which quarter of 2020, got the maximum total_sold_quantity? </vt:lpstr>
      <vt:lpstr>Request 9: Which channel helped to bring more gross sales in the fiscal year 2021 and the percentage of contribution? </vt:lpstr>
      <vt:lpstr>Request 10: Get the Top 3 products in each division that have a high total_sold_quantity in the fiscal_year 2021?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Sharma</dc:creator>
  <cp:lastModifiedBy>Divya Sharma</cp:lastModifiedBy>
  <cp:revision>14</cp:revision>
  <dcterms:created xsi:type="dcterms:W3CDTF">2025-07-09T11:14:25Z</dcterms:created>
  <dcterms:modified xsi:type="dcterms:W3CDTF">2025-07-11T20:02:08Z</dcterms:modified>
</cp:coreProperties>
</file>