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81" r:id="rId5"/>
    <p:sldId id="284" r:id="rId6"/>
    <p:sldId id="280" r:id="rId7"/>
    <p:sldId id="278" r:id="rId8"/>
    <p:sldId id="293" r:id="rId9"/>
    <p:sldId id="261" r:id="rId10"/>
    <p:sldId id="273" r:id="rId11"/>
    <p:sldId id="294" r:id="rId12"/>
    <p:sldId id="295" r:id="rId13"/>
    <p:sldId id="296" r:id="rId14"/>
    <p:sldId id="297" r:id="rId15"/>
    <p:sldId id="298" r:id="rId16"/>
    <p:sldId id="299" r:id="rId17"/>
    <p:sldId id="300" r:id="rId18"/>
    <p:sldId id="265"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3447" autoAdjust="0"/>
  </p:normalViewPr>
  <p:slideViewPr>
    <p:cSldViewPr snapToGrid="0">
      <p:cViewPr varScale="1">
        <p:scale>
          <a:sx n="116" d="100"/>
          <a:sy n="116" d="100"/>
        </p:scale>
        <p:origin x="552" y="19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4/2/25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4/2/25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E7301-79B4-2725-2D79-AB19DF3E5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633308-B996-5735-B211-22147AB2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DCFC03-FDBB-7CDD-B5F1-FDAAFB40EF8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878BCCB-431D-E6E5-FC6D-288E1762891C}"/>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04329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57C1B-10C5-3EF8-1EB2-E2D45538E2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96B73-0D12-8754-40D5-335DB10026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A84E4-EC2C-8014-1171-10119A9B18D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15B972-2C95-AA42-64EF-AB90586C81BD}"/>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425456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E993E-1741-7E2A-320E-3DC3DF78C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E57BA-1B48-FB8F-A32B-AD463A8925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7BFD4-C00F-1732-0A3A-B23035D1346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A71F5F-A8A5-6B1E-EA13-EFCB55F81EBF}"/>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2220539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7B695-A0CD-EB21-0281-03D691D0E8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EEB7AE-FC03-9497-2C27-02AF418386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1F2A73-1F2F-B8CF-0BA7-CC52BE4BB56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F9D5FB4-82FB-5C96-24D4-EB713AF0C4AD}"/>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960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4/2/25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4/2/25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1"/>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6" name="Title 5">
            <a:extLst>
              <a:ext uri="{FF2B5EF4-FFF2-40B4-BE49-F238E27FC236}">
                <a16:creationId xmlns:a16="http://schemas.microsoft.com/office/drawing/2014/main" id="{F20A922B-22EC-7FD8-FA8C-2FFAC558BD66}"/>
              </a:ext>
            </a:extLst>
          </p:cNvPr>
          <p:cNvSpPr>
            <a:spLocks noGrp="1"/>
          </p:cNvSpPr>
          <p:nvPr>
            <p:ph type="title"/>
          </p:nvPr>
        </p:nvSpPr>
        <p:spPr>
          <a:xfrm>
            <a:off x="1362437" y="400485"/>
            <a:ext cx="9467127" cy="2222971"/>
          </a:xfrm>
        </p:spPr>
        <p:txBody>
          <a:bodyPr/>
          <a:lstStyle/>
          <a:p>
            <a:r>
              <a:rPr lang="en-IN" sz="4600" b="1" dirty="0">
                <a:effectLst/>
                <a:latin typeface="+mn-lt"/>
                <a:ea typeface="Aptos" panose="020B0004020202020204" pitchFamily="34" charset="0"/>
              </a:rPr>
              <a:t>E-commerce Order Tracking and Customer Analytics System</a:t>
            </a:r>
            <a:endParaRPr lang="en-US" sz="4600" b="1" dirty="0">
              <a:latin typeface="+mn-lt"/>
            </a:endParaRPr>
          </a:p>
        </p:txBody>
      </p:sp>
      <p:sp>
        <p:nvSpPr>
          <p:cNvPr id="2" name="Text Placeholder 1">
            <a:extLst>
              <a:ext uri="{FF2B5EF4-FFF2-40B4-BE49-F238E27FC236}">
                <a16:creationId xmlns:a16="http://schemas.microsoft.com/office/drawing/2014/main" id="{434A2330-E172-01C6-EB6C-CEEC86ED839A}"/>
              </a:ext>
            </a:extLst>
          </p:cNvPr>
          <p:cNvSpPr>
            <a:spLocks noGrp="1"/>
          </p:cNvSpPr>
          <p:nvPr>
            <p:ph type="body" sz="quarter" idx="10"/>
          </p:nvPr>
        </p:nvSpPr>
        <p:spPr>
          <a:xfrm>
            <a:off x="1536246" y="2623456"/>
            <a:ext cx="9467850" cy="5156189"/>
          </a:xfrm>
        </p:spPr>
        <p:txBody>
          <a:bodyPr/>
          <a:lstStyle/>
          <a:p>
            <a:endParaRPr lang="en-US" sz="3000" b="1" dirty="0"/>
          </a:p>
          <a:p>
            <a:r>
              <a:rPr lang="en-US" sz="3000" b="1" dirty="0"/>
              <a:t>Team Members: </a:t>
            </a:r>
          </a:p>
          <a:p>
            <a:r>
              <a:rPr lang="en-US" sz="2500" b="1" dirty="0"/>
              <a:t>Divya Sree </a:t>
            </a:r>
            <a:r>
              <a:rPr lang="en-US" sz="2500" b="1" dirty="0" err="1"/>
              <a:t>Kuntamalla</a:t>
            </a:r>
            <a:endParaRPr lang="en-US" sz="2500" b="1" dirty="0"/>
          </a:p>
          <a:p>
            <a:r>
              <a:rPr lang="en-US" sz="2500" b="1" dirty="0"/>
              <a:t>Sriram Chunduri</a:t>
            </a:r>
          </a:p>
          <a:p>
            <a:endParaRPr lang="en-US" dirty="0"/>
          </a:p>
          <a:p>
            <a:r>
              <a:rPr lang="en-US" sz="2500" dirty="0"/>
              <a:t>Group Number: Group 20</a:t>
            </a:r>
            <a:endParaRPr lang="en-US" dirty="0"/>
          </a:p>
          <a:p>
            <a:r>
              <a:rPr lang="en-US" sz="2500" dirty="0"/>
              <a:t>Presentation Date: 12-13-2024</a:t>
            </a:r>
          </a:p>
          <a:p>
            <a:endParaRPr lang="en-US" dirty="0"/>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879F2-E65A-AEDB-F9FB-109B767120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3DB44-4AA1-F144-2452-A3F0EB04CA12}"/>
              </a:ext>
            </a:extLst>
          </p:cNvPr>
          <p:cNvSpPr>
            <a:spLocks noGrp="1"/>
          </p:cNvSpPr>
          <p:nvPr>
            <p:ph type="title"/>
          </p:nvPr>
        </p:nvSpPr>
        <p:spPr>
          <a:xfrm>
            <a:off x="838200" y="185057"/>
            <a:ext cx="10515600" cy="903514"/>
          </a:xfrm>
          <a:noFill/>
        </p:spPr>
        <p:txBody>
          <a:bodyPr/>
          <a:lstStyle/>
          <a:p>
            <a:r>
              <a:rPr lang="en-US" b="1" dirty="0">
                <a:latin typeface="+mn-lt"/>
              </a:rPr>
              <a:t>Query 4 - Monthly Sales Analysis with Discount Impact</a:t>
            </a:r>
          </a:p>
        </p:txBody>
      </p:sp>
      <p:sp>
        <p:nvSpPr>
          <p:cNvPr id="3" name="Table Placeholder 2">
            <a:extLst>
              <a:ext uri="{FF2B5EF4-FFF2-40B4-BE49-F238E27FC236}">
                <a16:creationId xmlns:a16="http://schemas.microsoft.com/office/drawing/2014/main" id="{6494372D-BD55-F546-19C7-549FF0E56583}"/>
              </a:ext>
            </a:extLst>
          </p:cNvPr>
          <p:cNvSpPr>
            <a:spLocks noGrp="1"/>
          </p:cNvSpPr>
          <p:nvPr>
            <p:ph type="tbl" sz="quarter" idx="13"/>
          </p:nvPr>
        </p:nvSpPr>
        <p:spPr>
          <a:xfrm>
            <a:off x="613186" y="1197429"/>
            <a:ext cx="10965628" cy="5233851"/>
          </a:xfrm>
        </p:spPr>
        <p:txBody>
          <a:bodyPr>
            <a:normAutofit fontScale="62500" lnSpcReduction="20000"/>
          </a:bodyPr>
          <a:lstStyle/>
          <a:p>
            <a:pPr marL="0" marR="0" indent="0">
              <a:buNone/>
            </a:pPr>
            <a:r>
              <a:rPr lang="en-US" sz="3800" b="1" dirty="0"/>
              <a:t>Purpose</a:t>
            </a:r>
            <a:r>
              <a:rPr lang="en-US" sz="3800" dirty="0"/>
              <a:t>: </a:t>
            </a:r>
            <a:r>
              <a:rPr lang="en-US" sz="3200" dirty="0">
                <a:effectLst/>
                <a:ea typeface="Aptos" panose="020B0004020202020204" pitchFamily="34" charset="0"/>
              </a:rPr>
              <a:t>Analyzes monthly sales, including the impact of discounts</a:t>
            </a:r>
            <a:endParaRPr lang="en-US" sz="3200" dirty="0"/>
          </a:p>
          <a:p>
            <a:pPr marL="0" marR="0" indent="0">
              <a:buNone/>
            </a:pPr>
            <a:r>
              <a:rPr lang="en-US" sz="3800" b="1" dirty="0"/>
              <a:t>SQL Query:</a:t>
            </a:r>
          </a:p>
          <a:p>
            <a:pPr marL="0" marR="0" indent="0">
              <a:buNone/>
            </a:pPr>
            <a:r>
              <a:rPr lang="en-US" sz="3200" kern="100" dirty="0">
                <a:effectLst/>
                <a:ea typeface="Aptos" panose="020B0004020202020204" pitchFamily="34" charset="0"/>
                <a:cs typeface="Cordia New" panose="020B0304020202020204" pitchFamily="34" charset="-34"/>
              </a:rPr>
              <a:t>SELECT </a:t>
            </a:r>
          </a:p>
          <a:p>
            <a:pPr marL="0" marR="0" indent="0">
              <a:buNone/>
            </a:pPr>
            <a:r>
              <a:rPr lang="en-US" sz="3200" kern="100" dirty="0">
                <a:effectLst/>
                <a:ea typeface="Aptos" panose="020B0004020202020204" pitchFamily="34" charset="0"/>
                <a:cs typeface="Cordia New" panose="020B0304020202020204" pitchFamily="34" charset="-34"/>
              </a:rPr>
              <a:t>    DATE_FORMAT(</a:t>
            </a:r>
            <a:r>
              <a:rPr lang="en-US" sz="3200" kern="100" dirty="0" err="1">
                <a:effectLst/>
                <a:ea typeface="Aptos" panose="020B0004020202020204" pitchFamily="34" charset="0"/>
                <a:cs typeface="Cordia New" panose="020B0304020202020204" pitchFamily="34" charset="-34"/>
              </a:rPr>
              <a:t>o.Order_Date</a:t>
            </a:r>
            <a:r>
              <a:rPr lang="en-US" sz="3200" kern="100" dirty="0">
                <a:effectLst/>
                <a:ea typeface="Aptos" panose="020B0004020202020204" pitchFamily="34" charset="0"/>
                <a:cs typeface="Cordia New" panose="020B0304020202020204" pitchFamily="34" charset="-34"/>
              </a:rPr>
              <a:t>, '%Y-%m') AS Month,</a:t>
            </a:r>
          </a:p>
          <a:p>
            <a:pPr marL="0" marR="0" indent="0">
              <a:buNone/>
            </a:pPr>
            <a:r>
              <a:rPr lang="en-US" sz="3200" kern="100" dirty="0">
                <a:effectLst/>
                <a:ea typeface="Aptos" panose="020B0004020202020204" pitchFamily="34" charset="0"/>
                <a:cs typeface="Cordia New" panose="020B0304020202020204" pitchFamily="34" charset="-34"/>
              </a:rPr>
              <a:t>    COUNT(</a:t>
            </a:r>
            <a:r>
              <a:rPr lang="en-US" sz="3200" kern="100" dirty="0" err="1">
                <a:effectLst/>
                <a:ea typeface="Aptos" panose="020B0004020202020204" pitchFamily="34" charset="0"/>
                <a:cs typeface="Cordia New" panose="020B0304020202020204" pitchFamily="34" charset="-34"/>
              </a:rPr>
              <a:t>o.Order_ID</a:t>
            </a:r>
            <a:r>
              <a:rPr lang="en-US" sz="3200" kern="100" dirty="0">
                <a:effectLst/>
                <a:ea typeface="Aptos" panose="020B0004020202020204" pitchFamily="34" charset="0"/>
                <a:cs typeface="Cordia New" panose="020B0304020202020204" pitchFamily="34" charset="-34"/>
              </a:rPr>
              <a:t>) AS </a:t>
            </a:r>
            <a:r>
              <a:rPr lang="en-US" sz="3200" kern="100" dirty="0" err="1">
                <a:effectLst/>
                <a:ea typeface="Aptos" panose="020B0004020202020204" pitchFamily="34" charset="0"/>
                <a:cs typeface="Cordia New" panose="020B0304020202020204" pitchFamily="34" charset="-34"/>
              </a:rPr>
              <a:t>Total_Orders</a:t>
            </a:r>
            <a:r>
              <a:rPr lang="en-US" sz="3200" kern="100" dirty="0">
                <a:effectLst/>
                <a:ea typeface="Aptos" panose="020B0004020202020204" pitchFamily="34" charset="0"/>
                <a:cs typeface="Cordia New" panose="020B0304020202020204" pitchFamily="34" charset="-34"/>
              </a:rPr>
              <a:t>,</a:t>
            </a:r>
          </a:p>
          <a:p>
            <a:pPr marL="0" marR="0" indent="0">
              <a:buNone/>
            </a:pPr>
            <a:r>
              <a:rPr lang="en-US" sz="3200" kern="100" dirty="0">
                <a:effectLst/>
                <a:ea typeface="Aptos" panose="020B0004020202020204" pitchFamily="34" charset="0"/>
                <a:cs typeface="Cordia New" panose="020B0304020202020204" pitchFamily="34" charset="-34"/>
              </a:rPr>
              <a:t>    SUM(</a:t>
            </a:r>
            <a:r>
              <a:rPr lang="en-US" sz="3200" kern="100" dirty="0" err="1">
                <a:effectLst/>
                <a:ea typeface="Aptos" panose="020B0004020202020204" pitchFamily="34" charset="0"/>
                <a:cs typeface="Cordia New" panose="020B0304020202020204" pitchFamily="34" charset="-34"/>
              </a:rPr>
              <a:t>o.Total_Amount</a:t>
            </a:r>
            <a:r>
              <a:rPr lang="en-US" sz="3200" kern="100" dirty="0">
                <a:effectLst/>
                <a:ea typeface="Aptos" panose="020B0004020202020204" pitchFamily="34" charset="0"/>
                <a:cs typeface="Cordia New" panose="020B0304020202020204" pitchFamily="34" charset="-34"/>
              </a:rPr>
              <a:t>) AS </a:t>
            </a:r>
            <a:r>
              <a:rPr lang="en-US" sz="3200" kern="100" dirty="0" err="1">
                <a:effectLst/>
                <a:ea typeface="Aptos" panose="020B0004020202020204" pitchFamily="34" charset="0"/>
                <a:cs typeface="Cordia New" panose="020B0304020202020204" pitchFamily="34" charset="-34"/>
              </a:rPr>
              <a:t>Total_Sales</a:t>
            </a:r>
            <a:r>
              <a:rPr lang="en-US" sz="3200" kern="100" dirty="0">
                <a:effectLst/>
                <a:ea typeface="Aptos" panose="020B0004020202020204" pitchFamily="34" charset="0"/>
                <a:cs typeface="Cordia New" panose="020B0304020202020204" pitchFamily="34" charset="-34"/>
              </a:rPr>
              <a:t>,</a:t>
            </a:r>
          </a:p>
          <a:p>
            <a:pPr marL="0" marR="0" indent="0">
              <a:buNone/>
            </a:pPr>
            <a:r>
              <a:rPr lang="en-US" sz="3200" kern="100" dirty="0">
                <a:effectLst/>
                <a:ea typeface="Aptos" panose="020B0004020202020204" pitchFamily="34" charset="0"/>
                <a:cs typeface="Cordia New" panose="020B0304020202020204" pitchFamily="34" charset="-34"/>
              </a:rPr>
              <a:t>    SUM(IFNULL(</a:t>
            </a:r>
            <a:r>
              <a:rPr lang="en-US" sz="3200" kern="100" dirty="0" err="1">
                <a:effectLst/>
                <a:ea typeface="Aptos" panose="020B0004020202020204" pitchFamily="34" charset="0"/>
                <a:cs typeface="Cordia New" panose="020B0304020202020204" pitchFamily="34" charset="-34"/>
              </a:rPr>
              <a:t>d.Discount_Amount</a:t>
            </a:r>
            <a:r>
              <a:rPr lang="en-US" sz="3200" kern="100" dirty="0">
                <a:effectLst/>
                <a:ea typeface="Aptos" panose="020B0004020202020204" pitchFamily="34" charset="0"/>
                <a:cs typeface="Cordia New" panose="020B0304020202020204" pitchFamily="34" charset="-34"/>
              </a:rPr>
              <a:t>, 0)) AS </a:t>
            </a:r>
            <a:r>
              <a:rPr lang="en-US" sz="3200" kern="100" dirty="0" err="1">
                <a:effectLst/>
                <a:ea typeface="Aptos" panose="020B0004020202020204" pitchFamily="34" charset="0"/>
                <a:cs typeface="Cordia New" panose="020B0304020202020204" pitchFamily="34" charset="-34"/>
              </a:rPr>
              <a:t>Total_Discount</a:t>
            </a:r>
            <a:endParaRPr lang="en-US" sz="3200" kern="100" dirty="0">
              <a:effectLst/>
              <a:ea typeface="Aptos" panose="020B0004020202020204" pitchFamily="34" charset="0"/>
              <a:cs typeface="Cordia New" panose="020B0304020202020204" pitchFamily="34" charset="-34"/>
            </a:endParaRPr>
          </a:p>
          <a:p>
            <a:pPr marL="0" marR="0" indent="0">
              <a:buNone/>
            </a:pPr>
            <a:r>
              <a:rPr lang="en-US" sz="3200" kern="100" dirty="0">
                <a:effectLst/>
                <a:ea typeface="Aptos" panose="020B0004020202020204" pitchFamily="34" charset="0"/>
                <a:cs typeface="Cordia New" panose="020B0304020202020204" pitchFamily="34" charset="-34"/>
              </a:rPr>
              <a:t>FROM Orders o</a:t>
            </a:r>
          </a:p>
          <a:p>
            <a:pPr marL="0" marR="0" indent="0">
              <a:buNone/>
            </a:pPr>
            <a:r>
              <a:rPr lang="en-US" sz="3200" kern="100" dirty="0">
                <a:effectLst/>
                <a:ea typeface="Aptos" panose="020B0004020202020204" pitchFamily="34" charset="0"/>
                <a:cs typeface="Cordia New" panose="020B0304020202020204" pitchFamily="34" charset="-34"/>
              </a:rPr>
              <a:t>LEFT JOIN Discounts d ON </a:t>
            </a:r>
            <a:r>
              <a:rPr lang="en-US" sz="3200" kern="100" dirty="0" err="1">
                <a:effectLst/>
                <a:ea typeface="Aptos" panose="020B0004020202020204" pitchFamily="34" charset="0"/>
                <a:cs typeface="Cordia New" panose="020B0304020202020204" pitchFamily="34" charset="-34"/>
              </a:rPr>
              <a:t>o.Discount_ID</a:t>
            </a:r>
            <a:r>
              <a:rPr lang="en-US" sz="3200" kern="100" dirty="0">
                <a:effectLst/>
                <a:ea typeface="Aptos" panose="020B0004020202020204" pitchFamily="34" charset="0"/>
                <a:cs typeface="Cordia New" panose="020B0304020202020204" pitchFamily="34" charset="-34"/>
              </a:rPr>
              <a:t> = </a:t>
            </a:r>
            <a:r>
              <a:rPr lang="en-US" sz="3200" kern="100" dirty="0" err="1">
                <a:effectLst/>
                <a:ea typeface="Aptos" panose="020B0004020202020204" pitchFamily="34" charset="0"/>
                <a:cs typeface="Cordia New" panose="020B0304020202020204" pitchFamily="34" charset="-34"/>
              </a:rPr>
              <a:t>d.Discount_ID</a:t>
            </a:r>
            <a:endParaRPr lang="en-US" sz="3200" kern="100" dirty="0">
              <a:effectLst/>
              <a:ea typeface="Aptos" panose="020B0004020202020204" pitchFamily="34" charset="0"/>
              <a:cs typeface="Cordia New" panose="020B0304020202020204" pitchFamily="34" charset="-34"/>
            </a:endParaRPr>
          </a:p>
          <a:p>
            <a:pPr marL="0" marR="0" indent="0">
              <a:buNone/>
            </a:pPr>
            <a:r>
              <a:rPr lang="en-US" sz="3200" kern="100" dirty="0">
                <a:effectLst/>
                <a:ea typeface="Aptos" panose="020B0004020202020204" pitchFamily="34" charset="0"/>
                <a:cs typeface="Cordia New" panose="020B0304020202020204" pitchFamily="34" charset="-34"/>
              </a:rPr>
              <a:t>GROUP BY Month</a:t>
            </a:r>
          </a:p>
          <a:p>
            <a:pPr marL="0" marR="0" indent="0">
              <a:buNone/>
            </a:pPr>
            <a:r>
              <a:rPr lang="en-US" sz="3200" kern="100" dirty="0">
                <a:effectLst/>
                <a:ea typeface="Aptos" panose="020B0004020202020204" pitchFamily="34" charset="0"/>
                <a:cs typeface="Cordia New" panose="020B0304020202020204" pitchFamily="34" charset="-34"/>
              </a:rPr>
              <a:t>ORDER BY Month DESC;</a:t>
            </a:r>
          </a:p>
          <a:p>
            <a:pPr marL="0" marR="0" indent="0">
              <a:buNone/>
            </a:pPr>
            <a:endParaRPr lang="en-US" sz="4400" b="1" kern="100" dirty="0">
              <a:effectLst/>
              <a:ea typeface="Aptos" panose="020B0004020202020204" pitchFamily="34" charset="0"/>
              <a:cs typeface="Cordia New" panose="020B0304020202020204" pitchFamily="34" charset="-34"/>
            </a:endParaRPr>
          </a:p>
          <a:p>
            <a:pPr marL="0" marR="0" indent="0">
              <a:buNone/>
            </a:pPr>
            <a:r>
              <a:rPr lang="en-US" sz="3800" b="1" kern="100" dirty="0">
                <a:effectLst/>
                <a:ea typeface="Aptos" panose="020B0004020202020204" pitchFamily="34" charset="0"/>
                <a:cs typeface="Cordia New" panose="020B0304020202020204" pitchFamily="34" charset="-34"/>
              </a:rPr>
              <a:t>Explanation</a:t>
            </a:r>
            <a:r>
              <a:rPr lang="en-US" sz="4400" b="1" kern="100" dirty="0">
                <a:effectLst/>
                <a:ea typeface="Aptos" panose="020B0004020202020204" pitchFamily="34" charset="0"/>
                <a:cs typeface="Cordia New" panose="020B0304020202020204" pitchFamily="34" charset="-34"/>
              </a:rPr>
              <a:t>:</a:t>
            </a:r>
            <a:endParaRPr lang="en-US" sz="4400" kern="100" dirty="0">
              <a:effectLst/>
              <a:ea typeface="Aptos" panose="020B0004020202020204" pitchFamily="34" charset="0"/>
              <a:cs typeface="Cordia New" panose="020B0304020202020204" pitchFamily="34" charset="-34"/>
            </a:endParaRPr>
          </a:p>
          <a:p>
            <a:pPr marL="0" marR="0"/>
            <a:r>
              <a:rPr lang="en-US" sz="3200" dirty="0">
                <a:effectLst/>
                <a:ea typeface="Aptos" panose="020B0004020202020204" pitchFamily="34" charset="0"/>
              </a:rPr>
              <a:t>Shows monthly sales trends and how discounts affect overall sales.</a:t>
            </a:r>
            <a:endParaRPr lang="en-US" sz="3200" dirty="0"/>
          </a:p>
          <a:p>
            <a:pPr marL="0" marR="0" indent="0">
              <a:buNone/>
            </a:pPr>
            <a:endParaRPr lang="en-US" sz="4200" dirty="0"/>
          </a:p>
          <a:p>
            <a:pPr marL="0" marR="0" indent="0">
              <a:buNone/>
            </a:pPr>
            <a:endParaRPr lang="en-US" sz="4200" dirty="0"/>
          </a:p>
          <a:p>
            <a:pPr marL="0" marR="0" indent="0">
              <a:buNone/>
            </a:pPr>
            <a:endParaRPr lang="en-US" sz="4200" dirty="0"/>
          </a:p>
          <a:p>
            <a:pPr marL="0" indent="0">
              <a:buNone/>
            </a:pPr>
            <a:endParaRPr lang="en-US" dirty="0"/>
          </a:p>
        </p:txBody>
      </p:sp>
      <p:pic>
        <p:nvPicPr>
          <p:cNvPr id="6" name="Picture 5">
            <a:extLst>
              <a:ext uri="{FF2B5EF4-FFF2-40B4-BE49-F238E27FC236}">
                <a16:creationId xmlns:a16="http://schemas.microsoft.com/office/drawing/2014/main" id="{342A6CF4-E1F3-1A3E-734C-D6C496679EED}"/>
              </a:ext>
            </a:extLst>
          </p:cNvPr>
          <p:cNvPicPr>
            <a:picLocks noChangeAspect="1"/>
          </p:cNvPicPr>
          <p:nvPr/>
        </p:nvPicPr>
        <p:blipFill>
          <a:blip r:embed="rId3"/>
          <a:stretch>
            <a:fillRect/>
          </a:stretch>
        </p:blipFill>
        <p:spPr>
          <a:xfrm>
            <a:off x="5526272" y="4403966"/>
            <a:ext cx="5756408" cy="1333531"/>
          </a:xfrm>
          <a:prstGeom prst="rect">
            <a:avLst/>
          </a:prstGeom>
        </p:spPr>
      </p:pic>
    </p:spTree>
    <p:extLst>
      <p:ext uri="{BB962C8B-B14F-4D97-AF65-F5344CB8AC3E}">
        <p14:creationId xmlns:p14="http://schemas.microsoft.com/office/powerpoint/2010/main" val="114227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numbers and a number of people&#10;&#10;Description automatically generated with medium confidence">
            <a:extLst>
              <a:ext uri="{FF2B5EF4-FFF2-40B4-BE49-F238E27FC236}">
                <a16:creationId xmlns:a16="http://schemas.microsoft.com/office/drawing/2014/main" id="{E644236C-2705-D9F0-CC3F-79EBB77F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64" y="154693"/>
            <a:ext cx="5286035" cy="5664691"/>
          </a:xfrm>
          <a:prstGeom prst="rect">
            <a:avLst/>
          </a:prstGeom>
        </p:spPr>
      </p:pic>
      <p:pic>
        <p:nvPicPr>
          <p:cNvPr id="7" name="Picture 6" descr="A pie chart with text and a red circle&#10;&#10;Description automatically generated">
            <a:extLst>
              <a:ext uri="{FF2B5EF4-FFF2-40B4-BE49-F238E27FC236}">
                <a16:creationId xmlns:a16="http://schemas.microsoft.com/office/drawing/2014/main" id="{F4B20817-D651-E52C-6D1A-2DD1E1BC1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4946490" cy="5664691"/>
          </a:xfrm>
          <a:prstGeom prst="rect">
            <a:avLst/>
          </a:prstGeom>
        </p:spPr>
      </p:pic>
    </p:spTree>
    <p:extLst>
      <p:ext uri="{BB962C8B-B14F-4D97-AF65-F5344CB8AC3E}">
        <p14:creationId xmlns:p14="http://schemas.microsoft.com/office/powerpoint/2010/main" val="23371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4D0D7-58D6-3569-5DA3-929C0A758E2F}"/>
            </a:ext>
          </a:extLst>
        </p:cNvPr>
        <p:cNvGrpSpPr/>
        <p:nvPr/>
      </p:nvGrpSpPr>
      <p:grpSpPr>
        <a:xfrm>
          <a:off x="0" y="0"/>
          <a:ext cx="0" cy="0"/>
          <a:chOff x="0" y="0"/>
          <a:chExt cx="0" cy="0"/>
        </a:xfrm>
      </p:grpSpPr>
      <p:pic>
        <p:nvPicPr>
          <p:cNvPr id="3" name="Picture 2" descr="A graph with blue and white bars&#10;&#10;Description automatically generated">
            <a:extLst>
              <a:ext uri="{FF2B5EF4-FFF2-40B4-BE49-F238E27FC236}">
                <a16:creationId xmlns:a16="http://schemas.microsoft.com/office/drawing/2014/main" id="{0039C625-218D-E57B-6E7F-396AB7B3F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08" y="260668"/>
            <a:ext cx="2305156" cy="4839651"/>
          </a:xfrm>
          <a:prstGeom prst="rect">
            <a:avLst/>
          </a:prstGeom>
        </p:spPr>
      </p:pic>
      <p:pic>
        <p:nvPicPr>
          <p:cNvPr id="5" name="Picture 4" descr="A graph with orange lines&#10;&#10;Description automatically generated with medium confidence">
            <a:extLst>
              <a:ext uri="{FF2B5EF4-FFF2-40B4-BE49-F238E27FC236}">
                <a16:creationId xmlns:a16="http://schemas.microsoft.com/office/drawing/2014/main" id="{02B250B1-48B9-56CA-4748-509F1C318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448" y="260668"/>
            <a:ext cx="8452284" cy="3232316"/>
          </a:xfrm>
          <a:prstGeom prst="rect">
            <a:avLst/>
          </a:prstGeom>
        </p:spPr>
      </p:pic>
      <p:pic>
        <p:nvPicPr>
          <p:cNvPr id="19" name="Picture 18" descr="A screenshot of a computer screen&#10;&#10;Description automatically generated">
            <a:extLst>
              <a:ext uri="{FF2B5EF4-FFF2-40B4-BE49-F238E27FC236}">
                <a16:creationId xmlns:a16="http://schemas.microsoft.com/office/drawing/2014/main" id="{CB0EF7BB-276E-E732-8673-0DA24111AF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4233" y="3308889"/>
            <a:ext cx="4839499" cy="3582860"/>
          </a:xfrm>
          <a:prstGeom prst="rect">
            <a:avLst/>
          </a:prstGeom>
        </p:spPr>
      </p:pic>
    </p:spTree>
    <p:extLst>
      <p:ext uri="{BB962C8B-B14F-4D97-AF65-F5344CB8AC3E}">
        <p14:creationId xmlns:p14="http://schemas.microsoft.com/office/powerpoint/2010/main" val="1392076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B1A1F-6F4C-7E72-FECB-548C3975F9FA}"/>
            </a:ext>
          </a:extLst>
        </p:cNvPr>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9D518B5F-5C56-96B2-5EB4-A5A237843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 y="1367505"/>
            <a:ext cx="11950700" cy="4122990"/>
          </a:xfrm>
          <a:prstGeom prst="rect">
            <a:avLst/>
          </a:prstGeom>
          <a:noFill/>
        </p:spPr>
      </p:pic>
    </p:spTree>
    <p:extLst>
      <p:ext uri="{BB962C8B-B14F-4D97-AF65-F5344CB8AC3E}">
        <p14:creationId xmlns:p14="http://schemas.microsoft.com/office/powerpoint/2010/main" val="2972150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D9969-65DA-F97E-3345-9E6FE3247FB6}"/>
            </a:ext>
          </a:extLst>
        </p:cNvPr>
        <p:cNvGrpSpPr/>
        <p:nvPr/>
      </p:nvGrpSpPr>
      <p:grpSpPr>
        <a:xfrm>
          <a:off x="0" y="0"/>
          <a:ext cx="0" cy="0"/>
          <a:chOff x="0" y="0"/>
          <a:chExt cx="0" cy="0"/>
        </a:xfrm>
      </p:grpSpPr>
      <p:pic>
        <p:nvPicPr>
          <p:cNvPr id="3" name="Picture 2" descr="A green and white chart&#10;&#10;Description automatically generated">
            <a:extLst>
              <a:ext uri="{FF2B5EF4-FFF2-40B4-BE49-F238E27FC236}">
                <a16:creationId xmlns:a16="http://schemas.microsoft.com/office/drawing/2014/main" id="{A8F18646-EDB5-E048-2FD3-0FB668C0D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63" y="68263"/>
            <a:ext cx="9083074" cy="6721475"/>
          </a:xfrm>
          <a:prstGeom prst="rect">
            <a:avLst/>
          </a:prstGeom>
          <a:noFill/>
        </p:spPr>
      </p:pic>
    </p:spTree>
    <p:extLst>
      <p:ext uri="{BB962C8B-B14F-4D97-AF65-F5344CB8AC3E}">
        <p14:creationId xmlns:p14="http://schemas.microsoft.com/office/powerpoint/2010/main" val="103146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97446A-804D-FBC7-ED2C-AA1FBA0A7B5F}"/>
              </a:ext>
            </a:extLst>
          </p:cNvPr>
          <p:cNvSpPr>
            <a:spLocks noGrp="1"/>
          </p:cNvSpPr>
          <p:nvPr>
            <p:ph type="pic" sz="quarter" idx="11"/>
          </p:nvPr>
        </p:nvSpPr>
        <p:spPr/>
        <p:txBody>
          <a:bodyPr/>
          <a:lstStyle/>
          <a:p>
            <a:endParaRPr lang="en-US" dirty="0"/>
          </a:p>
        </p:txBody>
      </p:sp>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362437" y="400486"/>
            <a:ext cx="9467127" cy="530915"/>
          </a:xfrm>
          <a:noFill/>
        </p:spPr>
        <p:txBody>
          <a:bodyPr anchor="ctr"/>
          <a:lstStyle/>
          <a:p>
            <a:r>
              <a:rPr lang="en-US" dirty="0">
                <a:latin typeface="+mn-lt"/>
              </a:rPr>
              <a:t>Conclusion</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4">
            <a:extLst>
              <a:ext uri="{FF2B5EF4-FFF2-40B4-BE49-F238E27FC236}">
                <a16:creationId xmlns:a16="http://schemas.microsoft.com/office/drawing/2014/main" id="{DB6F430E-73A4-B2C5-F658-6E658D65026B}"/>
              </a:ext>
            </a:extLst>
          </p:cNvPr>
          <p:cNvSpPr>
            <a:spLocks noGrp="1" noChangeArrowheads="1"/>
          </p:cNvSpPr>
          <p:nvPr>
            <p:ph type="body" sz="quarter" idx="10"/>
          </p:nvPr>
        </p:nvSpPr>
        <p:spPr bwMode="auto">
          <a:xfrm>
            <a:off x="620485" y="1328511"/>
            <a:ext cx="1090748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effectLst/>
              </a:rPr>
              <a:t>Summary: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effectLst/>
              </a:rPr>
              <a:t>The integrated database system effectively manages orders, inventory, and customer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effectLst/>
              </a:rPr>
              <a:t>SQL queries provide insights into business performance.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effectLst/>
              </a:rPr>
              <a:t>Visualizations aid in data-driven decision-making.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effectLst/>
              </a:rPr>
              <a:t>Future Improvements: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effectLst/>
              </a:rPr>
              <a:t>Implement real-time dashboards.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effectLst/>
              </a:rPr>
              <a:t>Enhance system scalability for larger datasets.</a:t>
            </a:r>
          </a:p>
          <a:p>
            <a:pPr marR="0" lvl="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2960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6" y="999925"/>
            <a:ext cx="9467127" cy="2527911"/>
          </a:xfrm>
        </p:spPr>
        <p:txBody>
          <a:bodyPr/>
          <a:lstStyle/>
          <a:p>
            <a:r>
              <a:rPr lang="en-US" b="1" dirty="0"/>
              <a:t>THANK YOU</a:t>
            </a:r>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38200" y="365126"/>
            <a:ext cx="10515600" cy="571046"/>
          </a:xfrm>
        </p:spPr>
        <p:txBody>
          <a:bodyPr anchor="t">
            <a:normAutofit/>
          </a:bodyPr>
          <a:lstStyle/>
          <a:p>
            <a:r>
              <a:rPr lang="en-US" b="1" dirty="0">
                <a:latin typeface="+mn-lt"/>
              </a:rPr>
              <a:t>Project Framing and Explanation</a:t>
            </a:r>
          </a:p>
        </p:txBody>
      </p:sp>
      <p:sp>
        <p:nvSpPr>
          <p:cNvPr id="7" name="Table Placeholder 6">
            <a:extLst>
              <a:ext uri="{FF2B5EF4-FFF2-40B4-BE49-F238E27FC236}">
                <a16:creationId xmlns:a16="http://schemas.microsoft.com/office/drawing/2014/main" id="{E4186ACB-A898-1608-B36E-1AB5E129C752}"/>
              </a:ext>
            </a:extLst>
          </p:cNvPr>
          <p:cNvSpPr>
            <a:spLocks noGrp="1"/>
          </p:cNvSpPr>
          <p:nvPr>
            <p:ph type="tbl" sz="quarter" idx="13"/>
          </p:nvPr>
        </p:nvSpPr>
        <p:spPr>
          <a:xfrm>
            <a:off x="613186" y="936172"/>
            <a:ext cx="10965628" cy="5834742"/>
          </a:xfrm>
        </p:spPr>
        <p:txBody>
          <a:bodyPr>
            <a:normAutofit/>
          </a:bodyPr>
          <a:lstStyle/>
          <a:p>
            <a:pPr>
              <a:buFont typeface="Arial" panose="020B0604020202020204" pitchFamily="34" charset="0"/>
              <a:buChar char="•"/>
            </a:pPr>
            <a:r>
              <a:rPr lang="en-US" b="1" dirty="0"/>
              <a:t>Problem Statement:</a:t>
            </a:r>
            <a:endParaRPr lang="en-US" dirty="0"/>
          </a:p>
          <a:p>
            <a:pPr marL="742950" lvl="1" indent="-285750">
              <a:buFont typeface="Arial" panose="020B0604020202020204" pitchFamily="34" charset="0"/>
              <a:buChar char="•"/>
            </a:pPr>
            <a:r>
              <a:rPr lang="en-US" dirty="0"/>
              <a:t>Managing customer orders, inventory levels, payments, and customer behavior is complex in e-commerce.</a:t>
            </a:r>
          </a:p>
          <a:p>
            <a:pPr marL="742950" lvl="1" indent="-285750">
              <a:buFont typeface="Arial" panose="020B0604020202020204" pitchFamily="34" charset="0"/>
              <a:buChar char="•"/>
            </a:pPr>
            <a:r>
              <a:rPr lang="en-US" dirty="0"/>
              <a:t>Issues like overstocking, stockouts, delayed shipping, and lack of customer insights can lead to poor service and lost sales.</a:t>
            </a:r>
          </a:p>
          <a:p>
            <a:pPr>
              <a:buFont typeface="Arial" panose="020B0604020202020204" pitchFamily="34" charset="0"/>
              <a:buChar char="•"/>
            </a:pPr>
            <a:r>
              <a:rPr lang="en-US" b="1" dirty="0"/>
              <a:t>Proposed Solution:</a:t>
            </a:r>
            <a:endParaRPr lang="en-US" dirty="0"/>
          </a:p>
          <a:p>
            <a:pPr marL="742950" lvl="1" indent="-285750">
              <a:buFont typeface="Arial" panose="020B0604020202020204" pitchFamily="34" charset="0"/>
              <a:buChar char="•"/>
            </a:pPr>
            <a:r>
              <a:rPr lang="en-US" dirty="0"/>
              <a:t>An integrated database system for:</a:t>
            </a:r>
          </a:p>
          <a:p>
            <a:pPr marL="1143000" lvl="2" indent="-228600">
              <a:buFont typeface="Arial" panose="020B0604020202020204" pitchFamily="34" charset="0"/>
              <a:buChar char="•"/>
            </a:pPr>
            <a:r>
              <a:rPr lang="en-US" b="1" dirty="0"/>
              <a:t>Order Tracking</a:t>
            </a:r>
            <a:endParaRPr lang="en-US" dirty="0"/>
          </a:p>
          <a:p>
            <a:pPr marL="1143000" lvl="2" indent="-228600">
              <a:buFont typeface="Arial" panose="020B0604020202020204" pitchFamily="34" charset="0"/>
              <a:buChar char="•"/>
            </a:pPr>
            <a:r>
              <a:rPr lang="en-US" b="1" dirty="0"/>
              <a:t>Customer Management</a:t>
            </a:r>
            <a:endParaRPr lang="en-US" dirty="0"/>
          </a:p>
          <a:p>
            <a:pPr marL="1143000" lvl="2" indent="-228600">
              <a:buFont typeface="Arial" panose="020B0604020202020204" pitchFamily="34" charset="0"/>
              <a:buChar char="•"/>
            </a:pPr>
            <a:r>
              <a:rPr lang="en-US" b="1" dirty="0"/>
              <a:t>Inventory Monitoring</a:t>
            </a:r>
            <a:endParaRPr lang="en-US" dirty="0"/>
          </a:p>
          <a:p>
            <a:pPr marL="1143000" lvl="2" indent="-228600">
              <a:buFont typeface="Arial" panose="020B0604020202020204" pitchFamily="34" charset="0"/>
              <a:buChar char="•"/>
            </a:pPr>
            <a:r>
              <a:rPr lang="en-US" b="1" dirty="0"/>
              <a:t>Payment Processing and Shipment Tracking</a:t>
            </a:r>
            <a:endParaRPr lang="en-US" dirty="0"/>
          </a:p>
          <a:p>
            <a:pPr marL="1143000" lvl="2" indent="-228600">
              <a:buFont typeface="Arial" panose="020B0604020202020204" pitchFamily="34" charset="0"/>
              <a:buChar char="•"/>
            </a:pPr>
            <a:r>
              <a:rPr lang="en-US" b="1" dirty="0"/>
              <a:t>Review Management</a:t>
            </a:r>
            <a:endParaRPr lang="en-US" dirty="0"/>
          </a:p>
          <a:p>
            <a:pPr>
              <a:buFont typeface="Arial" panose="020B0604020202020204" pitchFamily="34" charset="0"/>
              <a:buChar char="•"/>
            </a:pPr>
            <a:r>
              <a:rPr lang="en-US" b="1" dirty="0"/>
              <a:t>Outcome:</a:t>
            </a:r>
            <a:endParaRPr lang="en-US" dirty="0"/>
          </a:p>
          <a:p>
            <a:pPr marL="742950" lvl="1" indent="-285750">
              <a:buFont typeface="Arial" panose="020B0604020202020204" pitchFamily="34" charset="0"/>
              <a:buChar char="•"/>
            </a:pPr>
            <a:r>
              <a:rPr lang="en-US" dirty="0"/>
              <a:t>Streamlined operations, improved customer satisfaction, and data-driven decision-making.</a:t>
            </a:r>
          </a:p>
          <a:p>
            <a:pPr marL="0" indent="0">
              <a:buNone/>
            </a:pPr>
            <a:endParaRPr lang="en-US" dirty="0"/>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pic>
        <p:nvPicPr>
          <p:cNvPr id="2" name="Picture 1" descr="A diagram of a company&#10;&#10;Description automatically generated">
            <a:extLst>
              <a:ext uri="{FF2B5EF4-FFF2-40B4-BE49-F238E27FC236}">
                <a16:creationId xmlns:a16="http://schemas.microsoft.com/office/drawing/2014/main" id="{A1F724E5-DE49-0EE1-F6DB-434BCF5092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27096"/>
            <a:ext cx="9144000" cy="6885096"/>
          </a:xfrm>
          <a:prstGeom prst="rect">
            <a:avLst/>
          </a:prstGeom>
        </p:spPr>
      </p:pic>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365126"/>
            <a:ext cx="10515600" cy="647246"/>
          </a:xfrm>
          <a:noFill/>
        </p:spPr>
        <p:txBody>
          <a:bodyPr>
            <a:noAutofit/>
          </a:bodyPr>
          <a:lstStyle/>
          <a:p>
            <a:r>
              <a:rPr lang="en-US" b="1" dirty="0">
                <a:latin typeface="+mn-lt"/>
              </a:rPr>
              <a:t>Entity-Relationship Diagram (ERD)</a:t>
            </a:r>
          </a:p>
        </p:txBody>
      </p:sp>
      <p:sp>
        <p:nvSpPr>
          <p:cNvPr id="4" name="Table Placeholder 3">
            <a:extLst>
              <a:ext uri="{FF2B5EF4-FFF2-40B4-BE49-F238E27FC236}">
                <a16:creationId xmlns:a16="http://schemas.microsoft.com/office/drawing/2014/main" id="{F365FFC8-9D71-B3FA-D191-E16633926A88}"/>
              </a:ext>
            </a:extLst>
          </p:cNvPr>
          <p:cNvSpPr>
            <a:spLocks noGrp="1"/>
          </p:cNvSpPr>
          <p:nvPr>
            <p:ph type="tbl" sz="quarter" idx="13"/>
          </p:nvPr>
        </p:nvSpPr>
        <p:spPr>
          <a:xfrm>
            <a:off x="613186" y="1524000"/>
            <a:ext cx="10965628" cy="5159828"/>
          </a:xfrm>
        </p:spPr>
        <p:txBody>
          <a:bodyPr/>
          <a:lstStyle/>
          <a:p>
            <a:pPr marL="0" indent="0">
              <a:buNone/>
            </a:pPr>
            <a:r>
              <a:rPr lang="en-US" dirty="0"/>
              <a:t>ER Diagram with key entities and relationships:</a:t>
            </a:r>
          </a:p>
          <a:p>
            <a:pPr marL="0" indent="0">
              <a:buNone/>
            </a:pPr>
            <a:r>
              <a:rPr lang="en-US" b="1" dirty="0"/>
              <a:t>Entities:</a:t>
            </a:r>
            <a:r>
              <a:rPr lang="en-US" dirty="0"/>
              <a:t> </a:t>
            </a:r>
          </a:p>
          <a:p>
            <a:pPr lvl="1"/>
            <a:r>
              <a:rPr lang="en-US" dirty="0"/>
              <a:t>Customer, Order, Product, Supplier, Shipment, Payment, Review, Discount</a:t>
            </a:r>
          </a:p>
          <a:p>
            <a:pPr marL="0" indent="0">
              <a:buNone/>
            </a:pPr>
            <a:r>
              <a:rPr lang="en-US" b="1" dirty="0"/>
              <a:t>Relationships:</a:t>
            </a:r>
            <a:endParaRPr lang="en-US" dirty="0"/>
          </a:p>
          <a:p>
            <a:pPr lvl="1"/>
            <a:r>
              <a:rPr lang="en-US" dirty="0"/>
              <a:t>Customers place multiple orders.</a:t>
            </a:r>
          </a:p>
          <a:p>
            <a:pPr lvl="1"/>
            <a:r>
              <a:rPr lang="en-US" dirty="0"/>
              <a:t>Orders include products.</a:t>
            </a:r>
          </a:p>
          <a:p>
            <a:pPr lvl="1"/>
            <a:r>
              <a:rPr lang="en-US" dirty="0"/>
              <a:t>Products are supplied by suppliers.</a:t>
            </a:r>
          </a:p>
          <a:p>
            <a:pPr lvl="1"/>
            <a:r>
              <a:rPr lang="en-US" dirty="0"/>
              <a:t>Orders have payments and shipments.</a:t>
            </a:r>
          </a:p>
          <a:p>
            <a:pPr lvl="1"/>
            <a:r>
              <a:rPr lang="en-US" dirty="0"/>
              <a:t>Customers write reviews for products.</a:t>
            </a:r>
          </a:p>
          <a:p>
            <a:pPr lvl="1"/>
            <a:r>
              <a:rPr lang="en-US" dirty="0"/>
              <a:t>Discounts are applied to orders.</a:t>
            </a:r>
          </a:p>
          <a:p>
            <a:pPr marL="0" indent="0">
              <a:buNone/>
            </a:pPr>
            <a:endParaRPr lang="en-US" dirty="0"/>
          </a:p>
        </p:txBody>
      </p:sp>
    </p:spTree>
    <p:extLst>
      <p:ext uri="{BB962C8B-B14F-4D97-AF65-F5344CB8AC3E}">
        <p14:creationId xmlns:p14="http://schemas.microsoft.com/office/powerpoint/2010/main" val="39304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E179-569C-78A6-4973-DAEFE4AB7B3B}"/>
            </a:ext>
          </a:extLst>
        </p:cNvPr>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4413C89B-9944-509F-1396-75AB9C3D71D7}"/>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pic>
        <p:nvPicPr>
          <p:cNvPr id="5" name="Picture 4">
            <a:extLst>
              <a:ext uri="{FF2B5EF4-FFF2-40B4-BE49-F238E27FC236}">
                <a16:creationId xmlns:a16="http://schemas.microsoft.com/office/drawing/2014/main" id="{A28DF28E-C6A0-5299-C439-F21026F871F2}"/>
              </a:ext>
            </a:extLst>
          </p:cNvPr>
          <p:cNvPicPr>
            <a:picLocks noChangeAspect="1"/>
          </p:cNvPicPr>
          <p:nvPr/>
        </p:nvPicPr>
        <p:blipFill>
          <a:blip r:embed="rId5"/>
          <a:stretch>
            <a:fillRect/>
          </a:stretch>
        </p:blipFill>
        <p:spPr>
          <a:xfrm>
            <a:off x="898070" y="0"/>
            <a:ext cx="10395859" cy="6861795"/>
          </a:xfrm>
          <a:prstGeom prst="rect">
            <a:avLst/>
          </a:prstGeom>
        </p:spPr>
      </p:pic>
    </p:spTree>
    <p:extLst>
      <p:ext uri="{BB962C8B-B14F-4D97-AF65-F5344CB8AC3E}">
        <p14:creationId xmlns:p14="http://schemas.microsoft.com/office/powerpoint/2010/main" val="263097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125"/>
            <a:ext cx="10515600" cy="560161"/>
          </a:xfrm>
          <a:noFill/>
        </p:spPr>
        <p:txBody>
          <a:bodyPr anchor="ctr"/>
          <a:lstStyle/>
          <a:p>
            <a:r>
              <a:rPr lang="en-US" b="1" dirty="0">
                <a:latin typeface="+mn-lt"/>
              </a:rPr>
              <a:t>Data Sources</a:t>
            </a:r>
          </a:p>
        </p:txBody>
      </p:sp>
      <p:sp>
        <p:nvSpPr>
          <p:cNvPr id="9" name="Table Placeholder 8">
            <a:extLst>
              <a:ext uri="{FF2B5EF4-FFF2-40B4-BE49-F238E27FC236}">
                <a16:creationId xmlns:a16="http://schemas.microsoft.com/office/drawing/2014/main" id="{2D77D77D-7FCE-6CAF-C18C-FDBE33ACA90F}"/>
              </a:ext>
            </a:extLst>
          </p:cNvPr>
          <p:cNvSpPr>
            <a:spLocks noGrp="1"/>
          </p:cNvSpPr>
          <p:nvPr>
            <p:ph type="tbl" sz="quarter" idx="13"/>
          </p:nvPr>
        </p:nvSpPr>
        <p:spPr>
          <a:xfrm>
            <a:off x="424542" y="1338942"/>
            <a:ext cx="11288487" cy="4615543"/>
          </a:xfrm>
        </p:spPr>
        <p:txBody>
          <a:bodyPr/>
          <a:lstStyle/>
          <a:p>
            <a:pPr marL="0" indent="0">
              <a:buNone/>
            </a:pPr>
            <a:r>
              <a:rPr lang="en-US" b="1" dirty="0"/>
              <a:t>Data Used:</a:t>
            </a:r>
            <a:endParaRPr lang="en-US" dirty="0"/>
          </a:p>
          <a:p>
            <a:pPr>
              <a:buFont typeface="+mj-lt"/>
              <a:buAutoNum type="arabicPeriod"/>
            </a:pPr>
            <a:r>
              <a:rPr lang="en-US" b="1" dirty="0"/>
              <a:t>Suppliers Data:</a:t>
            </a:r>
            <a:r>
              <a:rPr lang="en-US" dirty="0"/>
              <a:t> Generated manually with fictitious supplier details.</a:t>
            </a:r>
          </a:p>
          <a:p>
            <a:pPr>
              <a:buFont typeface="+mj-lt"/>
              <a:buAutoNum type="arabicPeriod"/>
            </a:pPr>
            <a:r>
              <a:rPr lang="en-US" b="1" dirty="0"/>
              <a:t>Products Data:</a:t>
            </a:r>
            <a:r>
              <a:rPr lang="en-US" dirty="0"/>
              <a:t> Includes product names, descriptions, prices, and stock quantities.</a:t>
            </a:r>
          </a:p>
          <a:p>
            <a:pPr>
              <a:buFont typeface="+mj-lt"/>
              <a:buAutoNum type="arabicPeriod"/>
            </a:pPr>
            <a:r>
              <a:rPr lang="en-US" b="1" dirty="0"/>
              <a:t>Customers Data:</a:t>
            </a:r>
            <a:r>
              <a:rPr lang="en-US" dirty="0"/>
              <a:t> Created using a random customer data generator.</a:t>
            </a:r>
          </a:p>
          <a:p>
            <a:pPr>
              <a:buFont typeface="+mj-lt"/>
              <a:buAutoNum type="arabicPeriod"/>
            </a:pPr>
            <a:r>
              <a:rPr lang="en-US" b="1" dirty="0"/>
              <a:t>Orders Data:</a:t>
            </a:r>
            <a:r>
              <a:rPr lang="en-US" dirty="0"/>
              <a:t> Manually created orders with associated products and customers.</a:t>
            </a:r>
          </a:p>
          <a:p>
            <a:pPr>
              <a:buFont typeface="+mj-lt"/>
              <a:buAutoNum type="arabicPeriod"/>
            </a:pPr>
            <a:r>
              <a:rPr lang="en-US" b="1" dirty="0"/>
              <a:t>Payments, Shipments, Reviews, Discounts:</a:t>
            </a:r>
            <a:r>
              <a:rPr lang="en-US" dirty="0"/>
              <a:t> Fictitious data created to simulate real-world transactions.</a:t>
            </a:r>
          </a:p>
          <a:p>
            <a:pPr marL="0" indent="0">
              <a:buNone/>
            </a:pPr>
            <a:endParaRPr lang="en-US" dirty="0"/>
          </a:p>
        </p:txBody>
      </p: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838200" y="365125"/>
            <a:ext cx="10515600" cy="560161"/>
          </a:xfrm>
          <a:noFill/>
        </p:spPr>
        <p:txBody>
          <a:bodyPr/>
          <a:lstStyle/>
          <a:p>
            <a:r>
              <a:rPr lang="en-US" b="1" dirty="0">
                <a:latin typeface="+mn-lt"/>
              </a:rPr>
              <a:t>Query 1 - Pending or Cancelled Orders</a:t>
            </a:r>
          </a:p>
        </p:txBody>
      </p:sp>
      <p:sp>
        <p:nvSpPr>
          <p:cNvPr id="3" name="Table Placeholder 2">
            <a:extLst>
              <a:ext uri="{FF2B5EF4-FFF2-40B4-BE49-F238E27FC236}">
                <a16:creationId xmlns:a16="http://schemas.microsoft.com/office/drawing/2014/main" id="{A6501930-4EED-1CAE-B954-BDA913495E91}"/>
              </a:ext>
            </a:extLst>
          </p:cNvPr>
          <p:cNvSpPr>
            <a:spLocks noGrp="1"/>
          </p:cNvSpPr>
          <p:nvPr>
            <p:ph type="tbl" sz="quarter" idx="13"/>
          </p:nvPr>
        </p:nvSpPr>
        <p:spPr>
          <a:xfrm>
            <a:off x="613186" y="925286"/>
            <a:ext cx="10965628" cy="5932714"/>
          </a:xfrm>
        </p:spPr>
        <p:txBody>
          <a:bodyPr>
            <a:normAutofit fontScale="47500" lnSpcReduction="20000"/>
          </a:bodyPr>
          <a:lstStyle/>
          <a:p>
            <a:pPr marL="0" marR="0" indent="0">
              <a:buNone/>
            </a:pPr>
            <a:r>
              <a:rPr lang="en-US" sz="5100" b="1" dirty="0"/>
              <a:t>Purpose</a:t>
            </a:r>
            <a:r>
              <a:rPr lang="en-US" sz="4200" dirty="0"/>
              <a:t>: Retrieves pending or canceled orders to help track unresolved transactions.</a:t>
            </a:r>
          </a:p>
          <a:p>
            <a:pPr marL="0" marR="0" indent="0">
              <a:buNone/>
            </a:pPr>
            <a:r>
              <a:rPr lang="en-US" sz="4200" dirty="0"/>
              <a:t> </a:t>
            </a:r>
          </a:p>
          <a:p>
            <a:pPr marL="0" marR="0" indent="0">
              <a:buNone/>
            </a:pPr>
            <a:r>
              <a:rPr lang="en-US" sz="5100" b="1" dirty="0"/>
              <a:t>SQL Query:</a:t>
            </a:r>
          </a:p>
          <a:p>
            <a:pPr marL="0" marR="0" indent="0">
              <a:buNone/>
            </a:pPr>
            <a:r>
              <a:rPr lang="en-US" sz="4200" dirty="0"/>
              <a:t>SELECT </a:t>
            </a:r>
          </a:p>
          <a:p>
            <a:pPr marL="0" marR="0" indent="0">
              <a:buNone/>
            </a:pPr>
            <a:r>
              <a:rPr lang="en-US" sz="4200" dirty="0"/>
              <a:t>    </a:t>
            </a:r>
            <a:r>
              <a:rPr lang="en-US" sz="4200" dirty="0" err="1"/>
              <a:t>o.Order_ID</a:t>
            </a:r>
            <a:r>
              <a:rPr lang="en-US" sz="4200" dirty="0"/>
              <a:t>,</a:t>
            </a:r>
          </a:p>
          <a:p>
            <a:pPr marL="0" marR="0" indent="0">
              <a:buNone/>
            </a:pPr>
            <a:r>
              <a:rPr lang="en-US" sz="4200" dirty="0"/>
              <a:t>    </a:t>
            </a:r>
            <a:r>
              <a:rPr lang="en-US" sz="4200" dirty="0" err="1"/>
              <a:t>c.Name</a:t>
            </a:r>
            <a:r>
              <a:rPr lang="en-US" sz="4200" dirty="0"/>
              <a:t> AS </a:t>
            </a:r>
            <a:r>
              <a:rPr lang="en-US" sz="4200" dirty="0" err="1"/>
              <a:t>Customer_Name</a:t>
            </a:r>
            <a:r>
              <a:rPr lang="en-US" sz="4200" dirty="0"/>
              <a:t>,</a:t>
            </a:r>
          </a:p>
          <a:p>
            <a:pPr marL="0" marR="0" indent="0">
              <a:buNone/>
            </a:pPr>
            <a:r>
              <a:rPr lang="en-US" sz="4200" dirty="0"/>
              <a:t>    </a:t>
            </a:r>
            <a:r>
              <a:rPr lang="en-US" sz="4200" dirty="0" err="1"/>
              <a:t>o.Status</a:t>
            </a:r>
            <a:r>
              <a:rPr lang="en-US" sz="4200" dirty="0"/>
              <a:t>,</a:t>
            </a:r>
          </a:p>
          <a:p>
            <a:pPr marL="0" marR="0" indent="0">
              <a:buNone/>
            </a:pPr>
            <a:r>
              <a:rPr lang="en-US" sz="4200" dirty="0"/>
              <a:t>    </a:t>
            </a:r>
            <a:r>
              <a:rPr lang="en-US" sz="4200" dirty="0" err="1"/>
              <a:t>o.Total_Amount</a:t>
            </a:r>
            <a:r>
              <a:rPr lang="en-US" sz="4200" dirty="0"/>
              <a:t>,</a:t>
            </a:r>
          </a:p>
          <a:p>
            <a:pPr marL="0" marR="0" indent="0">
              <a:buNone/>
            </a:pPr>
            <a:r>
              <a:rPr lang="en-US" sz="4200" dirty="0"/>
              <a:t>    </a:t>
            </a:r>
            <a:r>
              <a:rPr lang="en-US" sz="4200" dirty="0" err="1"/>
              <a:t>o.Order_Date</a:t>
            </a:r>
            <a:endParaRPr lang="en-US" sz="4200" dirty="0"/>
          </a:p>
          <a:p>
            <a:pPr marL="0" marR="0" indent="0">
              <a:buNone/>
            </a:pPr>
            <a:r>
              <a:rPr lang="en-US" sz="4200" dirty="0"/>
              <a:t>FROM Orders o</a:t>
            </a:r>
          </a:p>
          <a:p>
            <a:pPr marL="0" marR="0" indent="0">
              <a:buNone/>
            </a:pPr>
            <a:r>
              <a:rPr lang="en-US" sz="4200" dirty="0"/>
              <a:t>JOIN Customers c ON </a:t>
            </a:r>
            <a:r>
              <a:rPr lang="en-US" sz="4200" dirty="0" err="1"/>
              <a:t>o.Customer_ID</a:t>
            </a:r>
            <a:r>
              <a:rPr lang="en-US" sz="4200" dirty="0"/>
              <a:t> = </a:t>
            </a:r>
            <a:r>
              <a:rPr lang="en-US" sz="4200" dirty="0" err="1"/>
              <a:t>c.Customer_ID</a:t>
            </a:r>
            <a:endParaRPr lang="en-US" sz="4200" dirty="0"/>
          </a:p>
          <a:p>
            <a:pPr marL="0" marR="0" indent="0">
              <a:buNone/>
            </a:pPr>
            <a:r>
              <a:rPr lang="en-US" sz="4200" dirty="0"/>
              <a:t>WHERE </a:t>
            </a:r>
            <a:r>
              <a:rPr lang="en-US" sz="4200" dirty="0" err="1"/>
              <a:t>o.Status</a:t>
            </a:r>
            <a:r>
              <a:rPr lang="en-US" sz="4200" dirty="0"/>
              <a:t> IN ('Pending', 'Cancelled’);</a:t>
            </a:r>
            <a:r>
              <a:rPr lang="en-US" sz="4400" b="1" kern="100" dirty="0">
                <a:effectLst/>
                <a:latin typeface="Times New Roman" panose="02020603050405020304" pitchFamily="18" charset="0"/>
                <a:ea typeface="Aptos" panose="020B0004020202020204" pitchFamily="34" charset="0"/>
                <a:cs typeface="Cordia New" panose="020B0304020202020204" pitchFamily="34" charset="-34"/>
              </a:rPr>
              <a:t> </a:t>
            </a:r>
          </a:p>
          <a:p>
            <a:pPr marL="0" marR="0" indent="0">
              <a:buNone/>
            </a:pPr>
            <a:endParaRPr lang="en-US" sz="4400" b="1" kern="100" dirty="0">
              <a:effectLst/>
              <a:latin typeface="Times New Roman" panose="02020603050405020304" pitchFamily="18" charset="0"/>
              <a:ea typeface="Aptos" panose="020B0004020202020204" pitchFamily="34" charset="0"/>
              <a:cs typeface="Cordia New" panose="020B0304020202020204" pitchFamily="34" charset="-34"/>
            </a:endParaRPr>
          </a:p>
          <a:p>
            <a:pPr marL="0" marR="0" indent="0">
              <a:buNone/>
            </a:pPr>
            <a:r>
              <a:rPr lang="en-US" sz="5100" b="1" kern="100" dirty="0">
                <a:effectLst/>
                <a:ea typeface="Aptos" panose="020B0004020202020204" pitchFamily="34" charset="0"/>
                <a:cs typeface="Cordia New" panose="020B0304020202020204" pitchFamily="34" charset="-34"/>
              </a:rPr>
              <a:t>Explanation:</a:t>
            </a:r>
            <a:endParaRPr lang="en-US" sz="5100" kern="100" dirty="0">
              <a:effectLst/>
              <a:ea typeface="Aptos" panose="020B0004020202020204" pitchFamily="34" charset="0"/>
              <a:cs typeface="Cordia New" panose="020B0304020202020204" pitchFamily="34" charset="-34"/>
            </a:endParaRPr>
          </a:p>
          <a:p>
            <a:pPr marL="0" marR="0"/>
            <a:r>
              <a:rPr lang="en-US" sz="4200" kern="100" dirty="0">
                <a:effectLst/>
                <a:ea typeface="Aptos" panose="020B0004020202020204" pitchFamily="34" charset="0"/>
                <a:cs typeface="Cordia New" panose="020B0304020202020204" pitchFamily="34" charset="-34"/>
              </a:rPr>
              <a:t>This query helps businesses identify orders that are not yet resolved. Managers can follow up on pending orders to ensure timely processing and investigate canceled orders to understand why they were not fulfilled.</a:t>
            </a:r>
          </a:p>
          <a:p>
            <a:pPr marL="0" marR="0" indent="0">
              <a:buNone/>
            </a:pPr>
            <a:endParaRPr lang="en-US" sz="4200" dirty="0"/>
          </a:p>
          <a:p>
            <a:pPr marL="0" marR="0" indent="0">
              <a:buNone/>
            </a:pPr>
            <a:endParaRPr lang="en-US" sz="4200" dirty="0"/>
          </a:p>
          <a:p>
            <a:pPr marL="0" marR="0" indent="0">
              <a:buNone/>
            </a:pPr>
            <a:endParaRPr lang="en-US" sz="4200" dirty="0"/>
          </a:p>
          <a:p>
            <a:pPr marL="0" marR="0" indent="0">
              <a:buNone/>
            </a:pPr>
            <a:endParaRPr lang="en-US" sz="4200" dirty="0"/>
          </a:p>
          <a:p>
            <a:pPr marL="0" indent="0">
              <a:buNone/>
            </a:pPr>
            <a:endParaRPr lang="en-US" dirty="0"/>
          </a:p>
        </p:txBody>
      </p:sp>
      <p:pic>
        <p:nvPicPr>
          <p:cNvPr id="5" name="Picture 4">
            <a:extLst>
              <a:ext uri="{FF2B5EF4-FFF2-40B4-BE49-F238E27FC236}">
                <a16:creationId xmlns:a16="http://schemas.microsoft.com/office/drawing/2014/main" id="{55C2170C-95FE-C9D3-3844-E0FF8D29E9E1}"/>
              </a:ext>
            </a:extLst>
          </p:cNvPr>
          <p:cNvPicPr>
            <a:picLocks noChangeAspect="1"/>
          </p:cNvPicPr>
          <p:nvPr/>
        </p:nvPicPr>
        <p:blipFill>
          <a:blip r:embed="rId3"/>
          <a:stretch>
            <a:fillRect/>
          </a:stretch>
        </p:blipFill>
        <p:spPr>
          <a:xfrm>
            <a:off x="4805731" y="2477829"/>
            <a:ext cx="7244754" cy="1389717"/>
          </a:xfrm>
          <a:prstGeom prst="rect">
            <a:avLst/>
          </a:prstGeom>
        </p:spPr>
      </p:pic>
    </p:spTree>
    <p:extLst>
      <p:ext uri="{BB962C8B-B14F-4D97-AF65-F5344CB8AC3E}">
        <p14:creationId xmlns:p14="http://schemas.microsoft.com/office/powerpoint/2010/main" val="167993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6E261-6CCF-DD3D-ECF9-B69F7CBFC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58FD7-C5E0-5E0B-CDB8-48938AABF079}"/>
              </a:ext>
            </a:extLst>
          </p:cNvPr>
          <p:cNvSpPr>
            <a:spLocks noGrp="1"/>
          </p:cNvSpPr>
          <p:nvPr>
            <p:ph type="title"/>
          </p:nvPr>
        </p:nvSpPr>
        <p:spPr>
          <a:xfrm>
            <a:off x="838200" y="365125"/>
            <a:ext cx="10515600" cy="560161"/>
          </a:xfrm>
          <a:noFill/>
        </p:spPr>
        <p:txBody>
          <a:bodyPr/>
          <a:lstStyle/>
          <a:p>
            <a:r>
              <a:rPr lang="en-US" b="1" dirty="0">
                <a:latin typeface="+mn-lt"/>
              </a:rPr>
              <a:t>Query 2 - Top 5 Customers by Total Spend</a:t>
            </a:r>
          </a:p>
        </p:txBody>
      </p:sp>
      <p:sp>
        <p:nvSpPr>
          <p:cNvPr id="3" name="Table Placeholder 2">
            <a:extLst>
              <a:ext uri="{FF2B5EF4-FFF2-40B4-BE49-F238E27FC236}">
                <a16:creationId xmlns:a16="http://schemas.microsoft.com/office/drawing/2014/main" id="{9EE2684E-9759-4EC0-E0B6-11D0B05B4E85}"/>
              </a:ext>
            </a:extLst>
          </p:cNvPr>
          <p:cNvSpPr>
            <a:spLocks noGrp="1"/>
          </p:cNvSpPr>
          <p:nvPr>
            <p:ph type="tbl" sz="quarter" idx="13"/>
          </p:nvPr>
        </p:nvSpPr>
        <p:spPr>
          <a:xfrm>
            <a:off x="613186" y="925286"/>
            <a:ext cx="10965628" cy="5932714"/>
          </a:xfrm>
        </p:spPr>
        <p:txBody>
          <a:bodyPr>
            <a:normAutofit fontScale="55000" lnSpcReduction="20000"/>
          </a:bodyPr>
          <a:lstStyle/>
          <a:p>
            <a:pPr marL="0" marR="0" indent="0">
              <a:buNone/>
            </a:pPr>
            <a:r>
              <a:rPr lang="en-US" sz="4400" b="1" dirty="0"/>
              <a:t>Purpose</a:t>
            </a:r>
            <a:r>
              <a:rPr lang="en-US" sz="4200" dirty="0"/>
              <a:t>: </a:t>
            </a:r>
            <a:r>
              <a:rPr lang="en-US" sz="3600" dirty="0"/>
              <a:t>Identify high-value customers.</a:t>
            </a:r>
          </a:p>
          <a:p>
            <a:pPr marL="0" marR="0" indent="0">
              <a:buNone/>
            </a:pPr>
            <a:r>
              <a:rPr lang="en-US" sz="4200" dirty="0"/>
              <a:t> </a:t>
            </a:r>
          </a:p>
          <a:p>
            <a:pPr marL="0" marR="0" indent="0">
              <a:buNone/>
            </a:pPr>
            <a:r>
              <a:rPr lang="en-US" sz="4200" b="1" dirty="0"/>
              <a:t>SQL Query:</a:t>
            </a:r>
          </a:p>
          <a:p>
            <a:pPr marL="0" marR="0" indent="0">
              <a:buNone/>
            </a:pPr>
            <a:r>
              <a:rPr lang="en-US" sz="3600" dirty="0"/>
              <a:t>SELECT </a:t>
            </a:r>
          </a:p>
          <a:p>
            <a:pPr marL="0" marR="0" indent="0">
              <a:buNone/>
            </a:pPr>
            <a:r>
              <a:rPr lang="en-US" sz="3600" dirty="0"/>
              <a:t>    </a:t>
            </a:r>
            <a:r>
              <a:rPr lang="en-US" sz="3600" dirty="0" err="1"/>
              <a:t>c.Customer_ID</a:t>
            </a:r>
            <a:r>
              <a:rPr lang="en-US" sz="3600" dirty="0"/>
              <a:t>,</a:t>
            </a:r>
          </a:p>
          <a:p>
            <a:pPr marL="0" marR="0" indent="0">
              <a:buNone/>
            </a:pPr>
            <a:r>
              <a:rPr lang="en-US" sz="3600" dirty="0"/>
              <a:t>    </a:t>
            </a:r>
            <a:r>
              <a:rPr lang="en-US" sz="3600" dirty="0" err="1"/>
              <a:t>c.Name</a:t>
            </a:r>
            <a:r>
              <a:rPr lang="en-US" sz="3600" dirty="0"/>
              <a:t> AS </a:t>
            </a:r>
            <a:r>
              <a:rPr lang="en-US" sz="3600" dirty="0" err="1"/>
              <a:t>Customer_Name</a:t>
            </a:r>
            <a:r>
              <a:rPr lang="en-US" sz="3600" dirty="0"/>
              <a:t>,</a:t>
            </a:r>
          </a:p>
          <a:p>
            <a:pPr marL="0" marR="0" indent="0">
              <a:buNone/>
            </a:pPr>
            <a:r>
              <a:rPr lang="en-US" sz="3600" dirty="0"/>
              <a:t>    SUM(</a:t>
            </a:r>
            <a:r>
              <a:rPr lang="en-US" sz="3600" dirty="0" err="1"/>
              <a:t>o.Total_Amount</a:t>
            </a:r>
            <a:r>
              <a:rPr lang="en-US" sz="3600" dirty="0"/>
              <a:t>) AS </a:t>
            </a:r>
            <a:r>
              <a:rPr lang="en-US" sz="3600" dirty="0" err="1"/>
              <a:t>Total_Spend</a:t>
            </a:r>
            <a:endParaRPr lang="en-US" sz="3600" dirty="0"/>
          </a:p>
          <a:p>
            <a:pPr marL="0" marR="0" indent="0">
              <a:buNone/>
            </a:pPr>
            <a:r>
              <a:rPr lang="en-US" sz="3600" dirty="0"/>
              <a:t>FROM Customers c</a:t>
            </a:r>
          </a:p>
          <a:p>
            <a:pPr marL="0" marR="0" indent="0">
              <a:buNone/>
            </a:pPr>
            <a:r>
              <a:rPr lang="en-US" sz="3600" dirty="0"/>
              <a:t>JOIN Orders o ON </a:t>
            </a:r>
            <a:r>
              <a:rPr lang="en-US" sz="3600" dirty="0" err="1"/>
              <a:t>c.Customer_ID</a:t>
            </a:r>
            <a:r>
              <a:rPr lang="en-US" sz="3600" dirty="0"/>
              <a:t> = </a:t>
            </a:r>
            <a:r>
              <a:rPr lang="en-US" sz="3600" dirty="0" err="1"/>
              <a:t>o.Customer_ID</a:t>
            </a:r>
            <a:endParaRPr lang="en-US" sz="3600" dirty="0"/>
          </a:p>
          <a:p>
            <a:pPr marL="0" marR="0" indent="0">
              <a:buNone/>
            </a:pPr>
            <a:r>
              <a:rPr lang="en-US" sz="3600" dirty="0"/>
              <a:t>GROUP BY </a:t>
            </a:r>
            <a:r>
              <a:rPr lang="en-US" sz="3600" dirty="0" err="1"/>
              <a:t>c.Customer_ID</a:t>
            </a:r>
            <a:r>
              <a:rPr lang="en-US" sz="3600" dirty="0"/>
              <a:t>, </a:t>
            </a:r>
            <a:r>
              <a:rPr lang="en-US" sz="3600" dirty="0" err="1"/>
              <a:t>c.Name</a:t>
            </a:r>
            <a:endParaRPr lang="en-US" sz="3600" dirty="0"/>
          </a:p>
          <a:p>
            <a:pPr marL="0" marR="0" indent="0">
              <a:buNone/>
            </a:pPr>
            <a:r>
              <a:rPr lang="en-US" sz="3600" dirty="0"/>
              <a:t>ORDER BY </a:t>
            </a:r>
            <a:r>
              <a:rPr lang="en-US" sz="3600" dirty="0" err="1"/>
              <a:t>Total_Spend</a:t>
            </a:r>
            <a:r>
              <a:rPr lang="en-US" sz="3600" dirty="0"/>
              <a:t> DESC</a:t>
            </a:r>
          </a:p>
          <a:p>
            <a:pPr marL="0" marR="0" indent="0">
              <a:buNone/>
            </a:pPr>
            <a:r>
              <a:rPr lang="en-US" sz="3600" dirty="0"/>
              <a:t>LIMIT 5;</a:t>
            </a:r>
          </a:p>
          <a:p>
            <a:pPr marL="0" marR="0" indent="0">
              <a:buNone/>
            </a:pPr>
            <a:endParaRPr lang="en-US" sz="4400" b="1" kern="100" dirty="0">
              <a:effectLst/>
              <a:latin typeface="Times New Roman" panose="02020603050405020304" pitchFamily="18" charset="0"/>
              <a:ea typeface="Aptos" panose="020B0004020202020204" pitchFamily="34" charset="0"/>
              <a:cs typeface="Cordia New" panose="020B0304020202020204" pitchFamily="34" charset="-34"/>
            </a:endParaRPr>
          </a:p>
          <a:p>
            <a:pPr marL="0" marR="0" indent="0">
              <a:buNone/>
            </a:pPr>
            <a:r>
              <a:rPr lang="en-US" sz="4400" b="1" kern="100" dirty="0">
                <a:effectLst/>
                <a:ea typeface="Aptos" panose="020B0004020202020204" pitchFamily="34" charset="0"/>
                <a:cs typeface="Cordia New" panose="020B0304020202020204" pitchFamily="34" charset="-34"/>
              </a:rPr>
              <a:t>Explanation:</a:t>
            </a:r>
            <a:endParaRPr lang="en-US" sz="4400" kern="100" dirty="0">
              <a:effectLst/>
              <a:ea typeface="Aptos" panose="020B0004020202020204" pitchFamily="34" charset="0"/>
              <a:cs typeface="Cordia New" panose="020B0304020202020204" pitchFamily="34" charset="-34"/>
            </a:endParaRPr>
          </a:p>
          <a:p>
            <a:pPr marL="0" marR="0"/>
            <a:r>
              <a:rPr lang="en-IN" sz="3600" kern="100" dirty="0">
                <a:effectLst/>
                <a:ea typeface="Aptos" panose="020B0004020202020204" pitchFamily="34" charset="0"/>
                <a:cs typeface="Cordia New" panose="020B0304020202020204" pitchFamily="34" charset="-34"/>
              </a:rPr>
              <a:t>Identifies the highest-spending customers, helping to prioritize customer engagement and loyalty programs.</a:t>
            </a:r>
            <a:endParaRPr lang="en-US" sz="3600" kern="100" dirty="0">
              <a:effectLst/>
              <a:ea typeface="Aptos" panose="020B0004020202020204" pitchFamily="34" charset="0"/>
              <a:cs typeface="Cordia New" panose="020B0304020202020204" pitchFamily="34" charset="-34"/>
            </a:endParaRPr>
          </a:p>
          <a:p>
            <a:pPr marL="0" marR="0" indent="0">
              <a:buNone/>
            </a:pPr>
            <a:endParaRPr lang="en-US" sz="4200" dirty="0"/>
          </a:p>
          <a:p>
            <a:pPr marL="0" marR="0" indent="0">
              <a:buNone/>
            </a:pPr>
            <a:endParaRPr lang="en-US" sz="4200" dirty="0"/>
          </a:p>
          <a:p>
            <a:pPr marL="0" marR="0" indent="0">
              <a:buNone/>
            </a:pPr>
            <a:endParaRPr lang="en-US" sz="4200" dirty="0"/>
          </a:p>
          <a:p>
            <a:pPr marL="0" marR="0" indent="0">
              <a:buNone/>
            </a:pPr>
            <a:endParaRPr lang="en-US" sz="4200" dirty="0"/>
          </a:p>
          <a:p>
            <a:pPr marL="0" indent="0">
              <a:buNone/>
            </a:pPr>
            <a:endParaRPr lang="en-US" dirty="0"/>
          </a:p>
        </p:txBody>
      </p:sp>
      <p:pic>
        <p:nvPicPr>
          <p:cNvPr id="6" name="Picture 5">
            <a:extLst>
              <a:ext uri="{FF2B5EF4-FFF2-40B4-BE49-F238E27FC236}">
                <a16:creationId xmlns:a16="http://schemas.microsoft.com/office/drawing/2014/main" id="{3C722791-8782-C014-3B71-232C3F840F6A}"/>
              </a:ext>
            </a:extLst>
          </p:cNvPr>
          <p:cNvPicPr>
            <a:picLocks noChangeAspect="1"/>
          </p:cNvPicPr>
          <p:nvPr/>
        </p:nvPicPr>
        <p:blipFill>
          <a:blip r:embed="rId3"/>
          <a:stretch>
            <a:fillRect/>
          </a:stretch>
        </p:blipFill>
        <p:spPr>
          <a:xfrm>
            <a:off x="6771746" y="1605189"/>
            <a:ext cx="5028368" cy="3042918"/>
          </a:xfrm>
          <a:prstGeom prst="rect">
            <a:avLst/>
          </a:prstGeom>
        </p:spPr>
      </p:pic>
    </p:spTree>
    <p:extLst>
      <p:ext uri="{BB962C8B-B14F-4D97-AF65-F5344CB8AC3E}">
        <p14:creationId xmlns:p14="http://schemas.microsoft.com/office/powerpoint/2010/main" val="269564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BBC69-6CA5-FA5F-8D16-3810EA9AB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C43B9-3C2A-D072-80AB-5318C040D481}"/>
              </a:ext>
            </a:extLst>
          </p:cNvPr>
          <p:cNvSpPr>
            <a:spLocks noGrp="1"/>
          </p:cNvSpPr>
          <p:nvPr>
            <p:ph type="title"/>
          </p:nvPr>
        </p:nvSpPr>
        <p:spPr>
          <a:xfrm>
            <a:off x="838200" y="365125"/>
            <a:ext cx="10515600" cy="810532"/>
          </a:xfrm>
          <a:noFill/>
        </p:spPr>
        <p:txBody>
          <a:bodyPr/>
          <a:lstStyle/>
          <a:p>
            <a:r>
              <a:rPr lang="en-US" b="1" dirty="0">
                <a:latin typeface="+mn-lt"/>
              </a:rPr>
              <a:t>QUERY 3 - Most Popular Product Based on Orders</a:t>
            </a:r>
          </a:p>
        </p:txBody>
      </p:sp>
      <p:sp>
        <p:nvSpPr>
          <p:cNvPr id="3" name="Table Placeholder 2">
            <a:extLst>
              <a:ext uri="{FF2B5EF4-FFF2-40B4-BE49-F238E27FC236}">
                <a16:creationId xmlns:a16="http://schemas.microsoft.com/office/drawing/2014/main" id="{DFD19ED8-6F18-CB0E-339B-478477B4F368}"/>
              </a:ext>
            </a:extLst>
          </p:cNvPr>
          <p:cNvSpPr>
            <a:spLocks noGrp="1"/>
          </p:cNvSpPr>
          <p:nvPr>
            <p:ph type="tbl" sz="quarter" idx="13"/>
          </p:nvPr>
        </p:nvSpPr>
        <p:spPr>
          <a:xfrm>
            <a:off x="613186" y="1175656"/>
            <a:ext cx="10965628" cy="5682343"/>
          </a:xfrm>
        </p:spPr>
        <p:txBody>
          <a:bodyPr>
            <a:normAutofit fontScale="47500" lnSpcReduction="20000"/>
          </a:bodyPr>
          <a:lstStyle/>
          <a:p>
            <a:pPr marL="0" marR="0" indent="0">
              <a:buNone/>
            </a:pPr>
            <a:r>
              <a:rPr lang="en-US" sz="5100" b="1" dirty="0"/>
              <a:t>Purpose</a:t>
            </a:r>
            <a:r>
              <a:rPr lang="en-US" sz="5100" dirty="0"/>
              <a:t>: </a:t>
            </a:r>
            <a:r>
              <a:rPr lang="en-US" sz="4200" kern="100" dirty="0">
                <a:effectLst/>
                <a:ea typeface="Aptos" panose="020B0004020202020204" pitchFamily="34" charset="0"/>
                <a:cs typeface="Cordia New" panose="020B0304020202020204" pitchFamily="34" charset="-34"/>
              </a:rPr>
              <a:t>Determines the most frequently ordered product.</a:t>
            </a:r>
          </a:p>
          <a:p>
            <a:pPr marL="0" marR="0" indent="0">
              <a:buNone/>
            </a:pPr>
            <a:r>
              <a:rPr lang="en-US" sz="4600" dirty="0"/>
              <a:t> </a:t>
            </a:r>
          </a:p>
          <a:p>
            <a:pPr marL="0" marR="0" indent="0">
              <a:buNone/>
            </a:pPr>
            <a:r>
              <a:rPr lang="en-US" sz="5100" b="1" dirty="0"/>
              <a:t>SQL Query:</a:t>
            </a:r>
          </a:p>
          <a:p>
            <a:pPr marL="0" marR="0" indent="0">
              <a:buNone/>
            </a:pPr>
            <a:r>
              <a:rPr lang="en-US" sz="4200" kern="100" dirty="0">
                <a:effectLst/>
                <a:ea typeface="Aptos" panose="020B0004020202020204" pitchFamily="34" charset="0"/>
                <a:cs typeface="Cordia New" panose="020B0304020202020204" pitchFamily="34" charset="-34"/>
              </a:rPr>
              <a:t>SELECT </a:t>
            </a:r>
          </a:p>
          <a:p>
            <a:pPr marL="0" marR="0" indent="0">
              <a:buNone/>
            </a:pPr>
            <a:r>
              <a:rPr lang="en-US" sz="4200" kern="100" dirty="0">
                <a:effectLst/>
                <a:ea typeface="Aptos" panose="020B0004020202020204" pitchFamily="34" charset="0"/>
                <a:cs typeface="Cordia New" panose="020B0304020202020204" pitchFamily="34" charset="-34"/>
              </a:rPr>
              <a:t>    </a:t>
            </a:r>
            <a:r>
              <a:rPr lang="en-US" sz="4200" kern="100" dirty="0" err="1">
                <a:effectLst/>
                <a:ea typeface="Aptos" panose="020B0004020202020204" pitchFamily="34" charset="0"/>
                <a:cs typeface="Cordia New" panose="020B0304020202020204" pitchFamily="34" charset="-34"/>
              </a:rPr>
              <a:t>p.Product_ID</a:t>
            </a:r>
            <a:r>
              <a:rPr lang="en-US" sz="4200" kern="100" dirty="0">
                <a:effectLst/>
                <a:ea typeface="Aptos" panose="020B0004020202020204" pitchFamily="34" charset="0"/>
                <a:cs typeface="Cordia New" panose="020B0304020202020204" pitchFamily="34" charset="-34"/>
              </a:rPr>
              <a:t>,</a:t>
            </a:r>
          </a:p>
          <a:p>
            <a:pPr marL="0" marR="0" indent="0">
              <a:buNone/>
            </a:pPr>
            <a:r>
              <a:rPr lang="en-US" sz="4200" kern="100" dirty="0">
                <a:effectLst/>
                <a:ea typeface="Aptos" panose="020B0004020202020204" pitchFamily="34" charset="0"/>
                <a:cs typeface="Cordia New" panose="020B0304020202020204" pitchFamily="34" charset="-34"/>
              </a:rPr>
              <a:t>    </a:t>
            </a:r>
            <a:r>
              <a:rPr lang="en-US" sz="4200" kern="100" dirty="0" err="1">
                <a:effectLst/>
                <a:ea typeface="Aptos" panose="020B0004020202020204" pitchFamily="34" charset="0"/>
                <a:cs typeface="Cordia New" panose="020B0304020202020204" pitchFamily="34" charset="-34"/>
              </a:rPr>
              <a:t>p.Name</a:t>
            </a:r>
            <a:r>
              <a:rPr lang="en-US" sz="4200" kern="100" dirty="0">
                <a:effectLst/>
                <a:ea typeface="Aptos" panose="020B0004020202020204" pitchFamily="34" charset="0"/>
                <a:cs typeface="Cordia New" panose="020B0304020202020204" pitchFamily="34" charset="-34"/>
              </a:rPr>
              <a:t> AS </a:t>
            </a:r>
            <a:r>
              <a:rPr lang="en-US" sz="4200" kern="100" dirty="0" err="1">
                <a:effectLst/>
                <a:ea typeface="Aptos" panose="020B0004020202020204" pitchFamily="34" charset="0"/>
                <a:cs typeface="Cordia New" panose="020B0304020202020204" pitchFamily="34" charset="-34"/>
              </a:rPr>
              <a:t>Product_Name</a:t>
            </a:r>
            <a:r>
              <a:rPr lang="en-US" sz="4200" kern="100" dirty="0">
                <a:effectLst/>
                <a:ea typeface="Aptos" panose="020B0004020202020204" pitchFamily="34" charset="0"/>
                <a:cs typeface="Cordia New" panose="020B0304020202020204" pitchFamily="34" charset="-34"/>
              </a:rPr>
              <a:t>,</a:t>
            </a:r>
          </a:p>
          <a:p>
            <a:pPr marL="0" marR="0" indent="0">
              <a:buNone/>
            </a:pPr>
            <a:r>
              <a:rPr lang="en-US" sz="4200" kern="100" dirty="0">
                <a:effectLst/>
                <a:ea typeface="Aptos" panose="020B0004020202020204" pitchFamily="34" charset="0"/>
                <a:cs typeface="Cordia New" panose="020B0304020202020204" pitchFamily="34" charset="-34"/>
              </a:rPr>
              <a:t>    COUNT(</a:t>
            </a:r>
            <a:r>
              <a:rPr lang="en-US" sz="4200" kern="100" dirty="0" err="1">
                <a:effectLst/>
                <a:ea typeface="Aptos" panose="020B0004020202020204" pitchFamily="34" charset="0"/>
                <a:cs typeface="Cordia New" panose="020B0304020202020204" pitchFamily="34" charset="-34"/>
              </a:rPr>
              <a:t>o.Order_ID</a:t>
            </a:r>
            <a:r>
              <a:rPr lang="en-US" sz="4200" kern="100" dirty="0">
                <a:effectLst/>
                <a:ea typeface="Aptos" panose="020B0004020202020204" pitchFamily="34" charset="0"/>
                <a:cs typeface="Cordia New" panose="020B0304020202020204" pitchFamily="34" charset="-34"/>
              </a:rPr>
              <a:t>) AS </a:t>
            </a:r>
            <a:r>
              <a:rPr lang="en-US" sz="4200" kern="100" dirty="0" err="1">
                <a:effectLst/>
                <a:ea typeface="Aptos" panose="020B0004020202020204" pitchFamily="34" charset="0"/>
                <a:cs typeface="Cordia New" panose="020B0304020202020204" pitchFamily="34" charset="-34"/>
              </a:rPr>
              <a:t>Total_Orders</a:t>
            </a:r>
            <a:endParaRPr lang="en-US" sz="4200" kern="100" dirty="0">
              <a:effectLst/>
              <a:ea typeface="Aptos" panose="020B0004020202020204" pitchFamily="34" charset="0"/>
              <a:cs typeface="Cordia New" panose="020B0304020202020204" pitchFamily="34" charset="-34"/>
            </a:endParaRPr>
          </a:p>
          <a:p>
            <a:pPr marL="0" marR="0" indent="0">
              <a:buNone/>
            </a:pPr>
            <a:r>
              <a:rPr lang="en-US" sz="4200" kern="100" dirty="0">
                <a:effectLst/>
                <a:ea typeface="Aptos" panose="020B0004020202020204" pitchFamily="34" charset="0"/>
                <a:cs typeface="Cordia New" panose="020B0304020202020204" pitchFamily="34" charset="-34"/>
              </a:rPr>
              <a:t>FROM Products p</a:t>
            </a:r>
          </a:p>
          <a:p>
            <a:pPr marL="0" marR="0" indent="0">
              <a:buNone/>
            </a:pPr>
            <a:r>
              <a:rPr lang="en-US" sz="4200" kern="100" dirty="0">
                <a:effectLst/>
                <a:ea typeface="Aptos" panose="020B0004020202020204" pitchFamily="34" charset="0"/>
                <a:cs typeface="Cordia New" panose="020B0304020202020204" pitchFamily="34" charset="-34"/>
              </a:rPr>
              <a:t>JOIN Orders o ON </a:t>
            </a:r>
            <a:r>
              <a:rPr lang="en-US" sz="4200" kern="100" dirty="0" err="1">
                <a:effectLst/>
                <a:ea typeface="Aptos" panose="020B0004020202020204" pitchFamily="34" charset="0"/>
                <a:cs typeface="Cordia New" panose="020B0304020202020204" pitchFamily="34" charset="-34"/>
              </a:rPr>
              <a:t>p.Product_ID</a:t>
            </a:r>
            <a:r>
              <a:rPr lang="en-US" sz="4200" kern="100" dirty="0">
                <a:effectLst/>
                <a:ea typeface="Aptos" panose="020B0004020202020204" pitchFamily="34" charset="0"/>
                <a:cs typeface="Cordia New" panose="020B0304020202020204" pitchFamily="34" charset="-34"/>
              </a:rPr>
              <a:t> = </a:t>
            </a:r>
            <a:r>
              <a:rPr lang="en-US" sz="4200" kern="100" dirty="0" err="1">
                <a:effectLst/>
                <a:ea typeface="Aptos" panose="020B0004020202020204" pitchFamily="34" charset="0"/>
                <a:cs typeface="Cordia New" panose="020B0304020202020204" pitchFamily="34" charset="-34"/>
              </a:rPr>
              <a:t>o.Product_ID</a:t>
            </a:r>
            <a:endParaRPr lang="en-US" sz="4200" kern="100" dirty="0">
              <a:effectLst/>
              <a:ea typeface="Aptos" panose="020B0004020202020204" pitchFamily="34" charset="0"/>
              <a:cs typeface="Cordia New" panose="020B0304020202020204" pitchFamily="34" charset="-34"/>
            </a:endParaRPr>
          </a:p>
          <a:p>
            <a:pPr marL="0" marR="0" indent="0">
              <a:buNone/>
            </a:pPr>
            <a:r>
              <a:rPr lang="en-US" sz="4200" kern="100" dirty="0">
                <a:effectLst/>
                <a:ea typeface="Aptos" panose="020B0004020202020204" pitchFamily="34" charset="0"/>
                <a:cs typeface="Cordia New" panose="020B0304020202020204" pitchFamily="34" charset="-34"/>
              </a:rPr>
              <a:t>GROUP BY </a:t>
            </a:r>
            <a:r>
              <a:rPr lang="en-US" sz="4200" kern="100" dirty="0" err="1">
                <a:effectLst/>
                <a:ea typeface="Aptos" panose="020B0004020202020204" pitchFamily="34" charset="0"/>
                <a:cs typeface="Cordia New" panose="020B0304020202020204" pitchFamily="34" charset="-34"/>
              </a:rPr>
              <a:t>p.Product_ID</a:t>
            </a:r>
            <a:r>
              <a:rPr lang="en-US" sz="4200" kern="100" dirty="0">
                <a:effectLst/>
                <a:ea typeface="Aptos" panose="020B0004020202020204" pitchFamily="34" charset="0"/>
                <a:cs typeface="Cordia New" panose="020B0304020202020204" pitchFamily="34" charset="-34"/>
              </a:rPr>
              <a:t>, </a:t>
            </a:r>
            <a:r>
              <a:rPr lang="en-US" sz="4200" kern="100" dirty="0" err="1">
                <a:effectLst/>
                <a:ea typeface="Aptos" panose="020B0004020202020204" pitchFamily="34" charset="0"/>
                <a:cs typeface="Cordia New" panose="020B0304020202020204" pitchFamily="34" charset="-34"/>
              </a:rPr>
              <a:t>p.Name</a:t>
            </a:r>
            <a:endParaRPr lang="en-US" sz="4200" kern="100" dirty="0">
              <a:effectLst/>
              <a:ea typeface="Aptos" panose="020B0004020202020204" pitchFamily="34" charset="0"/>
              <a:cs typeface="Cordia New" panose="020B0304020202020204" pitchFamily="34" charset="-34"/>
            </a:endParaRPr>
          </a:p>
          <a:p>
            <a:pPr marL="0" marR="0" indent="0">
              <a:buNone/>
            </a:pPr>
            <a:r>
              <a:rPr lang="en-US" sz="4200" kern="100" dirty="0">
                <a:effectLst/>
                <a:ea typeface="Aptos" panose="020B0004020202020204" pitchFamily="34" charset="0"/>
                <a:cs typeface="Cordia New" panose="020B0304020202020204" pitchFamily="34" charset="-34"/>
              </a:rPr>
              <a:t>ORDER BY </a:t>
            </a:r>
            <a:r>
              <a:rPr lang="en-US" sz="4200" kern="100" dirty="0" err="1">
                <a:effectLst/>
                <a:ea typeface="Aptos" panose="020B0004020202020204" pitchFamily="34" charset="0"/>
                <a:cs typeface="Cordia New" panose="020B0304020202020204" pitchFamily="34" charset="-34"/>
              </a:rPr>
              <a:t>Total_Orders</a:t>
            </a:r>
            <a:r>
              <a:rPr lang="en-US" sz="4200" kern="100" dirty="0">
                <a:effectLst/>
                <a:ea typeface="Aptos" panose="020B0004020202020204" pitchFamily="34" charset="0"/>
                <a:cs typeface="Cordia New" panose="020B0304020202020204" pitchFamily="34" charset="-34"/>
              </a:rPr>
              <a:t> DESC</a:t>
            </a:r>
          </a:p>
          <a:p>
            <a:pPr marL="0" marR="0" indent="0">
              <a:buNone/>
            </a:pPr>
            <a:r>
              <a:rPr lang="en-US" sz="4200" kern="100" dirty="0">
                <a:effectLst/>
                <a:ea typeface="Aptos" panose="020B0004020202020204" pitchFamily="34" charset="0"/>
                <a:cs typeface="Cordia New" panose="020B0304020202020204" pitchFamily="34" charset="-34"/>
              </a:rPr>
              <a:t>LIMIT 1;</a:t>
            </a:r>
          </a:p>
          <a:p>
            <a:pPr marL="0" marR="0" indent="0">
              <a:buNone/>
            </a:pPr>
            <a:endParaRPr lang="en-US" sz="4600" b="1" kern="100" dirty="0">
              <a:effectLst/>
              <a:ea typeface="Aptos" panose="020B0004020202020204" pitchFamily="34" charset="0"/>
              <a:cs typeface="Cordia New" panose="020B0304020202020204" pitchFamily="34" charset="-34"/>
            </a:endParaRPr>
          </a:p>
          <a:p>
            <a:pPr marL="0" marR="0" indent="0">
              <a:buNone/>
            </a:pPr>
            <a:r>
              <a:rPr lang="en-US" sz="5100" b="1" kern="100" dirty="0">
                <a:effectLst/>
                <a:ea typeface="Aptos" panose="020B0004020202020204" pitchFamily="34" charset="0"/>
                <a:cs typeface="Cordia New" panose="020B0304020202020204" pitchFamily="34" charset="-34"/>
              </a:rPr>
              <a:t>Explanation:</a:t>
            </a:r>
            <a:endParaRPr lang="en-US" sz="5100" kern="100" dirty="0">
              <a:effectLst/>
              <a:ea typeface="Aptos" panose="020B0004020202020204" pitchFamily="34" charset="0"/>
              <a:cs typeface="Cordia New" panose="020B0304020202020204" pitchFamily="34" charset="-34"/>
            </a:endParaRPr>
          </a:p>
          <a:p>
            <a:pPr marL="0" marR="0"/>
            <a:r>
              <a:rPr lang="en-IN" sz="4200" kern="100" dirty="0">
                <a:effectLst/>
                <a:ea typeface="Aptos" panose="020B0004020202020204" pitchFamily="34" charset="0"/>
                <a:cs typeface="Cordia New" panose="020B0304020202020204" pitchFamily="34" charset="-34"/>
              </a:rPr>
              <a:t>Identifying the most popular product helps businesses ensure they have sufficient stock to meet demand and focus their marketing efforts on high-demand items.</a:t>
            </a:r>
            <a:endParaRPr lang="en-US" sz="4200" kern="100" dirty="0">
              <a:effectLst/>
              <a:ea typeface="Aptos" panose="020B0004020202020204" pitchFamily="34" charset="0"/>
              <a:cs typeface="Cordia New" panose="020B0304020202020204" pitchFamily="34" charset="-34"/>
            </a:endParaRPr>
          </a:p>
          <a:p>
            <a:pPr marL="0" marR="0" indent="0">
              <a:buNone/>
            </a:pPr>
            <a:endParaRPr lang="en-US" sz="4200" dirty="0"/>
          </a:p>
          <a:p>
            <a:pPr marL="0" marR="0" indent="0">
              <a:buNone/>
            </a:pPr>
            <a:endParaRPr lang="en-US" sz="4200" dirty="0"/>
          </a:p>
          <a:p>
            <a:pPr marL="0" marR="0" indent="0">
              <a:buNone/>
            </a:pPr>
            <a:endParaRPr lang="en-US" sz="4200" dirty="0"/>
          </a:p>
          <a:p>
            <a:pPr marL="0" marR="0" indent="0">
              <a:buNone/>
            </a:pPr>
            <a:endParaRPr lang="en-US" sz="4200" dirty="0"/>
          </a:p>
          <a:p>
            <a:pPr marL="0" indent="0">
              <a:buNone/>
            </a:pPr>
            <a:endParaRPr lang="en-US" dirty="0"/>
          </a:p>
        </p:txBody>
      </p:sp>
      <p:pic>
        <p:nvPicPr>
          <p:cNvPr id="4" name="Picture 3">
            <a:extLst>
              <a:ext uri="{FF2B5EF4-FFF2-40B4-BE49-F238E27FC236}">
                <a16:creationId xmlns:a16="http://schemas.microsoft.com/office/drawing/2014/main" id="{3F407C35-D37E-8FAD-71F8-903B7A1563D3}"/>
              </a:ext>
            </a:extLst>
          </p:cNvPr>
          <p:cNvPicPr>
            <a:picLocks noChangeAspect="1"/>
          </p:cNvPicPr>
          <p:nvPr/>
        </p:nvPicPr>
        <p:blipFill>
          <a:blip r:embed="rId3"/>
          <a:stretch>
            <a:fillRect/>
          </a:stretch>
        </p:blipFill>
        <p:spPr>
          <a:xfrm>
            <a:off x="5346337" y="2228617"/>
            <a:ext cx="6161314" cy="1778033"/>
          </a:xfrm>
          <a:prstGeom prst="rect">
            <a:avLst/>
          </a:prstGeom>
        </p:spPr>
      </p:pic>
    </p:spTree>
    <p:extLst>
      <p:ext uri="{BB962C8B-B14F-4D97-AF65-F5344CB8AC3E}">
        <p14:creationId xmlns:p14="http://schemas.microsoft.com/office/powerpoint/2010/main" val="428700787"/>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{1822D0CF-EA81-4B92-A0FC-685BF9971C77}tf55661986_win32</Template>
  <TotalTime>728</TotalTime>
  <Words>768</Words>
  <Application>Microsoft Macintosh PowerPoint</Application>
  <PresentationFormat>Widescreen</PresentationFormat>
  <Paragraphs>135</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Calibri Light</vt:lpstr>
      <vt:lpstr>Times New Roman</vt:lpstr>
      <vt:lpstr>Wingdings</vt:lpstr>
      <vt:lpstr>Custom</vt:lpstr>
      <vt:lpstr>E-commerce Order Tracking and Customer Analytics System</vt:lpstr>
      <vt:lpstr>Project Framing and Explanation</vt:lpstr>
      <vt:lpstr>PowerPoint Presentation</vt:lpstr>
      <vt:lpstr>Entity-Relationship Diagram (ERD)</vt:lpstr>
      <vt:lpstr>PowerPoint Presentation</vt:lpstr>
      <vt:lpstr>Data Sources</vt:lpstr>
      <vt:lpstr>Query 1 - Pending or Cancelled Orders</vt:lpstr>
      <vt:lpstr>Query 2 - Top 5 Customers by Total Spend</vt:lpstr>
      <vt:lpstr>QUERY 3 - Most Popular Product Based on Orders</vt:lpstr>
      <vt:lpstr>Query 4 - Monthly Sales Analysis with Discount Impact</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Order Tracking and Customer Analytics System</dc:title>
  <dc:creator>sriram chunduri</dc:creator>
  <cp:lastModifiedBy>Divya Kuntamalla</cp:lastModifiedBy>
  <cp:revision>11</cp:revision>
  <dcterms:created xsi:type="dcterms:W3CDTF">2024-12-14T06:06:32Z</dcterms:created>
  <dcterms:modified xsi:type="dcterms:W3CDTF">2025-04-03T05:42:26Z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