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>
      <p:cViewPr>
        <p:scale>
          <a:sx n="103" d="100"/>
          <a:sy n="103" d="100"/>
        </p:scale>
        <p:origin x="1000" y="616"/>
      </p:cViewPr>
      <p:guideLst/>
    </p:cSldViewPr>
  </p:slideViewPr>
  <p:outlineViewPr>
    <p:cViewPr>
      <p:scale>
        <a:sx n="33" d="100"/>
        <a:sy n="33" d="100"/>
      </p:scale>
      <p:origin x="-32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7DB39-31A0-1F46-A5E1-5CA96D46997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38E4A-EB64-6B42-BD20-5BAA4404E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38E4A-EB64-6B42-BD20-5BAA4404ED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7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38E4A-EB64-6B42-BD20-5BAA4404ED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38E4A-EB64-6B42-BD20-5BAA4404ED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0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496A-25D1-C1DA-0043-9C4A7241B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br>
              <a:rPr lang="en-IN" b="1" dirty="0">
                <a:effectLst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D7881-E78C-5BE7-58DF-34245704A434}"/>
              </a:ext>
            </a:extLst>
          </p:cNvPr>
          <p:cNvSpPr txBox="1"/>
          <p:nvPr/>
        </p:nvSpPr>
        <p:spPr>
          <a:xfrm>
            <a:off x="0" y="1661061"/>
            <a:ext cx="12192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Predicting Movie Revenue and Strategic Clustering for Marketing and Content Optimization</a:t>
            </a:r>
          </a:p>
          <a:p>
            <a:pPr algn="ctr"/>
            <a:endParaRPr lang="en-US" sz="4000" b="1" i="1" u="none" strike="noStrike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r"/>
            <a:r>
              <a:rPr lang="en-US" sz="22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---Harnessing data-driven insights to decode what makes a film successful</a:t>
            </a:r>
            <a:endParaRPr lang="en-IN" sz="2200" b="1" i="1" u="none" strike="noStrike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IN" sz="3200" b="1" i="1" dirty="0">
              <a:latin typeface="+mj-lt"/>
            </a:endParaRPr>
          </a:p>
          <a:p>
            <a:pPr algn="ctr"/>
            <a:endParaRPr lang="en-IN" sz="3200" b="1" i="1" dirty="0">
              <a:latin typeface="+mj-lt"/>
            </a:endParaRPr>
          </a:p>
          <a:p>
            <a:pPr algn="ctr"/>
            <a:r>
              <a:rPr lang="en-IN" sz="3600" b="1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Divya</a:t>
            </a:r>
            <a:r>
              <a:rPr lang="en-IN" sz="36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3600" b="1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Sree</a:t>
            </a:r>
            <a:r>
              <a:rPr lang="en-IN" sz="36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3600" b="1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Kuntamalla</a:t>
            </a:r>
            <a:endParaRPr lang="en-US" sz="36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35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ack and gold thank you card&#10;&#10;Description automatically generated">
            <a:extLst>
              <a:ext uri="{FF2B5EF4-FFF2-40B4-BE49-F238E27FC236}">
                <a16:creationId xmlns:a16="http://schemas.microsoft.com/office/drawing/2014/main" id="{2476EFFF-36CB-30EA-FAF5-D3513A27D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2420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150A-D29F-5939-2185-A52CF39F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63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0" indent="0" algn="ctr">
              <a:buNone/>
            </a:pPr>
            <a:endParaRPr lang="en-US" sz="4000"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4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Attention-Grabbing Statistic </a:t>
            </a:r>
            <a:br>
              <a:rPr lang="en-IN" sz="29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IN" sz="29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</a:pPr>
            <a:r>
              <a:rPr lang="en-IN" sz="3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global movie industry generated over $40 billion in box office revenue in 2022.</a:t>
            </a:r>
          </a:p>
          <a:p>
            <a:pPr>
              <a:lnSpc>
                <a:spcPct val="120000"/>
              </a:lnSpc>
            </a:pPr>
            <a:r>
              <a:rPr lang="en-IN" sz="3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Streaming platforms now account for over 60% of global movie consumption.</a:t>
            </a:r>
          </a:p>
          <a:p>
            <a:pPr marL="0" indent="0">
              <a:lnSpc>
                <a:spcPct val="120000"/>
              </a:lnSpc>
              <a:buNone/>
            </a:pPr>
            <a:endParaRPr lang="en-IN" sz="29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4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Predicting Movie Success Matter?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IN" sz="3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</a:pPr>
            <a:r>
              <a:rPr lang="en-IN" sz="3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Predicting movie revenue helps studios allocate resources effectively and reduce risks.</a:t>
            </a:r>
          </a:p>
          <a:p>
            <a:pPr>
              <a:lnSpc>
                <a:spcPct val="120000"/>
              </a:lnSpc>
            </a:pPr>
            <a:r>
              <a:rPr lang="en-IN" sz="3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Optimizing marketing strategies ensures that campaigns target the right audiences, improving audience engagement and profitability.</a:t>
            </a:r>
          </a:p>
          <a:p>
            <a:pPr marL="0" indent="0">
              <a:buNone/>
            </a:pPr>
            <a:endParaRPr lang="en-IN" sz="29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IN" sz="4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 it Benefits?</a:t>
            </a:r>
          </a:p>
          <a:p>
            <a:r>
              <a:rPr lang="en-IN" sz="3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Film Makers &amp; Studios</a:t>
            </a:r>
          </a:p>
          <a:p>
            <a:r>
              <a:rPr lang="en-IN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Marketers &amp; Distributors</a:t>
            </a:r>
          </a:p>
          <a:p>
            <a:r>
              <a:rPr lang="en-IN" sz="36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Streaming Platforms</a:t>
            </a:r>
          </a:p>
          <a:p>
            <a:r>
              <a:rPr lang="en-IN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Audiences</a:t>
            </a:r>
            <a:endParaRPr lang="en-IN" sz="36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0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70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B289AE4-1C17-73B2-EC7B-2A5CD46D8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630827"/>
            <a:ext cx="9811850" cy="4892149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sz="1000"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120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Research Goals</a:t>
            </a:r>
            <a:endParaRPr lang="en-IN" sz="1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</a:pPr>
            <a:r>
              <a:rPr lang="en-IN" sz="52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Predicting Movie Revenue</a:t>
            </a:r>
            <a:r>
              <a:rPr lang="en-IN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primary goal is to develop a predictive framework that uses early indicators, such as budget, cast popularity, genre, and audience ratings.</a:t>
            </a:r>
          </a:p>
          <a:p>
            <a:pPr marL="0" indent="0">
              <a:lnSpc>
                <a:spcPct val="120000"/>
              </a:lnSpc>
              <a:buNone/>
            </a:pPr>
            <a:endParaRPr lang="en-IN" sz="5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</a:pPr>
            <a:r>
              <a:rPr lang="en-IN" sz="52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Strategic Clustering for Marketing</a:t>
            </a:r>
            <a:r>
              <a:rPr lang="en-IN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clusters will help marketers create tailored campaigns, distributors implement region-specific strategies, and streaming platforms curate content.</a:t>
            </a:r>
          </a:p>
          <a:p>
            <a:pPr marL="0" indent="0">
              <a:lnSpc>
                <a:spcPct val="120000"/>
              </a:lnSpc>
              <a:buNone/>
            </a:pPr>
            <a:endParaRPr lang="en-IN" sz="52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</a:pPr>
            <a:r>
              <a:rPr lang="en-IN" sz="52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Enhancing Audience Engagement</a:t>
            </a:r>
            <a:r>
              <a:rPr lang="en-IN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project seeks to uncover insights into audience preferences and trends, enabling filmmakers and content creators to develop stories.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5200"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</a:pPr>
            <a:r>
              <a:rPr lang="en-IN" sz="5200" b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Bridging Creativity and Analytics</a:t>
            </a:r>
            <a:r>
              <a:rPr lang="en-IN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2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project aims to integrate data-driven insights into creative decision-making processes, ensuring that artistic vision is aligned with market demands.</a:t>
            </a:r>
            <a:endParaRPr lang="en-US" sz="5200"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7356FD-82C7-4E0B-9494-355CAE397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8887991" y="3553991"/>
            <a:ext cx="4517571" cy="209044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109704-EBCB-4692-4F31-DFB09187D952}"/>
              </a:ext>
            </a:extLst>
          </p:cNvPr>
          <p:cNvSpPr txBox="1"/>
          <p:nvPr/>
        </p:nvSpPr>
        <p:spPr>
          <a:xfrm>
            <a:off x="9308592" y="4133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5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093F-6122-8296-0062-AD9575D1D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2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Raw &amp; Cleaned Data</a:t>
            </a:r>
          </a:p>
          <a:p>
            <a:pPr marL="0" indent="0" algn="ctr">
              <a:buNone/>
            </a:pPr>
            <a:r>
              <a:rPr lang="en-US" sz="30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0" indent="0" algn="ctr">
              <a:buNone/>
            </a:pPr>
            <a:endParaRPr lang="en-US" sz="3000" b="1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E269FC8-715C-9243-7D26-2D55E3E0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9" y="1080707"/>
            <a:ext cx="5773998" cy="3368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68FBCA-572B-6F20-3593-8B6C21490041}"/>
              </a:ext>
            </a:extLst>
          </p:cNvPr>
          <p:cNvSpPr txBox="1"/>
          <p:nvPr/>
        </p:nvSpPr>
        <p:spPr>
          <a:xfrm>
            <a:off x="6470248" y="459683"/>
            <a:ext cx="55232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   </a:t>
            </a:r>
          </a:p>
          <a:p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RapidAPI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Shape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(110000,24)</a:t>
            </a: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Cleaning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Methods : Handled missing values, Dropped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uneccesary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columns, Removed outliers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9B5118EF-196F-5C03-A733-461227C5B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76" y="3322005"/>
            <a:ext cx="5938745" cy="33681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3D9AC8-0B49-4527-11C4-296A2B77C5DF}"/>
              </a:ext>
            </a:extLst>
          </p:cNvPr>
          <p:cNvSpPr txBox="1"/>
          <p:nvPr/>
        </p:nvSpPr>
        <p:spPr>
          <a:xfrm>
            <a:off x="0" y="4772095"/>
            <a:ext cx="59725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CLEANED DATASET</a:t>
            </a:r>
          </a:p>
          <a:p>
            <a:pPr algn="ctr"/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Shape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(11053, 17)</a:t>
            </a: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Columns Like 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Vote_average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Budget, Revenue, Popularity….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8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B1ABBE-2A7C-4B61-9A16-C0D68A9C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628F65-33CE-4216-8D8E-9B0CE8B98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43E4-F1DB-06E3-1E4B-31EE54EE3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967643"/>
            <a:ext cx="6007263" cy="58903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K-Means clustering was used to group movies based on early indicators like budget, popularity, and audience ratings, helping to identify distinct patterns and trends.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7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k=3, the clusters revealed one dominant group with two smaller clusters, indicating broad segmentation.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7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 k=4 and k=5, the clustering became more granular, identifying niche groups such as high-budget blockbusters or unique outliers.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7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clusters provide valuable insights for creating targeted marketing strategies and optimizing content to maximize audience engagement and revenue.</a:t>
            </a:r>
          </a:p>
          <a:p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DA3DAD4C-9AC1-4D5C-A1D8-7CE15AD5D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BB7DC474-38F4-5F6F-5497-4B21D3BB2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935" y="1375867"/>
            <a:ext cx="2598041" cy="2187292"/>
          </a:xfrm>
          <a:prstGeom prst="rect">
            <a:avLst/>
          </a:prstGeom>
        </p:spPr>
      </p:pic>
      <p:pic>
        <p:nvPicPr>
          <p:cNvPr id="7" name="Picture 6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A6DAAA6E-45CE-E412-7BEB-DE682254B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058" y="3715613"/>
            <a:ext cx="2501322" cy="2178880"/>
          </a:xfrm>
          <a:prstGeom prst="rect">
            <a:avLst/>
          </a:prstGeom>
        </p:spPr>
      </p:pic>
      <p:pic>
        <p:nvPicPr>
          <p:cNvPr id="5" name="Picture 4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C44376BC-4155-D8C7-A8CC-729ADF3ED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413" y="2485942"/>
            <a:ext cx="2501322" cy="24911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9FD53D-50D9-30B9-3738-0559C0122A21}"/>
              </a:ext>
            </a:extLst>
          </p:cNvPr>
          <p:cNvSpPr txBox="1"/>
          <p:nvPr/>
        </p:nvSpPr>
        <p:spPr>
          <a:xfrm>
            <a:off x="2191935" y="370390"/>
            <a:ext cx="6542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3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 Insights from </a:t>
            </a:r>
            <a:r>
              <a:rPr lang="en-US" sz="3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KMeans</a:t>
            </a:r>
            <a:r>
              <a:rPr lang="en-US" sz="3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107928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A1E4BA-7C9E-4CDE-8BA8-AD6D6C78A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16966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diagram of a network&#10;&#10;Description automatically generated">
            <a:extLst>
              <a:ext uri="{FF2B5EF4-FFF2-40B4-BE49-F238E27FC236}">
                <a16:creationId xmlns:a16="http://schemas.microsoft.com/office/drawing/2014/main" id="{18C5DDB0-D25F-6F1A-8079-B890A4E7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" y="877330"/>
            <a:ext cx="3719384" cy="2712591"/>
          </a:xfrm>
          <a:prstGeom prst="rect">
            <a:avLst/>
          </a:prstGeom>
        </p:spPr>
      </p:pic>
      <p:pic>
        <p:nvPicPr>
          <p:cNvPr id="12" name="Picture 11" descr="A network diagram of a network&#10;&#10;Description automatically generated">
            <a:extLst>
              <a:ext uri="{FF2B5EF4-FFF2-40B4-BE49-F238E27FC236}">
                <a16:creationId xmlns:a16="http://schemas.microsoft.com/office/drawing/2014/main" id="{FD113D07-5396-75C0-38E8-F2B6AAD02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5" y="3889666"/>
            <a:ext cx="3719384" cy="25605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61C3-65A7-E7BE-42BE-011D98C04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535" y="1"/>
            <a:ext cx="6832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About Association Rule Mining</a:t>
            </a:r>
          </a:p>
          <a:p>
            <a:pPr>
              <a:lnSpc>
                <a:spcPct val="100000"/>
              </a:lnSpc>
            </a:pPr>
            <a:r>
              <a:rPr lang="en-IN" sz="1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Drama and Romance genres show strong associations with medium ratings, indicating they consistently appeal to a broad audience.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7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high lift value (1.35) for Romance → Drama highlights their frequent overlap, reflecting shared themes that attract similar viewers.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7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Action and Crime genres show weaker associations with medium ratings, suggesting these genres evoke more extreme audience responses, either highly positive or negative.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7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7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insights can guide marketers and filmmakers in tailoring content and campaigns to meet audience expectations, ensuring better engagement and revenue optimization.</a:t>
            </a:r>
          </a:p>
          <a:p>
            <a:pPr marL="0" indent="0">
              <a:buNone/>
            </a:pP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3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1FB1-DFAD-9325-2E15-46357B97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164"/>
            <a:ext cx="4636008" cy="5791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10000"/>
              </a:lnSpc>
            </a:pPr>
            <a:r>
              <a:rPr lang="en-IN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Linear kernel, achieved an accuracy of 73%, performing reliably for linearly separable data.</a:t>
            </a:r>
          </a:p>
          <a:p>
            <a:pPr>
              <a:lnSpc>
                <a:spcPct val="110000"/>
              </a:lnSpc>
            </a:pPr>
            <a:r>
              <a:rPr lang="en-IN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RBF kernel, at C=10, achieved the highest accuracy of 77%, showcasing its ability to model non-linear relationships.</a:t>
            </a:r>
          </a:p>
          <a:p>
            <a:pPr>
              <a:lnSpc>
                <a:spcPct val="110000"/>
              </a:lnSpc>
            </a:pPr>
            <a:r>
              <a:rPr lang="en-IN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Polynomial kernel, with a best cost at C=1, attained an accuracy of 74%.</a:t>
            </a:r>
          </a:p>
          <a:p>
            <a:pPr>
              <a:lnSpc>
                <a:spcPct val="110000"/>
              </a:lnSpc>
            </a:pPr>
            <a:r>
              <a:rPr lang="en-IN" sz="20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These accuracies underline the RBF kernel’s advantage in handling the complex patterns in the data.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hart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2653F77B-A66E-DEF4-E72B-902CADCB9B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7" r="11944" b="1"/>
          <a:stretch/>
        </p:blipFill>
        <p:spPr>
          <a:xfrm>
            <a:off x="4757351" y="1336566"/>
            <a:ext cx="6325275" cy="46075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958A9F-4ED4-3CE0-9B70-30AC7D399327}"/>
              </a:ext>
            </a:extLst>
          </p:cNvPr>
          <p:cNvSpPr txBox="1"/>
          <p:nvPr/>
        </p:nvSpPr>
        <p:spPr>
          <a:xfrm>
            <a:off x="2508422" y="419833"/>
            <a:ext cx="7760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Findings in Support Vector Machine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892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8BE0F-5CC1-34AC-4204-3333E3023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AdaBoost – Ensemble Learning</a:t>
            </a:r>
          </a:p>
        </p:txBody>
      </p:sp>
      <p:pic>
        <p:nvPicPr>
          <p:cNvPr id="5" name="Picture 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4FF98D9-3507-EC6B-976F-C53BA10B2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90" y="1216776"/>
            <a:ext cx="4020752" cy="3239392"/>
          </a:xfrm>
          <a:prstGeom prst="rect">
            <a:avLst/>
          </a:prstGeom>
        </p:spPr>
      </p:pic>
      <p:pic>
        <p:nvPicPr>
          <p:cNvPr id="7" name="Picture 6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D6970DB7-C2C6-C75C-2D7F-4C83AE907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829677"/>
            <a:ext cx="4597400" cy="2912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9E98B-E767-4CC4-80A9-42B58389B9C1}"/>
              </a:ext>
            </a:extLst>
          </p:cNvPr>
          <p:cNvSpPr txBox="1"/>
          <p:nvPr/>
        </p:nvSpPr>
        <p:spPr>
          <a:xfrm>
            <a:off x="4357131" y="1521353"/>
            <a:ext cx="7834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AdaBoost model achieved an accuracy of 82%, showcasing its balanced ability to correctly classify both low and high-revenue films.</a:t>
            </a:r>
          </a:p>
          <a:p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IN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recision, recall, and F1-scores around 0.82 for both categories.</a:t>
            </a:r>
          </a:p>
          <a:p>
            <a:endParaRPr lang="en-IN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Budget emerged as the most influential feature, followed by popularity and vote average.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890F0-9504-4575-99E8-C284866A1E36}"/>
              </a:ext>
            </a:extLst>
          </p:cNvPr>
          <p:cNvSpPr txBox="1"/>
          <p:nvPr/>
        </p:nvSpPr>
        <p:spPr>
          <a:xfrm>
            <a:off x="17164" y="4902560"/>
            <a:ext cx="7154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analysis highlights the role of resource allocation, suggesting that enhancing marketing strategies to improve popularity.</a:t>
            </a:r>
          </a:p>
          <a:p>
            <a:endParaRPr lang="en-IN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  <a:r>
              <a:rPr lang="en-IN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ocusing budgets on high-impact areas can significantly boost a movie’s revenue potential.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45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90FF-4B70-FCFA-E67F-8F30A441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Final Thoughts</a:t>
            </a:r>
          </a:p>
          <a:p>
            <a:pPr marL="0" indent="0" algn="ctr">
              <a:buNone/>
            </a:pPr>
            <a:endParaRPr lang="en-US" sz="4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Data-driven insights from early indicators, such as genre, budget, and cast popularity, assist forecast film success and optimize profits.</a:t>
            </a:r>
          </a:p>
          <a:p>
            <a:pPr marL="0" indent="0">
              <a:buNone/>
            </a:pP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Clustering can be used to handle regional variations and audience preferences, allowing for more focused marketing tactics.</a:t>
            </a:r>
          </a:p>
          <a:p>
            <a:pPr marL="0" indent="0">
              <a:buNone/>
            </a:pP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Filmmakers can improve production and marketing while maintaining their artistic vision by striking a balance between creativity and statistics.</a:t>
            </a:r>
          </a:p>
          <a:p>
            <a:pPr marL="0" indent="0">
              <a:buNone/>
            </a:pP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offering a decision-making roadmap for the entire film lifespan, these insights enhance both audience enjoyment and financial returns.</a:t>
            </a:r>
          </a:p>
          <a:p>
            <a:pPr marL="0" indent="0">
              <a:buNone/>
            </a:pP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film business can adjust to global trends and produce stories that inspire, bring people together, and amuse them by fusing data-driven tactics with conventional filmmaking.</a:t>
            </a:r>
            <a:br>
              <a:rPr lang="en-IN" sz="1400" dirty="0"/>
            </a:br>
            <a:endParaRPr lang="en-US" sz="17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871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657</TotalTime>
  <Words>748</Words>
  <Application>Microsoft Macintosh PowerPoint</Application>
  <PresentationFormat>Widescreen</PresentationFormat>
  <Paragraphs>105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Century Gothic</vt:lpstr>
      <vt:lpstr>Lato</vt:lpstr>
      <vt:lpstr>Times New Roman</vt:lpstr>
      <vt:lpstr>Vapor Trail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Divya Kuntamalla</dc:creator>
  <cp:lastModifiedBy>Divya Kuntamalla</cp:lastModifiedBy>
  <cp:revision>1</cp:revision>
  <dcterms:created xsi:type="dcterms:W3CDTF">2024-12-06T18:43:43Z</dcterms:created>
  <dcterms:modified xsi:type="dcterms:W3CDTF">2024-12-07T05:41:40Z</dcterms:modified>
</cp:coreProperties>
</file>