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5" r:id="rId6"/>
    <p:sldId id="260" r:id="rId7"/>
    <p:sldId id="261" r:id="rId8"/>
    <p:sldId id="263" r:id="rId9"/>
    <p:sldId id="262"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260767-A99E-4F37-ADB4-006DD90C8B29}" type="datetimeFigureOut">
              <a:rPr lang="en-US" smtClean="0"/>
              <a:t>15-Sep-22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58E90-B14D-4BD8-8177-735F1B60326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352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260767-A99E-4F37-ADB4-006DD90C8B29}" type="datetimeFigureOut">
              <a:rPr lang="en-US" smtClean="0"/>
              <a:t>15-Sep-22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58E90-B14D-4BD8-8177-735F1B603260}" type="slidenum">
              <a:rPr lang="en-US" smtClean="0"/>
              <a:t>‹#›</a:t>
            </a:fld>
            <a:endParaRPr lang="en-US"/>
          </a:p>
        </p:txBody>
      </p:sp>
    </p:spTree>
    <p:extLst>
      <p:ext uri="{BB962C8B-B14F-4D97-AF65-F5344CB8AC3E}">
        <p14:creationId xmlns:p14="http://schemas.microsoft.com/office/powerpoint/2010/main" val="1680837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260767-A99E-4F37-ADB4-006DD90C8B29}" type="datetimeFigureOut">
              <a:rPr lang="en-US" smtClean="0"/>
              <a:t>15-Sep-22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58E90-B14D-4BD8-8177-735F1B603260}" type="slidenum">
              <a:rPr lang="en-US" smtClean="0"/>
              <a:t>‹#›</a:t>
            </a:fld>
            <a:endParaRPr lang="en-US"/>
          </a:p>
        </p:txBody>
      </p:sp>
    </p:spTree>
    <p:extLst>
      <p:ext uri="{BB962C8B-B14F-4D97-AF65-F5344CB8AC3E}">
        <p14:creationId xmlns:p14="http://schemas.microsoft.com/office/powerpoint/2010/main" val="678584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260767-A99E-4F37-ADB4-006DD90C8B29}" type="datetimeFigureOut">
              <a:rPr lang="en-US" smtClean="0"/>
              <a:t>15-Sep-22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58E90-B14D-4BD8-8177-735F1B603260}" type="slidenum">
              <a:rPr lang="en-US" smtClean="0"/>
              <a:t>‹#›</a:t>
            </a:fld>
            <a:endParaRPr lang="en-US"/>
          </a:p>
        </p:txBody>
      </p:sp>
    </p:spTree>
    <p:extLst>
      <p:ext uri="{BB962C8B-B14F-4D97-AF65-F5344CB8AC3E}">
        <p14:creationId xmlns:p14="http://schemas.microsoft.com/office/powerpoint/2010/main" val="1515226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260767-A99E-4F37-ADB4-006DD90C8B29}" type="datetimeFigureOut">
              <a:rPr lang="en-US" smtClean="0"/>
              <a:t>15-Sep-22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58E90-B14D-4BD8-8177-735F1B60326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3601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260767-A99E-4F37-ADB4-006DD90C8B29}" type="datetimeFigureOut">
              <a:rPr lang="en-US" smtClean="0"/>
              <a:t>15-Sep-22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58E90-B14D-4BD8-8177-735F1B603260}" type="slidenum">
              <a:rPr lang="en-US" smtClean="0"/>
              <a:t>‹#›</a:t>
            </a:fld>
            <a:endParaRPr lang="en-US"/>
          </a:p>
        </p:txBody>
      </p:sp>
    </p:spTree>
    <p:extLst>
      <p:ext uri="{BB962C8B-B14F-4D97-AF65-F5344CB8AC3E}">
        <p14:creationId xmlns:p14="http://schemas.microsoft.com/office/powerpoint/2010/main" val="3530769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260767-A99E-4F37-ADB4-006DD90C8B29}" type="datetimeFigureOut">
              <a:rPr lang="en-US" smtClean="0"/>
              <a:t>15-Sep-22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658E90-B14D-4BD8-8177-735F1B603260}" type="slidenum">
              <a:rPr lang="en-US" smtClean="0"/>
              <a:t>‹#›</a:t>
            </a:fld>
            <a:endParaRPr lang="en-US"/>
          </a:p>
        </p:txBody>
      </p:sp>
    </p:spTree>
    <p:extLst>
      <p:ext uri="{BB962C8B-B14F-4D97-AF65-F5344CB8AC3E}">
        <p14:creationId xmlns:p14="http://schemas.microsoft.com/office/powerpoint/2010/main" val="2290267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260767-A99E-4F37-ADB4-006DD90C8B29}" type="datetimeFigureOut">
              <a:rPr lang="en-US" smtClean="0"/>
              <a:t>15-Sep-22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658E90-B14D-4BD8-8177-735F1B603260}" type="slidenum">
              <a:rPr lang="en-US" smtClean="0"/>
              <a:t>‹#›</a:t>
            </a:fld>
            <a:endParaRPr lang="en-US"/>
          </a:p>
        </p:txBody>
      </p:sp>
    </p:spTree>
    <p:extLst>
      <p:ext uri="{BB962C8B-B14F-4D97-AF65-F5344CB8AC3E}">
        <p14:creationId xmlns:p14="http://schemas.microsoft.com/office/powerpoint/2010/main" val="3491831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A260767-A99E-4F37-ADB4-006DD90C8B29}" type="datetimeFigureOut">
              <a:rPr lang="en-US" smtClean="0"/>
              <a:t>15-Sep-22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1658E90-B14D-4BD8-8177-735F1B603260}" type="slidenum">
              <a:rPr lang="en-US" smtClean="0"/>
              <a:t>‹#›</a:t>
            </a:fld>
            <a:endParaRPr lang="en-US"/>
          </a:p>
        </p:txBody>
      </p:sp>
    </p:spTree>
    <p:extLst>
      <p:ext uri="{BB962C8B-B14F-4D97-AF65-F5344CB8AC3E}">
        <p14:creationId xmlns:p14="http://schemas.microsoft.com/office/powerpoint/2010/main" val="3395529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A260767-A99E-4F37-ADB4-006DD90C8B29}" type="datetimeFigureOut">
              <a:rPr lang="en-US" smtClean="0"/>
              <a:t>15-Sep-22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1658E90-B14D-4BD8-8177-735F1B603260}" type="slidenum">
              <a:rPr lang="en-US" smtClean="0"/>
              <a:t>‹#›</a:t>
            </a:fld>
            <a:endParaRPr lang="en-US"/>
          </a:p>
        </p:txBody>
      </p:sp>
    </p:spTree>
    <p:extLst>
      <p:ext uri="{BB962C8B-B14F-4D97-AF65-F5344CB8AC3E}">
        <p14:creationId xmlns:p14="http://schemas.microsoft.com/office/powerpoint/2010/main" val="4168629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260767-A99E-4F37-ADB4-006DD90C8B29}" type="datetimeFigureOut">
              <a:rPr lang="en-US" smtClean="0"/>
              <a:t>15-Sep-22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58E90-B14D-4BD8-8177-735F1B603260}" type="slidenum">
              <a:rPr lang="en-US" smtClean="0"/>
              <a:t>‹#›</a:t>
            </a:fld>
            <a:endParaRPr lang="en-US"/>
          </a:p>
        </p:txBody>
      </p:sp>
    </p:spTree>
    <p:extLst>
      <p:ext uri="{BB962C8B-B14F-4D97-AF65-F5344CB8AC3E}">
        <p14:creationId xmlns:p14="http://schemas.microsoft.com/office/powerpoint/2010/main" val="2282333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A260767-A99E-4F37-ADB4-006DD90C8B29}" type="datetimeFigureOut">
              <a:rPr lang="en-US" smtClean="0"/>
              <a:t>15-Sep-22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1658E90-B14D-4BD8-8177-735F1B60326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8011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9099" y="656823"/>
            <a:ext cx="9996581" cy="2537138"/>
          </a:xfrm>
        </p:spPr>
        <p:txBody>
          <a:bodyPr>
            <a:normAutofit/>
          </a:bodyPr>
          <a:lstStyle/>
          <a:p>
            <a:r>
              <a:rPr lang="en-US" b="1" dirty="0" smtClean="0">
                <a:latin typeface="Agency FB" panose="020B0503020202020204" pitchFamily="34" charset="0"/>
              </a:rPr>
              <a:t>CUSTOMER CHURN </a:t>
            </a:r>
            <a:br>
              <a:rPr lang="en-US" b="1" dirty="0" smtClean="0">
                <a:latin typeface="Agency FB" panose="020B0503020202020204" pitchFamily="34" charset="0"/>
              </a:rPr>
            </a:br>
            <a:r>
              <a:rPr lang="en-US" b="1" dirty="0" smtClean="0">
                <a:latin typeface="Agency FB" panose="020B0503020202020204" pitchFamily="34" charset="0"/>
              </a:rPr>
              <a:t>ANALYSIS AND PREDICTION</a:t>
            </a:r>
            <a:endParaRPr lang="en-US" b="1" dirty="0">
              <a:latin typeface="Agency FB" panose="020B0503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044" y="3348506"/>
            <a:ext cx="5215945" cy="2897747"/>
          </a:xfrm>
          <a:prstGeom prst="rect">
            <a:avLst/>
          </a:prstGeom>
        </p:spPr>
      </p:pic>
    </p:spTree>
    <p:extLst>
      <p:ext uri="{BB962C8B-B14F-4D97-AF65-F5344CB8AC3E}">
        <p14:creationId xmlns:p14="http://schemas.microsoft.com/office/powerpoint/2010/main" val="2478232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284889"/>
          </a:xfrm>
        </p:spPr>
      </p:pic>
    </p:spTree>
    <p:extLst>
      <p:ext uri="{BB962C8B-B14F-4D97-AF65-F5344CB8AC3E}">
        <p14:creationId xmlns:p14="http://schemas.microsoft.com/office/powerpoint/2010/main" val="382035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21972"/>
            <a:ext cx="10236128" cy="1906073"/>
          </a:xfrm>
        </p:spPr>
        <p:txBody>
          <a:bodyPr>
            <a:noAutofit/>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b="1" dirty="0" smtClean="0"/>
              <a:t>What </a:t>
            </a:r>
            <a:r>
              <a:rPr lang="en-US" b="1" dirty="0"/>
              <a:t>Is Customer Churn?</a:t>
            </a:r>
            <a:br>
              <a:rPr lang="en-US" b="1" dirty="0"/>
            </a:br>
            <a:endParaRPr lang="en-US" b="1" dirty="0"/>
          </a:p>
        </p:txBody>
      </p:sp>
      <p:sp>
        <p:nvSpPr>
          <p:cNvPr id="3" name="Content Placeholder 2"/>
          <p:cNvSpPr>
            <a:spLocks noGrp="1"/>
          </p:cNvSpPr>
          <p:nvPr>
            <p:ph idx="1"/>
          </p:nvPr>
        </p:nvSpPr>
        <p:spPr>
          <a:xfrm>
            <a:off x="1097280" y="1790163"/>
            <a:ext cx="10058400" cy="4078931"/>
          </a:xfrm>
        </p:spPr>
        <p:txBody>
          <a:bodyPr/>
          <a:lstStyle/>
          <a:p>
            <a:pPr>
              <a:buFont typeface="Wingdings" panose="05000000000000000000" pitchFamily="2" charset="2"/>
              <a:buChar char="Ø"/>
            </a:pPr>
            <a:r>
              <a:rPr lang="en-US" dirty="0" smtClean="0"/>
              <a:t>Customer </a:t>
            </a:r>
            <a:r>
              <a:rPr lang="en-US" dirty="0"/>
              <a:t>churn is one of the most important metrics for a growing business to evaluate. While it's not the happiest measure, it's a number that can </a:t>
            </a:r>
            <a:r>
              <a:rPr lang="en-US" dirty="0" smtClean="0"/>
              <a:t>give a </a:t>
            </a:r>
            <a:r>
              <a:rPr lang="en-US" dirty="0"/>
              <a:t>company the hard truth about its customer retention</a:t>
            </a:r>
            <a:r>
              <a:rPr lang="en-US" dirty="0" smtClean="0"/>
              <a:t>.</a:t>
            </a:r>
          </a:p>
          <a:p>
            <a:pPr>
              <a:buFont typeface="Wingdings" panose="05000000000000000000" pitchFamily="2" charset="2"/>
              <a:buChar char="Ø"/>
            </a:pPr>
            <a:r>
              <a:rPr lang="en-US" dirty="0"/>
              <a:t>Customer churn is the percentage of customers that stopped using </a:t>
            </a:r>
            <a:r>
              <a:rPr lang="en-US" dirty="0"/>
              <a:t>a</a:t>
            </a:r>
            <a:r>
              <a:rPr lang="en-US" dirty="0" smtClean="0"/>
              <a:t> </a:t>
            </a:r>
            <a:r>
              <a:rPr lang="en-US" dirty="0"/>
              <a:t>company's product or service during a certain time frame. </a:t>
            </a:r>
            <a:r>
              <a:rPr lang="en-US" dirty="0" smtClean="0"/>
              <a:t>We </a:t>
            </a:r>
            <a:r>
              <a:rPr lang="en-US" dirty="0"/>
              <a:t>can calculate churn </a:t>
            </a:r>
            <a:r>
              <a:rPr lang="en-US" dirty="0" smtClean="0"/>
              <a:t>rate</a:t>
            </a:r>
            <a:r>
              <a:rPr lang="en-US" dirty="0"/>
              <a:t> by dividing the number of </a:t>
            </a:r>
            <a:r>
              <a:rPr lang="en-US" dirty="0" smtClean="0"/>
              <a:t>customers, a company lost </a:t>
            </a:r>
            <a:r>
              <a:rPr lang="en-US" dirty="0"/>
              <a:t>during that time period </a:t>
            </a:r>
            <a:r>
              <a:rPr lang="en-US" dirty="0" smtClean="0"/>
              <a:t>(say </a:t>
            </a:r>
            <a:r>
              <a:rPr lang="en-US" dirty="0"/>
              <a:t>a </a:t>
            </a:r>
            <a:r>
              <a:rPr lang="en-US" dirty="0" smtClean="0"/>
              <a:t>quarter) </a:t>
            </a:r>
            <a:r>
              <a:rPr lang="en-US" dirty="0"/>
              <a:t>by the number of </a:t>
            </a:r>
            <a:r>
              <a:rPr lang="en-US" dirty="0" smtClean="0"/>
              <a:t>customers, a company </a:t>
            </a:r>
            <a:r>
              <a:rPr lang="en-US" dirty="0"/>
              <a:t>had at the beginning of that time period</a:t>
            </a:r>
            <a:r>
              <a:rPr lang="en-US" dirty="0" smtClean="0"/>
              <a:t>.</a:t>
            </a:r>
          </a:p>
          <a:p>
            <a:pPr>
              <a:buFont typeface="Wingdings" panose="05000000000000000000" pitchFamily="2" charset="2"/>
              <a:buChar char="Ø"/>
            </a:pPr>
            <a:r>
              <a:rPr lang="en-US" dirty="0"/>
              <a:t>For example, if </a:t>
            </a:r>
            <a:r>
              <a:rPr lang="en-US" dirty="0" smtClean="0"/>
              <a:t>we </a:t>
            </a:r>
            <a:r>
              <a:rPr lang="en-US" dirty="0"/>
              <a:t>start </a:t>
            </a:r>
            <a:r>
              <a:rPr lang="en-US" dirty="0" smtClean="0"/>
              <a:t>our </a:t>
            </a:r>
            <a:r>
              <a:rPr lang="en-US" dirty="0"/>
              <a:t>quarter with 400 customers and end with 380, </a:t>
            </a:r>
            <a:r>
              <a:rPr lang="en-US" dirty="0" smtClean="0"/>
              <a:t>our </a:t>
            </a:r>
            <a:r>
              <a:rPr lang="en-US" dirty="0"/>
              <a:t>churn rate is 5% because </a:t>
            </a:r>
            <a:r>
              <a:rPr lang="en-US" dirty="0" smtClean="0"/>
              <a:t>we </a:t>
            </a:r>
            <a:r>
              <a:rPr lang="en-US" dirty="0"/>
              <a:t>lost 5% of your customers</a:t>
            </a:r>
            <a:r>
              <a:rPr lang="en-US" dirty="0" smtClean="0"/>
              <a:t>.</a:t>
            </a:r>
          </a:p>
          <a:p>
            <a:pPr>
              <a:buFont typeface="Wingdings" panose="05000000000000000000" pitchFamily="2" charset="2"/>
              <a:buChar char="Ø"/>
            </a:pPr>
            <a:r>
              <a:rPr lang="en-US" dirty="0"/>
              <a:t>Obviously, </a:t>
            </a:r>
            <a:r>
              <a:rPr lang="en-US" dirty="0" smtClean="0"/>
              <a:t>our </a:t>
            </a:r>
            <a:r>
              <a:rPr lang="en-US" dirty="0"/>
              <a:t>company should aim for a churn rate that is as close to 0% as possible. In order to do this, </a:t>
            </a:r>
            <a:r>
              <a:rPr lang="en-US" dirty="0" smtClean="0"/>
              <a:t>our </a:t>
            </a:r>
            <a:r>
              <a:rPr lang="en-US" dirty="0"/>
              <a:t>company has to be on top of its churn rate at all times and treat it as a top priority.</a:t>
            </a: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991466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915" y="286603"/>
            <a:ext cx="10189765" cy="2057352"/>
          </a:xfrm>
        </p:spPr>
        <p:txBody>
          <a:bodyPr/>
          <a:lstStyle/>
          <a:p>
            <a:r>
              <a:rPr lang="en-US" b="1" dirty="0"/>
              <a:t>Why Is Customer Churn Rate Important?</a:t>
            </a:r>
            <a:br>
              <a:rPr lang="en-US" b="1" dirty="0"/>
            </a:br>
            <a:endParaRPr lang="en-US" b="1" dirty="0"/>
          </a:p>
        </p:txBody>
      </p:sp>
      <p:sp>
        <p:nvSpPr>
          <p:cNvPr id="3" name="Content Placeholder 2"/>
          <p:cNvSpPr>
            <a:spLocks noGrp="1"/>
          </p:cNvSpPr>
          <p:nvPr>
            <p:ph idx="1"/>
          </p:nvPr>
        </p:nvSpPr>
        <p:spPr>
          <a:xfrm>
            <a:off x="1097280" y="1983346"/>
            <a:ext cx="10058400" cy="4314423"/>
          </a:xfrm>
        </p:spPr>
        <p:txBody>
          <a:bodyPr/>
          <a:lstStyle/>
          <a:p>
            <a:r>
              <a:rPr lang="en-US" dirty="0" smtClean="0"/>
              <a:t>Naturally, we may think like we're </a:t>
            </a:r>
            <a:r>
              <a:rPr lang="en-US" dirty="0"/>
              <a:t>going to lose some customers here and there, and 5% doesn't sound too bad, right</a:t>
            </a:r>
            <a:r>
              <a:rPr lang="en-US" dirty="0" smtClean="0"/>
              <a:t>?</a:t>
            </a:r>
          </a:p>
          <a:p>
            <a:r>
              <a:rPr lang="en-US" dirty="0"/>
              <a:t>Well, it's important because it costs more to acquire new customers than it does to retain existing customers. In fact, an increase in </a:t>
            </a:r>
            <a:r>
              <a:rPr lang="en-US" dirty="0" smtClean="0"/>
              <a:t>customer retention</a:t>
            </a:r>
            <a:r>
              <a:rPr lang="en-US" dirty="0"/>
              <a:t> of just 5% can create at least a 25% increase in profit. </a:t>
            </a:r>
            <a:endParaRPr lang="en-US" dirty="0" smtClean="0"/>
          </a:p>
          <a:p>
            <a:r>
              <a:rPr lang="en-US" dirty="0"/>
              <a:t>This is because returning customers will likely spend 67% more on </a:t>
            </a:r>
            <a:r>
              <a:rPr lang="en-US" dirty="0" smtClean="0"/>
              <a:t>our </a:t>
            </a:r>
            <a:r>
              <a:rPr lang="en-US" dirty="0"/>
              <a:t>company's products and services. As a result, </a:t>
            </a:r>
            <a:r>
              <a:rPr lang="en-US" dirty="0" smtClean="0"/>
              <a:t>our </a:t>
            </a:r>
            <a:r>
              <a:rPr lang="en-US" dirty="0"/>
              <a:t>company can spend less on the operating costs of having to acquire new customers. </a:t>
            </a:r>
            <a:r>
              <a:rPr lang="en-US" dirty="0" smtClean="0"/>
              <a:t>We </a:t>
            </a:r>
            <a:r>
              <a:rPr lang="en-US" dirty="0"/>
              <a:t>don't need to spend time and money on convincing an existing customer to select </a:t>
            </a:r>
            <a:r>
              <a:rPr lang="en-US" dirty="0" smtClean="0"/>
              <a:t>our </a:t>
            </a:r>
            <a:r>
              <a:rPr lang="en-US" dirty="0"/>
              <a:t>company over competitors because they've already made that decision</a:t>
            </a:r>
            <a:r>
              <a:rPr lang="en-US" dirty="0" smtClean="0"/>
              <a:t>.</a:t>
            </a:r>
          </a:p>
          <a:p>
            <a:r>
              <a:rPr lang="en-US" dirty="0" smtClean="0"/>
              <a:t>For instance, by </a:t>
            </a:r>
            <a:r>
              <a:rPr lang="en-US" dirty="0"/>
              <a:t>simply decreasing </a:t>
            </a:r>
            <a:r>
              <a:rPr lang="en-US" dirty="0" smtClean="0"/>
              <a:t>our </a:t>
            </a:r>
            <a:r>
              <a:rPr lang="en-US" dirty="0"/>
              <a:t>churn rate by 10% could add an extra $100,000 in revenue to </a:t>
            </a:r>
            <a:r>
              <a:rPr lang="en-US" dirty="0" smtClean="0"/>
              <a:t>our </a:t>
            </a:r>
            <a:r>
              <a:rPr lang="en-US" dirty="0"/>
              <a:t>company. Dropping from 3% to 2.7% doesn't seem like a lot, but it actually adds large benefits to </a:t>
            </a:r>
            <a:r>
              <a:rPr lang="en-US" dirty="0" smtClean="0"/>
              <a:t>our </a:t>
            </a:r>
            <a:r>
              <a:rPr lang="en-US" dirty="0"/>
              <a:t>company.</a:t>
            </a:r>
            <a:endParaRPr lang="en-US" dirty="0" smtClean="0"/>
          </a:p>
          <a:p>
            <a:endParaRPr lang="en-US" dirty="0"/>
          </a:p>
        </p:txBody>
      </p:sp>
    </p:spTree>
    <p:extLst>
      <p:ext uri="{BB962C8B-B14F-4D97-AF65-F5344CB8AC3E}">
        <p14:creationId xmlns:p14="http://schemas.microsoft.com/office/powerpoint/2010/main" val="41117267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2"/>
            <a:ext cx="10058400" cy="1928563"/>
          </a:xfrm>
        </p:spPr>
        <p:txBody>
          <a:bodyPr/>
          <a:lstStyle/>
          <a:p>
            <a:r>
              <a:rPr lang="en-US" b="1" dirty="0"/>
              <a:t>How to Reduce Customer </a:t>
            </a:r>
            <a:r>
              <a:rPr lang="en-US" b="1" dirty="0" smtClean="0"/>
              <a:t>Churn?</a:t>
            </a:r>
            <a:r>
              <a:rPr lang="en-US" b="1" dirty="0"/>
              <a:t/>
            </a:r>
            <a:br>
              <a:rPr lang="en-US" b="1" dirty="0"/>
            </a:br>
            <a:endParaRPr lang="en-US" dirty="0"/>
          </a:p>
        </p:txBody>
      </p:sp>
      <p:sp>
        <p:nvSpPr>
          <p:cNvPr id="3" name="Content Placeholder 2"/>
          <p:cNvSpPr>
            <a:spLocks noGrp="1"/>
          </p:cNvSpPr>
          <p:nvPr>
            <p:ph idx="1"/>
          </p:nvPr>
        </p:nvSpPr>
        <p:spPr/>
        <p:txBody>
          <a:bodyPr>
            <a:normAutofit lnSpcReduction="10000"/>
          </a:bodyPr>
          <a:lstStyle/>
          <a:p>
            <a:pPr fontAlgn="base"/>
            <a:r>
              <a:rPr lang="en-US" b="1" dirty="0"/>
              <a:t>1. </a:t>
            </a:r>
            <a:r>
              <a:rPr lang="en-US" b="1" dirty="0" smtClean="0"/>
              <a:t>Focus attention </a:t>
            </a:r>
            <a:r>
              <a:rPr lang="en-US" b="1" dirty="0"/>
              <a:t>on </a:t>
            </a:r>
            <a:r>
              <a:rPr lang="en-US" b="1" dirty="0" smtClean="0"/>
              <a:t>the </a:t>
            </a:r>
            <a:r>
              <a:rPr lang="en-US" b="1" dirty="0"/>
              <a:t>best customers.</a:t>
            </a:r>
          </a:p>
          <a:p>
            <a:pPr fontAlgn="base"/>
            <a:r>
              <a:rPr lang="en-US" dirty="0"/>
              <a:t>Rather than simply focusing on offering incentives to customers who are considering churning, it could be even more beneficial to pool </a:t>
            </a:r>
            <a:r>
              <a:rPr lang="en-US" dirty="0" smtClean="0"/>
              <a:t>our </a:t>
            </a:r>
            <a:r>
              <a:rPr lang="en-US" dirty="0"/>
              <a:t>resources into </a:t>
            </a:r>
            <a:r>
              <a:rPr lang="en-US" dirty="0" smtClean="0"/>
              <a:t>our </a:t>
            </a:r>
            <a:r>
              <a:rPr lang="en-US" dirty="0"/>
              <a:t>loyal, profitable customers.</a:t>
            </a:r>
          </a:p>
          <a:p>
            <a:pPr fontAlgn="base"/>
            <a:r>
              <a:rPr lang="en-US" b="1" dirty="0"/>
              <a:t>2. Analyze churn as it occurs.</a:t>
            </a:r>
          </a:p>
          <a:p>
            <a:pPr fontAlgn="base"/>
            <a:r>
              <a:rPr lang="en-US" dirty="0" smtClean="0"/>
              <a:t>Use our churned customers as a means of understanding why customers are leaving. Analyze how and when churn occurs in a customer's lifetime with our company, and use that data to put into place preemptive measures.</a:t>
            </a:r>
          </a:p>
          <a:p>
            <a:pPr fontAlgn="base"/>
            <a:r>
              <a:rPr lang="en-US" b="1" dirty="0" smtClean="0"/>
              <a:t>3</a:t>
            </a:r>
            <a:r>
              <a:rPr lang="en-US" b="1" dirty="0"/>
              <a:t>. </a:t>
            </a:r>
            <a:r>
              <a:rPr lang="en-US" b="1" dirty="0" smtClean="0"/>
              <a:t>Show </a:t>
            </a:r>
            <a:r>
              <a:rPr lang="en-US" b="1" dirty="0"/>
              <a:t>customers that </a:t>
            </a:r>
            <a:r>
              <a:rPr lang="en-US" b="1" dirty="0" smtClean="0"/>
              <a:t>we </a:t>
            </a:r>
            <a:r>
              <a:rPr lang="en-US" b="1" dirty="0"/>
              <a:t>care.</a:t>
            </a:r>
          </a:p>
          <a:p>
            <a:pPr fontAlgn="base"/>
            <a:r>
              <a:rPr lang="en-US" dirty="0"/>
              <a:t>Instead of waiting to connect with </a:t>
            </a:r>
            <a:r>
              <a:rPr lang="en-US" dirty="0" smtClean="0"/>
              <a:t>our </a:t>
            </a:r>
            <a:r>
              <a:rPr lang="en-US" dirty="0"/>
              <a:t>customers until they reach out to </a:t>
            </a:r>
            <a:r>
              <a:rPr lang="en-US" dirty="0" smtClean="0"/>
              <a:t>us, we can try </a:t>
            </a:r>
            <a:r>
              <a:rPr lang="en-US" dirty="0"/>
              <a:t>a more proactive approach. </a:t>
            </a:r>
            <a:r>
              <a:rPr lang="en-US" dirty="0" smtClean="0"/>
              <a:t>We can communicate </a:t>
            </a:r>
            <a:r>
              <a:rPr lang="en-US" dirty="0"/>
              <a:t>with them all the perks </a:t>
            </a:r>
            <a:r>
              <a:rPr lang="en-US" dirty="0" smtClean="0"/>
              <a:t>we </a:t>
            </a:r>
            <a:r>
              <a:rPr lang="en-US" dirty="0"/>
              <a:t>offer and show them </a:t>
            </a:r>
            <a:r>
              <a:rPr lang="en-US" dirty="0" smtClean="0"/>
              <a:t>that we </a:t>
            </a:r>
            <a:r>
              <a:rPr lang="en-US" dirty="0"/>
              <a:t>care about their </a:t>
            </a:r>
            <a:r>
              <a:rPr lang="en-US" dirty="0" smtClean="0"/>
              <a:t>loyalty by awarding bonus points and more discounts, </a:t>
            </a:r>
            <a:r>
              <a:rPr lang="en-US" dirty="0"/>
              <a:t>and they'll be sure to stick around.</a:t>
            </a:r>
          </a:p>
        </p:txBody>
      </p:sp>
    </p:spTree>
    <p:extLst>
      <p:ext uri="{BB962C8B-B14F-4D97-AF65-F5344CB8AC3E}">
        <p14:creationId xmlns:p14="http://schemas.microsoft.com/office/powerpoint/2010/main" val="2311842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928563"/>
          </a:xfrm>
        </p:spPr>
        <p:txBody>
          <a:bodyPr/>
          <a:lstStyle/>
          <a:p>
            <a:r>
              <a:rPr lang="en-US" b="1" smtClean="0"/>
              <a:t>TELECOMMUNICATION </a:t>
            </a:r>
            <a:r>
              <a:rPr lang="en-US" b="1" dirty="0" smtClean="0"/>
              <a:t>CASE STUDY</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sz="2300" dirty="0"/>
              <a:t>Now a days, the telecommunications industry is facing dramatic and complex challenges due to the rapid development of information&amp; technology and influence of global competition. As the telecommunications market grows increasingly competitive, customer expectation is increasing as well. Today’s customers can exercise their purchase power by choosing from many product providers to satisfy their communication needs. Accordingly, the major task facing the telecommunications industry is how to provide better services and better quality at low cost. There is high competitive market due to the number of vibrant competitive service providers. Customer Churn is the major issue that is being faced by Telecommunication industries in the world. Churn is the activity of customer leaving the company and discarding the services offered by it, due to the dissatisfaction with the services provided by the company.</a:t>
            </a:r>
          </a:p>
        </p:txBody>
      </p:sp>
    </p:spTree>
    <p:extLst>
      <p:ext uri="{BB962C8B-B14F-4D97-AF65-F5344CB8AC3E}">
        <p14:creationId xmlns:p14="http://schemas.microsoft.com/office/powerpoint/2010/main" val="1300998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
            </a:r>
            <a:br>
              <a:rPr lang="en-US" b="1" u="sng" dirty="0" smtClean="0"/>
            </a:br>
            <a:endParaRPr lang="en-US" b="1" u="sng"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375041"/>
          </a:xfrm>
        </p:spPr>
      </p:pic>
    </p:spTree>
    <p:extLst>
      <p:ext uri="{BB962C8B-B14F-4D97-AF65-F5344CB8AC3E}">
        <p14:creationId xmlns:p14="http://schemas.microsoft.com/office/powerpoint/2010/main" val="2479310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
            <a:ext cx="12192000" cy="6387921"/>
          </a:xfrm>
        </p:spPr>
      </p:pic>
    </p:spTree>
    <p:extLst>
      <p:ext uri="{BB962C8B-B14F-4D97-AF65-F5344CB8AC3E}">
        <p14:creationId xmlns:p14="http://schemas.microsoft.com/office/powerpoint/2010/main" val="41006175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
            <a:ext cx="12192000" cy="6362163"/>
          </a:xfrm>
        </p:spPr>
      </p:pic>
    </p:spTree>
    <p:extLst>
      <p:ext uri="{BB962C8B-B14F-4D97-AF65-F5344CB8AC3E}">
        <p14:creationId xmlns:p14="http://schemas.microsoft.com/office/powerpoint/2010/main" val="1545859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
            <a:ext cx="12191999" cy="6323526"/>
          </a:xfrm>
        </p:spPr>
      </p:pic>
    </p:spTree>
    <p:extLst>
      <p:ext uri="{BB962C8B-B14F-4D97-AF65-F5344CB8AC3E}">
        <p14:creationId xmlns:p14="http://schemas.microsoft.com/office/powerpoint/2010/main" val="94178812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226</TotalTime>
  <Words>428</Words>
  <Application>Microsoft Office PowerPoint</Application>
  <PresentationFormat>Widescreen</PresentationFormat>
  <Paragraphs>21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Agency FB</vt:lpstr>
      <vt:lpstr>Calibri</vt:lpstr>
      <vt:lpstr>Calibri Light</vt:lpstr>
      <vt:lpstr>Wingdings</vt:lpstr>
      <vt:lpstr>Retrospect</vt:lpstr>
      <vt:lpstr>CUSTOMER CHURN  ANALYSIS AND PREDICTION</vt:lpstr>
      <vt:lpstr>             What Is Customer Churn? </vt:lpstr>
      <vt:lpstr>Why Is Customer Churn Rate Important? </vt:lpstr>
      <vt:lpstr>How to Reduce Customer Churn? </vt:lpstr>
      <vt:lpstr>TELECOMMUNICATION CASE STUDY </vt:lpstr>
      <vt:lpstr>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ANALYSIS AND PREDICTION</dc:title>
  <dc:creator>Microsoft account</dc:creator>
  <cp:lastModifiedBy>Microsoft account</cp:lastModifiedBy>
  <cp:revision>10</cp:revision>
  <dcterms:created xsi:type="dcterms:W3CDTF">2022-09-15T13:16:14Z</dcterms:created>
  <dcterms:modified xsi:type="dcterms:W3CDTF">2022-09-15T17:02:51Z</dcterms:modified>
</cp:coreProperties>
</file>