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1"/>
  </p:sldMasterIdLst>
  <p:sldIdLst>
    <p:sldId id="263" r:id="rId2"/>
    <p:sldId id="286" r:id="rId3"/>
    <p:sldId id="287" r:id="rId4"/>
    <p:sldId id="284" r:id="rId5"/>
    <p:sldId id="283" r:id="rId6"/>
    <p:sldId id="281" r:id="rId7"/>
    <p:sldId id="280" r:id="rId8"/>
    <p:sldId id="279" r:id="rId9"/>
    <p:sldId id="278" r:id="rId10"/>
    <p:sldId id="277" r:id="rId11"/>
    <p:sldId id="276" r:id="rId12"/>
    <p:sldId id="275" r:id="rId13"/>
    <p:sldId id="274" r:id="rId14"/>
    <p:sldId id="273" r:id="rId15"/>
    <p:sldId id="293" r:id="rId16"/>
    <p:sldId id="270" r:id="rId17"/>
    <p:sldId id="257" r:id="rId18"/>
    <p:sldId id="258" r:id="rId19"/>
    <p:sldId id="262" r:id="rId20"/>
    <p:sldId id="259" r:id="rId21"/>
    <p:sldId id="260" r:id="rId22"/>
    <p:sldId id="288" r:id="rId23"/>
    <p:sldId id="289" r:id="rId24"/>
    <p:sldId id="290" r:id="rId25"/>
    <p:sldId id="291" r:id="rId26"/>
    <p:sldId id="264" r:id="rId27"/>
    <p:sldId id="265" r:id="rId28"/>
    <p:sldId id="29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883E-30CE-44AF-BF57-A5380BD8925B}" v="47" dt="2023-02-28T16:52:57.704"/>
    <p1510:client id="{29685B79-5482-406A-ACAB-5F0A1E68C448}" v="360" dt="2023-02-28T19:24:00.508"/>
    <p1510:client id="{3649E4CA-AE42-4EA4-B21E-D023A3175971}" v="22" dt="2023-02-28T02:14:16.820"/>
    <p1510:client id="{50B72A26-A092-43C2-B2BE-60565C458FDB}" v="216" dt="2023-02-28T19:24:39.326"/>
    <p1510:client id="{525FAE6E-6EC9-416D-8057-D2E63351EE47}" v="149" dt="2023-02-28T03:12:58.957"/>
    <p1510:client id="{5360F635-EF2B-4FFF-A237-0958BE9C8A93}" v="197" dt="2023-02-28T17:00:39.856"/>
    <p1510:client id="{5C9E4EF7-A806-4F57-B618-CB605CE446E2}" v="61" dt="2023-02-28T03:54:59.572"/>
    <p1510:client id="{750F7C64-0661-4C85-ACAA-2D4C56B325DA}" v="7" dt="2023-02-28T16:37:37.520"/>
    <p1510:client id="{87D50085-6906-4054-981E-53D38F7E89BF}" v="59" dt="2023-02-28T16:48:41.227"/>
    <p1510:client id="{8BF412A8-EF3F-4BDE-8549-463E37FF4FA0}" v="9" dt="2023-02-28T02:15:33.361"/>
    <p1510:client id="{8E99BDFC-209F-4C9C-A0B3-D66CAF043A2D}" v="606" dt="2023-02-28T19:47:27.142"/>
    <p1510:client id="{9523A4B7-8C32-498C-9A8B-20A2C109022F}" v="84" dt="2023-02-28T01:51:28.497"/>
    <p1510:client id="{BE6EA2BA-9FB8-4393-9113-8EA899811F34}" v="81" dt="2023-02-28T17:09:08.236"/>
    <p1510:client id="{CD76CFA7-0FFD-420D-A0CB-7EED16AFC638}" v="84" dt="2023-02-28T19:18:15.537"/>
    <p1510:client id="{DBD24FE8-F09E-43F1-8712-45187F3CAC03}" v="6" dt="2023-02-28T16:55:48.245"/>
    <p1510:client id="{DE478D2D-B338-4DA2-BB70-7D0B1C65EE83}" v="453" dt="2023-02-28T16:54:15.342"/>
    <p1510:client id="{E069ED8E-9137-4FB6-A48A-E77580CE8AC6}" v="133" dt="2023-02-28T19:27:26.169"/>
    <p1510:client id="{F7CFA678-EF82-4C05-931A-694A621982B1}" v="62" dt="2023-02-28T02:41:25.670"/>
    <p1510:client id="{FB2E0F6B-78F4-4811-98CD-92F580D156D4}" v="17" dt="2023-02-28T01:43:35.135"/>
    <p1510:client id="{FDAD21FC-AF6E-4AA9-AE16-69C16A154D95}" v="145" dt="2023-02-28T19:35:46.8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2DF28A6-533B-4357-AF9D-5DC614F8A4FA}"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FD371-C3FD-481B-A234-437D010820F3}" type="slidenum">
              <a:rPr lang="en-US" smtClean="0"/>
              <a:t>‹#›</a:t>
            </a:fld>
            <a:endParaRPr lang="en-US"/>
          </a:p>
        </p:txBody>
      </p:sp>
    </p:spTree>
    <p:extLst>
      <p:ext uri="{BB962C8B-B14F-4D97-AF65-F5344CB8AC3E}">
        <p14:creationId xmlns:p14="http://schemas.microsoft.com/office/powerpoint/2010/main" val="2767085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DF28A6-533B-4357-AF9D-5DC614F8A4FA}" type="datetimeFigureOut">
              <a:rPr lang="en-US" smtClean="0"/>
              <a:t>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4FD371-C3FD-481B-A234-437D010820F3}" type="slidenum">
              <a:rPr lang="en-US" smtClean="0"/>
              <a:t>‹#›</a:t>
            </a:fld>
            <a:endParaRPr lang="en-US"/>
          </a:p>
        </p:txBody>
      </p:sp>
    </p:spTree>
    <p:extLst>
      <p:ext uri="{BB962C8B-B14F-4D97-AF65-F5344CB8AC3E}">
        <p14:creationId xmlns:p14="http://schemas.microsoft.com/office/powerpoint/2010/main" val="414949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DF28A6-533B-4357-AF9D-5DC614F8A4FA}"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FD371-C3FD-481B-A234-437D010820F3}" type="slidenum">
              <a:rPr lang="en-US" smtClean="0"/>
              <a:t>‹#›</a:t>
            </a:fld>
            <a:endParaRPr lang="en-US"/>
          </a:p>
        </p:txBody>
      </p:sp>
    </p:spTree>
    <p:extLst>
      <p:ext uri="{BB962C8B-B14F-4D97-AF65-F5344CB8AC3E}">
        <p14:creationId xmlns:p14="http://schemas.microsoft.com/office/powerpoint/2010/main" val="3656282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DF28A6-533B-4357-AF9D-5DC614F8A4FA}"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FD371-C3FD-481B-A234-437D010820F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907300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DF28A6-533B-4357-AF9D-5DC614F8A4FA}"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FD371-C3FD-481B-A234-437D010820F3}" type="slidenum">
              <a:rPr lang="en-US" smtClean="0"/>
              <a:t>‹#›</a:t>
            </a:fld>
            <a:endParaRPr lang="en-US"/>
          </a:p>
        </p:txBody>
      </p:sp>
    </p:spTree>
    <p:extLst>
      <p:ext uri="{BB962C8B-B14F-4D97-AF65-F5344CB8AC3E}">
        <p14:creationId xmlns:p14="http://schemas.microsoft.com/office/powerpoint/2010/main" val="4079509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DF28A6-533B-4357-AF9D-5DC614F8A4FA}" type="datetimeFigureOut">
              <a:rPr lang="en-US" smtClean="0"/>
              <a:t>2/10/2024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FD371-C3FD-481B-A234-437D010820F3}" type="slidenum">
              <a:rPr lang="en-US" smtClean="0"/>
              <a:t>‹#›</a:t>
            </a:fld>
            <a:endParaRPr lang="en-US"/>
          </a:p>
        </p:txBody>
      </p:sp>
    </p:spTree>
    <p:extLst>
      <p:ext uri="{BB962C8B-B14F-4D97-AF65-F5344CB8AC3E}">
        <p14:creationId xmlns:p14="http://schemas.microsoft.com/office/powerpoint/2010/main" val="670689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DF28A6-533B-4357-AF9D-5DC614F8A4FA}" type="datetimeFigureOut">
              <a:rPr lang="en-US" smtClean="0"/>
              <a:t>2/10/2024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FD371-C3FD-481B-A234-437D010820F3}" type="slidenum">
              <a:rPr lang="en-US" smtClean="0"/>
              <a:t>‹#›</a:t>
            </a:fld>
            <a:endParaRPr lang="en-US"/>
          </a:p>
        </p:txBody>
      </p:sp>
    </p:spTree>
    <p:extLst>
      <p:ext uri="{BB962C8B-B14F-4D97-AF65-F5344CB8AC3E}">
        <p14:creationId xmlns:p14="http://schemas.microsoft.com/office/powerpoint/2010/main" val="40063913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DF28A6-533B-4357-AF9D-5DC614F8A4FA}"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FD371-C3FD-481B-A234-437D010820F3}" type="slidenum">
              <a:rPr lang="en-US" smtClean="0"/>
              <a:t>‹#›</a:t>
            </a:fld>
            <a:endParaRPr lang="en-US"/>
          </a:p>
        </p:txBody>
      </p:sp>
    </p:spTree>
    <p:extLst>
      <p:ext uri="{BB962C8B-B14F-4D97-AF65-F5344CB8AC3E}">
        <p14:creationId xmlns:p14="http://schemas.microsoft.com/office/powerpoint/2010/main" val="15711051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DF28A6-533B-4357-AF9D-5DC614F8A4FA}"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FD371-C3FD-481B-A234-437D010820F3}" type="slidenum">
              <a:rPr lang="en-US" smtClean="0"/>
              <a:t>‹#›</a:t>
            </a:fld>
            <a:endParaRPr lang="en-US"/>
          </a:p>
        </p:txBody>
      </p:sp>
    </p:spTree>
    <p:extLst>
      <p:ext uri="{BB962C8B-B14F-4D97-AF65-F5344CB8AC3E}">
        <p14:creationId xmlns:p14="http://schemas.microsoft.com/office/powerpoint/2010/main" val="3288333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82DF28A6-533B-4357-AF9D-5DC614F8A4FA}"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FD371-C3FD-481B-A234-437D010820F3}" type="slidenum">
              <a:rPr lang="en-US" smtClean="0"/>
              <a:t>‹#›</a:t>
            </a:fld>
            <a:endParaRPr lang="en-US"/>
          </a:p>
        </p:txBody>
      </p:sp>
    </p:spTree>
    <p:extLst>
      <p:ext uri="{BB962C8B-B14F-4D97-AF65-F5344CB8AC3E}">
        <p14:creationId xmlns:p14="http://schemas.microsoft.com/office/powerpoint/2010/main" val="3850258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DF28A6-533B-4357-AF9D-5DC614F8A4FA}"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FD371-C3FD-481B-A234-437D010820F3}" type="slidenum">
              <a:rPr lang="en-US" smtClean="0"/>
              <a:t>‹#›</a:t>
            </a:fld>
            <a:endParaRPr lang="en-US"/>
          </a:p>
        </p:txBody>
      </p:sp>
    </p:spTree>
    <p:extLst>
      <p:ext uri="{BB962C8B-B14F-4D97-AF65-F5344CB8AC3E}">
        <p14:creationId xmlns:p14="http://schemas.microsoft.com/office/powerpoint/2010/main" val="1872675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DF28A6-533B-4357-AF9D-5DC614F8A4FA}" type="datetimeFigureOut">
              <a:rPr lang="en-US" smtClean="0"/>
              <a:t>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4FD371-C3FD-481B-A234-437D010820F3}" type="slidenum">
              <a:rPr lang="en-US" smtClean="0"/>
              <a:t>‹#›</a:t>
            </a:fld>
            <a:endParaRPr lang="en-US"/>
          </a:p>
        </p:txBody>
      </p:sp>
    </p:spTree>
    <p:extLst>
      <p:ext uri="{BB962C8B-B14F-4D97-AF65-F5344CB8AC3E}">
        <p14:creationId xmlns:p14="http://schemas.microsoft.com/office/powerpoint/2010/main" val="3819120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DF28A6-533B-4357-AF9D-5DC614F8A4FA}" type="datetimeFigureOut">
              <a:rPr lang="en-US" smtClean="0"/>
              <a:t>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4FD371-C3FD-481B-A234-437D010820F3}" type="slidenum">
              <a:rPr lang="en-US" smtClean="0"/>
              <a:t>‹#›</a:t>
            </a:fld>
            <a:endParaRPr lang="en-US"/>
          </a:p>
        </p:txBody>
      </p:sp>
    </p:spTree>
    <p:extLst>
      <p:ext uri="{BB962C8B-B14F-4D97-AF65-F5344CB8AC3E}">
        <p14:creationId xmlns:p14="http://schemas.microsoft.com/office/powerpoint/2010/main" val="2169538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82DF28A6-533B-4357-AF9D-5DC614F8A4FA}" type="datetimeFigureOut">
              <a:rPr lang="en-US" smtClean="0"/>
              <a:t>2/10/2024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54FD371-C3FD-481B-A234-437D010820F3}" type="slidenum">
              <a:rPr lang="en-US" smtClean="0"/>
              <a:t>‹#›</a:t>
            </a:fld>
            <a:endParaRPr lang="en-US"/>
          </a:p>
        </p:txBody>
      </p:sp>
    </p:spTree>
    <p:extLst>
      <p:ext uri="{BB962C8B-B14F-4D97-AF65-F5344CB8AC3E}">
        <p14:creationId xmlns:p14="http://schemas.microsoft.com/office/powerpoint/2010/main" val="941690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2DF28A6-533B-4357-AF9D-5DC614F8A4FA}" type="datetimeFigureOut">
              <a:rPr lang="en-US" smtClean="0"/>
              <a:t>2/10/2024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54FD371-C3FD-481B-A234-437D010820F3}" type="slidenum">
              <a:rPr lang="en-US" smtClean="0"/>
              <a:t>‹#›</a:t>
            </a:fld>
            <a:endParaRPr lang="en-US"/>
          </a:p>
        </p:txBody>
      </p:sp>
    </p:spTree>
    <p:extLst>
      <p:ext uri="{BB962C8B-B14F-4D97-AF65-F5344CB8AC3E}">
        <p14:creationId xmlns:p14="http://schemas.microsoft.com/office/powerpoint/2010/main" val="2750570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2DF28A6-533B-4357-AF9D-5DC614F8A4FA}" type="datetimeFigureOut">
              <a:rPr lang="en-US" smtClean="0"/>
              <a:t>2/10/2024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54FD371-C3FD-481B-A234-437D010820F3}" type="slidenum">
              <a:rPr lang="en-US" smtClean="0"/>
              <a:t>‹#›</a:t>
            </a:fld>
            <a:endParaRPr lang="en-US"/>
          </a:p>
        </p:txBody>
      </p:sp>
    </p:spTree>
    <p:extLst>
      <p:ext uri="{BB962C8B-B14F-4D97-AF65-F5344CB8AC3E}">
        <p14:creationId xmlns:p14="http://schemas.microsoft.com/office/powerpoint/2010/main" val="2585298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DF28A6-533B-4357-AF9D-5DC614F8A4FA}" type="datetimeFigureOut">
              <a:rPr lang="en-US" smtClean="0"/>
              <a:t>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4FD371-C3FD-481B-A234-437D010820F3}" type="slidenum">
              <a:rPr lang="en-US" smtClean="0"/>
              <a:t>‹#›</a:t>
            </a:fld>
            <a:endParaRPr lang="en-US"/>
          </a:p>
        </p:txBody>
      </p:sp>
    </p:spTree>
    <p:extLst>
      <p:ext uri="{BB962C8B-B14F-4D97-AF65-F5344CB8AC3E}">
        <p14:creationId xmlns:p14="http://schemas.microsoft.com/office/powerpoint/2010/main" val="1171961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2DF28A6-533B-4357-AF9D-5DC614F8A4FA}" type="datetimeFigureOut">
              <a:rPr lang="en-US" smtClean="0"/>
              <a:t>2/10/2024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54FD371-C3FD-481B-A234-437D010820F3}" type="slidenum">
              <a:rPr lang="en-US" smtClean="0"/>
              <a:t>‹#›</a:t>
            </a:fld>
            <a:endParaRPr lang="en-US"/>
          </a:p>
        </p:txBody>
      </p:sp>
    </p:spTree>
    <p:extLst>
      <p:ext uri="{BB962C8B-B14F-4D97-AF65-F5344CB8AC3E}">
        <p14:creationId xmlns:p14="http://schemas.microsoft.com/office/powerpoint/2010/main" val="697545174"/>
      </p:ext>
    </p:extLst>
  </p:cSld>
  <p:clrMap bg1="dk1" tx1="lt1" bg2="dk2" tx2="lt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 id="21474838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www.tidyverse.org/packag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C72B3-50EF-9A67-7E4C-4E8C2E29A1A5}"/>
              </a:ext>
            </a:extLst>
          </p:cNvPr>
          <p:cNvSpPr>
            <a:spLocks noGrp="1"/>
          </p:cNvSpPr>
          <p:nvPr>
            <p:ph type="ctrTitle"/>
          </p:nvPr>
        </p:nvSpPr>
        <p:spPr>
          <a:xfrm>
            <a:off x="149775" y="1038263"/>
            <a:ext cx="11882102" cy="2631446"/>
          </a:xfrm>
        </p:spPr>
        <p:txBody>
          <a:bodyPr/>
          <a:lstStyle/>
          <a:p>
            <a:pPr algn="ctr"/>
            <a:r>
              <a:rPr lang="en-US" sz="3600"/>
              <a:t>All hail ggplot2—The code powering all those excellent charts is 10 years old</a:t>
            </a:r>
            <a:br>
              <a:rPr lang="en-US" sz="3600"/>
            </a:br>
            <a:r>
              <a:rPr lang="en-US" sz="3600"/>
              <a:t>&amp;</a:t>
            </a:r>
            <a:br>
              <a:rPr lang="en-US" sz="3600"/>
            </a:br>
            <a:r>
              <a:rPr lang="en-US" sz="3600"/>
              <a:t>Data Visualization: Pretty Pictures Ain't Analytics</a:t>
            </a:r>
          </a:p>
        </p:txBody>
      </p:sp>
      <p:sp>
        <p:nvSpPr>
          <p:cNvPr id="3" name="Subtitle 2">
            <a:extLst>
              <a:ext uri="{FF2B5EF4-FFF2-40B4-BE49-F238E27FC236}">
                <a16:creationId xmlns:a16="http://schemas.microsoft.com/office/drawing/2014/main" id="{8B9CA364-0D13-FC01-1C09-24121A1879F4}"/>
              </a:ext>
            </a:extLst>
          </p:cNvPr>
          <p:cNvSpPr>
            <a:spLocks noGrp="1"/>
          </p:cNvSpPr>
          <p:nvPr>
            <p:ph type="subTitle" idx="1"/>
          </p:nvPr>
        </p:nvSpPr>
        <p:spPr>
          <a:xfrm>
            <a:off x="594039" y="3915730"/>
            <a:ext cx="8825658" cy="2555703"/>
          </a:xfrm>
        </p:spPr>
        <p:txBody>
          <a:bodyPr vert="horz" lIns="91440" tIns="45720" rIns="91440" bIns="45720" rtlCol="0" anchor="t">
            <a:noAutofit/>
          </a:bodyPr>
          <a:lstStyle/>
          <a:p>
            <a:r>
              <a:rPr lang="en-US" sz="1600" b="1" u="sng"/>
              <a:t>Group 6:</a:t>
            </a:r>
          </a:p>
          <a:p>
            <a:r>
              <a:rPr lang="en-US" sz="1600" b="1"/>
              <a:t>REDDY, REDDY </a:t>
            </a:r>
            <a:r>
              <a:rPr lang="en-US" sz="1600" b="1" err="1"/>
              <a:t>aBHINAV</a:t>
            </a:r>
            <a:r>
              <a:rPr lang="en-US" sz="1600" b="1"/>
              <a:t> (rxr210062)</a:t>
            </a:r>
          </a:p>
          <a:p>
            <a:r>
              <a:rPr lang="en-US" sz="1600" b="1" err="1"/>
              <a:t>dHARANI</a:t>
            </a:r>
            <a:r>
              <a:rPr lang="en-US" sz="1600" b="1"/>
              <a:t> </a:t>
            </a:r>
            <a:r>
              <a:rPr lang="en-US" sz="1600" b="1" err="1"/>
              <a:t>maganti</a:t>
            </a:r>
            <a:r>
              <a:rPr lang="en-US" sz="1600" b="1"/>
              <a:t> (DXM220031)</a:t>
            </a:r>
          </a:p>
          <a:p>
            <a:r>
              <a:rPr lang="en-US" sz="1600" b="1"/>
              <a:t>ANIRUDH Gunda (AXG210120)</a:t>
            </a:r>
          </a:p>
          <a:p>
            <a:r>
              <a:rPr lang="en-US" sz="1600" b="1"/>
              <a:t>DIVYA SRISHTI </a:t>
            </a:r>
            <a:r>
              <a:rPr lang="en-US" sz="1600" b="1">
                <a:ea typeface="+mj-lt"/>
                <a:cs typeface="+mj-lt"/>
              </a:rPr>
              <a:t>CHITTOOR MUPPALA</a:t>
            </a:r>
            <a:r>
              <a:rPr lang="en-US" sz="1600" b="1"/>
              <a:t> (DXC220051)</a:t>
            </a:r>
          </a:p>
          <a:p>
            <a:r>
              <a:rPr lang="en-US" sz="1600" b="1"/>
              <a:t>SAIYANAND REDDY KOMATI REDDY (SXK220059)</a:t>
            </a:r>
          </a:p>
          <a:p>
            <a:r>
              <a:rPr lang="en-US" sz="1600" b="1"/>
              <a:t>SHIVANGI shastri (SXS220105)</a:t>
            </a:r>
          </a:p>
          <a:p>
            <a:endParaRPr lang="en-US" sz="4000"/>
          </a:p>
        </p:txBody>
      </p:sp>
    </p:spTree>
    <p:extLst>
      <p:ext uri="{BB962C8B-B14F-4D97-AF65-F5344CB8AC3E}">
        <p14:creationId xmlns:p14="http://schemas.microsoft.com/office/powerpoint/2010/main" val="77074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D1D01-1B1B-8B37-0F72-772D6174A546}"/>
              </a:ext>
            </a:extLst>
          </p:cNvPr>
          <p:cNvSpPr>
            <a:spLocks noGrp="1"/>
          </p:cNvSpPr>
          <p:nvPr>
            <p:ph type="title"/>
          </p:nvPr>
        </p:nvSpPr>
        <p:spPr/>
        <p:txBody>
          <a:bodyPr/>
          <a:lstStyle/>
          <a:p>
            <a:r>
              <a:rPr lang="en-US" b="1"/>
              <a:t>Cons of ggplot2</a:t>
            </a:r>
          </a:p>
        </p:txBody>
      </p:sp>
      <p:sp>
        <p:nvSpPr>
          <p:cNvPr id="3" name="Content Placeholder 2">
            <a:extLst>
              <a:ext uri="{FF2B5EF4-FFF2-40B4-BE49-F238E27FC236}">
                <a16:creationId xmlns:a16="http://schemas.microsoft.com/office/drawing/2014/main" id="{0FE848C1-20CD-485A-1C3C-F398AB1A85E5}"/>
              </a:ext>
            </a:extLst>
          </p:cNvPr>
          <p:cNvSpPr>
            <a:spLocks noGrp="1"/>
          </p:cNvSpPr>
          <p:nvPr>
            <p:ph idx="1"/>
          </p:nvPr>
        </p:nvSpPr>
        <p:spPr>
          <a:xfrm>
            <a:off x="701145" y="2042335"/>
            <a:ext cx="10777457" cy="4195481"/>
          </a:xfrm>
        </p:spPr>
        <p:txBody>
          <a:bodyPr vert="horz" lIns="91440" tIns="45720" rIns="91440" bIns="45720" rtlCol="0" anchor="t">
            <a:normAutofit/>
          </a:bodyPr>
          <a:lstStyle/>
          <a:p>
            <a:pPr>
              <a:buFont typeface="Arial" charset="2"/>
              <a:buChar char="•"/>
            </a:pPr>
            <a:r>
              <a:rPr lang="en-US" sz="2400">
                <a:ea typeface="+mn-lt"/>
                <a:cs typeface="+mn-lt"/>
              </a:rPr>
              <a:t>While ggplot2 is a powerful and popular data visualization package, there are some potential downsides to using it:</a:t>
            </a:r>
            <a:endParaRPr lang="en-US" sz="2400"/>
          </a:p>
          <a:p>
            <a:pPr marL="457200" indent="-457200">
              <a:buAutoNum type="arabicPeriod"/>
            </a:pPr>
            <a:r>
              <a:rPr lang="en-US" sz="2400">
                <a:ea typeface="+mn-lt"/>
                <a:cs typeface="+mn-lt"/>
              </a:rPr>
              <a:t>Steep learning curve:</a:t>
            </a:r>
          </a:p>
          <a:p>
            <a:pPr marL="457200" indent="-457200">
              <a:buClr>
                <a:srgbClr val="A2ACB5"/>
              </a:buClr>
              <a:buAutoNum type="arabicPeriod"/>
            </a:pPr>
            <a:r>
              <a:rPr lang="en-US" sz="2400">
                <a:ea typeface="+mn-lt"/>
                <a:cs typeface="+mn-lt"/>
              </a:rPr>
              <a:t>Code verbosity: </a:t>
            </a:r>
          </a:p>
          <a:p>
            <a:pPr marL="457200" indent="-457200">
              <a:buClr>
                <a:srgbClr val="A2ACB5"/>
              </a:buClr>
              <a:buAutoNum type="arabicPeriod"/>
            </a:pPr>
            <a:r>
              <a:rPr lang="en-US" sz="2400">
                <a:ea typeface="+mn-lt"/>
                <a:cs typeface="+mn-lt"/>
              </a:rPr>
              <a:t>Limited interactivity: </a:t>
            </a:r>
          </a:p>
          <a:p>
            <a:pPr marL="457200" indent="-457200">
              <a:buClr>
                <a:srgbClr val="A2ACB5"/>
              </a:buClr>
              <a:buAutoNum type="arabicPeriod"/>
            </a:pPr>
            <a:r>
              <a:rPr lang="en-US" sz="2400">
                <a:ea typeface="+mn-lt"/>
                <a:cs typeface="+mn-lt"/>
              </a:rPr>
              <a:t>Performance issues:</a:t>
            </a:r>
          </a:p>
          <a:p>
            <a:pPr marL="457200" indent="-457200">
              <a:buClr>
                <a:srgbClr val="A2ACB5"/>
              </a:buClr>
              <a:buAutoNum type="arabicPeriod"/>
            </a:pPr>
            <a:r>
              <a:rPr lang="en-US" sz="2400">
                <a:ea typeface="+mn-lt"/>
                <a:cs typeface="+mn-lt"/>
              </a:rPr>
              <a:t>Limited 3D support:</a:t>
            </a:r>
            <a:endParaRPr lang="en-US" sz="2400"/>
          </a:p>
          <a:p>
            <a:pPr>
              <a:buClr>
                <a:srgbClr val="A2ACB5"/>
              </a:buClr>
            </a:pPr>
            <a:endParaRPr lang="en-US" sz="2400"/>
          </a:p>
          <a:p>
            <a:pPr>
              <a:buClr>
                <a:srgbClr val="A2ACB5"/>
              </a:buClr>
            </a:pPr>
            <a:endParaRPr lang="en-US" sz="2400"/>
          </a:p>
        </p:txBody>
      </p:sp>
    </p:spTree>
    <p:extLst>
      <p:ext uri="{BB962C8B-B14F-4D97-AF65-F5344CB8AC3E}">
        <p14:creationId xmlns:p14="http://schemas.microsoft.com/office/powerpoint/2010/main" val="4147711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FAD7B-7362-7D15-334D-080D51252942}"/>
              </a:ext>
            </a:extLst>
          </p:cNvPr>
          <p:cNvSpPr>
            <a:spLocks noGrp="1"/>
          </p:cNvSpPr>
          <p:nvPr>
            <p:ph type="title"/>
          </p:nvPr>
        </p:nvSpPr>
        <p:spPr>
          <a:xfrm>
            <a:off x="582084" y="391583"/>
            <a:ext cx="9772526" cy="1320483"/>
          </a:xfrm>
        </p:spPr>
        <p:txBody>
          <a:bodyPr>
            <a:normAutofit fontScale="90000"/>
          </a:bodyPr>
          <a:lstStyle/>
          <a:p>
            <a:r>
              <a:rPr lang="en-US" b="1"/>
              <a:t>All hail ggplot2—The code powering all those excellent charts is 10 years old. Who passed this statement and why?</a:t>
            </a:r>
          </a:p>
        </p:txBody>
      </p:sp>
      <p:sp>
        <p:nvSpPr>
          <p:cNvPr id="3" name="Content Placeholder 2">
            <a:extLst>
              <a:ext uri="{FF2B5EF4-FFF2-40B4-BE49-F238E27FC236}">
                <a16:creationId xmlns:a16="http://schemas.microsoft.com/office/drawing/2014/main" id="{73C9680A-08EA-8217-44E1-B99DE6ADC36F}"/>
              </a:ext>
            </a:extLst>
          </p:cNvPr>
          <p:cNvSpPr>
            <a:spLocks noGrp="1"/>
          </p:cNvSpPr>
          <p:nvPr>
            <p:ph idx="1"/>
          </p:nvPr>
        </p:nvSpPr>
        <p:spPr>
          <a:xfrm>
            <a:off x="1455209" y="2419350"/>
            <a:ext cx="9281459" cy="4286991"/>
          </a:xfrm>
        </p:spPr>
        <p:txBody>
          <a:bodyPr vert="horz" lIns="91440" tIns="45720" rIns="91440" bIns="45720" rtlCol="0" anchor="t">
            <a:normAutofit/>
          </a:bodyPr>
          <a:lstStyle/>
          <a:p>
            <a:pPr>
              <a:buFont typeface="Arial" charset="2"/>
              <a:buChar char="•"/>
            </a:pPr>
            <a:r>
              <a:rPr lang="en-US">
                <a:ea typeface="+mn-lt"/>
                <a:cs typeface="+mn-lt"/>
              </a:rPr>
              <a:t>GGPLOT2 as a sentiment that has been expressed by many people in the data science and visualization communities. The statement is a recognition of the impact that ggplot2 has had on the field of data visualization since its release in 2007.</a:t>
            </a:r>
            <a:endParaRPr lang="en-US"/>
          </a:p>
          <a:p>
            <a:pPr>
              <a:buClr>
                <a:srgbClr val="A2ACB5"/>
              </a:buClr>
              <a:buFont typeface="Arial" charset="2"/>
              <a:buChar char="•"/>
            </a:pPr>
            <a:r>
              <a:rPr lang="en-US">
                <a:ea typeface="+mn-lt"/>
                <a:cs typeface="+mn-lt"/>
              </a:rPr>
              <a:t>The statement "All hail ggplot2" is a celebratory and appreciative sentiment towards the package and its creator, Hadley Wickham, for providing a powerful and enduring tool for data visualization.</a:t>
            </a:r>
          </a:p>
          <a:p>
            <a:pPr>
              <a:buClr>
                <a:srgbClr val="A2ACB5"/>
              </a:buClr>
              <a:buFont typeface="Arial" charset="2"/>
              <a:buChar char="•"/>
            </a:pPr>
            <a:r>
              <a:rPr lang="en-US">
                <a:ea typeface="+mn-lt"/>
                <a:cs typeface="+mn-lt"/>
              </a:rPr>
              <a:t> The statement highlights the fact that ggplot2 has become the go-to data visualization tool for many data scientists and researchers and has contributed significantly to the promotion of data visualization as an important tool for communicating data insights.</a:t>
            </a:r>
            <a:endParaRPr lang="en-US"/>
          </a:p>
          <a:p>
            <a:pPr>
              <a:buClr>
                <a:srgbClr val="A2ACB5"/>
              </a:buClr>
            </a:pPr>
            <a:endParaRPr lang="en-US"/>
          </a:p>
          <a:p>
            <a:pPr>
              <a:buClr>
                <a:srgbClr val="A2ACB5"/>
              </a:buClr>
            </a:pPr>
            <a:endParaRPr lang="en-US"/>
          </a:p>
        </p:txBody>
      </p:sp>
    </p:spTree>
    <p:extLst>
      <p:ext uri="{BB962C8B-B14F-4D97-AF65-F5344CB8AC3E}">
        <p14:creationId xmlns:p14="http://schemas.microsoft.com/office/powerpoint/2010/main" val="539944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B1347E-1802-2392-C9D8-96999A1A986C}"/>
              </a:ext>
            </a:extLst>
          </p:cNvPr>
          <p:cNvSpPr>
            <a:spLocks noGrp="1"/>
          </p:cNvSpPr>
          <p:nvPr>
            <p:ph idx="1"/>
          </p:nvPr>
        </p:nvSpPr>
        <p:spPr>
          <a:xfrm>
            <a:off x="1278994" y="1859041"/>
            <a:ext cx="9634011" cy="4637088"/>
          </a:xfrm>
        </p:spPr>
        <p:txBody>
          <a:bodyPr vert="horz" lIns="91440" tIns="45720" rIns="91440" bIns="45720" rtlCol="0" anchor="t">
            <a:normAutofit/>
          </a:bodyPr>
          <a:lstStyle/>
          <a:p>
            <a:pPr>
              <a:buFont typeface="Arial" charset="2"/>
              <a:buChar char="•"/>
            </a:pPr>
            <a:r>
              <a:rPr lang="en-US">
                <a:ea typeface="+mn-lt"/>
                <a:cs typeface="+mn-lt"/>
              </a:rPr>
              <a:t>The "The code powering all those excellent charts is 10 years old" part of the statement is a recognition of the fact that ggplot2 has been around for over a decade and has been continuously improved and refined by its creator and the wider community. Despite being 10 years old, ggplot2 remains a popular and relevant tool for data visualization due to its versatility, flexibility, and ease of use.</a:t>
            </a:r>
            <a:endParaRPr lang="en-US"/>
          </a:p>
          <a:p>
            <a:pPr>
              <a:buClr>
                <a:srgbClr val="A2ACB5"/>
              </a:buClr>
              <a:buFont typeface="Arial" charset="2"/>
              <a:buChar char="•"/>
            </a:pPr>
            <a:r>
              <a:rPr lang="en-US">
                <a:ea typeface="+mn-lt"/>
                <a:cs typeface="+mn-lt"/>
              </a:rPr>
              <a:t>For the past 10 years, ggplot2 has been widely used by data scientists, statisticians, and researchers for creating beautiful and informative visualizations. It is known for its elegant and versatile grammar of graphics, which allows users to create a wide range of plots, from simple scatterplots to complex faceted plots.</a:t>
            </a:r>
            <a:endParaRPr lang="en-US"/>
          </a:p>
          <a:p>
            <a:pPr>
              <a:buClr>
                <a:srgbClr val="A2ACB5"/>
              </a:buClr>
              <a:buFont typeface="Arial" charset="2"/>
              <a:buChar char="•"/>
            </a:pPr>
            <a:endParaRPr lang="en-US"/>
          </a:p>
          <a:p>
            <a:pPr>
              <a:buClr>
                <a:srgbClr val="A2ACB5"/>
              </a:buClr>
              <a:buFont typeface="Arial" charset="2"/>
              <a:buChar char="•"/>
            </a:pPr>
            <a:endParaRPr lang="en-US"/>
          </a:p>
        </p:txBody>
      </p:sp>
    </p:spTree>
    <p:extLst>
      <p:ext uri="{BB962C8B-B14F-4D97-AF65-F5344CB8AC3E}">
        <p14:creationId xmlns:p14="http://schemas.microsoft.com/office/powerpoint/2010/main" val="907939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011C21-47B3-6919-1E11-8C87B4A43300}"/>
              </a:ext>
            </a:extLst>
          </p:cNvPr>
          <p:cNvSpPr>
            <a:spLocks noGrp="1"/>
          </p:cNvSpPr>
          <p:nvPr>
            <p:ph idx="1"/>
          </p:nvPr>
        </p:nvSpPr>
        <p:spPr>
          <a:xfrm>
            <a:off x="1278994" y="1655498"/>
            <a:ext cx="9634011" cy="4827588"/>
          </a:xfrm>
        </p:spPr>
        <p:txBody>
          <a:bodyPr vert="horz" lIns="91440" tIns="45720" rIns="91440" bIns="45720" rtlCol="0" anchor="t">
            <a:normAutofit/>
          </a:bodyPr>
          <a:lstStyle/>
          <a:p>
            <a:pPr>
              <a:buFont typeface="Arial" charset="2"/>
              <a:buChar char="•"/>
            </a:pPr>
            <a:r>
              <a:rPr lang="en-US">
                <a:ea typeface="+mn-lt"/>
                <a:cs typeface="+mn-lt"/>
              </a:rPr>
              <a:t>Over the years, ggplot2 has become the go-to data visualization tool for many data scientists and researchers. Its popularity can be seen in the numerous packages that have been developed to extend its capabilities, such as </a:t>
            </a:r>
            <a:r>
              <a:rPr lang="en-US" err="1">
                <a:ea typeface="+mn-lt"/>
                <a:cs typeface="+mn-lt"/>
              </a:rPr>
              <a:t>gganimate</a:t>
            </a:r>
            <a:r>
              <a:rPr lang="en-US">
                <a:ea typeface="+mn-lt"/>
                <a:cs typeface="+mn-lt"/>
              </a:rPr>
              <a:t> for creating animated plots, </a:t>
            </a:r>
            <a:r>
              <a:rPr lang="en-US" err="1">
                <a:ea typeface="+mn-lt"/>
                <a:cs typeface="+mn-lt"/>
              </a:rPr>
              <a:t>ggmap</a:t>
            </a:r>
            <a:r>
              <a:rPr lang="en-US">
                <a:ea typeface="+mn-lt"/>
                <a:cs typeface="+mn-lt"/>
              </a:rPr>
              <a:t> for mapping data, and </a:t>
            </a:r>
            <a:r>
              <a:rPr lang="en-US" err="1">
                <a:ea typeface="+mn-lt"/>
                <a:cs typeface="+mn-lt"/>
              </a:rPr>
              <a:t>ggforce</a:t>
            </a:r>
            <a:r>
              <a:rPr lang="en-US">
                <a:ea typeface="+mn-lt"/>
                <a:cs typeface="+mn-lt"/>
              </a:rPr>
              <a:t> for creating complex plots.</a:t>
            </a:r>
            <a:endParaRPr lang="en-US"/>
          </a:p>
          <a:p>
            <a:pPr>
              <a:buClr>
                <a:srgbClr val="A2ACB5"/>
              </a:buClr>
              <a:buFont typeface="Arial" charset="2"/>
              <a:buChar char="•"/>
            </a:pPr>
            <a:endParaRPr lang="en-US"/>
          </a:p>
          <a:p>
            <a:pPr>
              <a:buClr>
                <a:srgbClr val="A2ACB5"/>
              </a:buClr>
              <a:buFont typeface="Arial" charset="2"/>
              <a:buChar char="•"/>
            </a:pPr>
            <a:r>
              <a:rPr lang="en-US">
                <a:ea typeface="+mn-lt"/>
                <a:cs typeface="+mn-lt"/>
              </a:rPr>
              <a:t>Back then, as a celebration of ggplot2's 10th anniversary, many realized that  it is worth noting how much this package has contributed to the field of data visualization. It has not only made it easier for researchers and data scientists to communicate their findings but also helped to promote the importance of data visualization in data analysis.</a:t>
            </a:r>
            <a:br>
              <a:rPr lang="en-US">
                <a:ea typeface="+mn-lt"/>
                <a:cs typeface="+mn-lt"/>
              </a:rPr>
            </a:br>
            <a:endParaRPr lang="en-US">
              <a:ea typeface="+mn-lt"/>
              <a:cs typeface="+mn-lt"/>
            </a:endParaRPr>
          </a:p>
        </p:txBody>
      </p:sp>
    </p:spTree>
    <p:extLst>
      <p:ext uri="{BB962C8B-B14F-4D97-AF65-F5344CB8AC3E}">
        <p14:creationId xmlns:p14="http://schemas.microsoft.com/office/powerpoint/2010/main" val="3306071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E7518-3E6B-074F-218A-A8767D0AECE0}"/>
              </a:ext>
            </a:extLst>
          </p:cNvPr>
          <p:cNvSpPr>
            <a:spLocks noGrp="1"/>
          </p:cNvSpPr>
          <p:nvPr>
            <p:ph type="title"/>
          </p:nvPr>
        </p:nvSpPr>
        <p:spPr/>
        <p:txBody>
          <a:bodyPr/>
          <a:lstStyle/>
          <a:p>
            <a:r>
              <a:rPr lang="en-US" b="1"/>
              <a:t>Learning Outcomes</a:t>
            </a:r>
          </a:p>
        </p:txBody>
      </p:sp>
      <p:sp>
        <p:nvSpPr>
          <p:cNvPr id="3" name="Content Placeholder 2">
            <a:extLst>
              <a:ext uri="{FF2B5EF4-FFF2-40B4-BE49-F238E27FC236}">
                <a16:creationId xmlns:a16="http://schemas.microsoft.com/office/drawing/2014/main" id="{E558ACCE-2DFE-6F54-8ACE-71544894AFE0}"/>
              </a:ext>
            </a:extLst>
          </p:cNvPr>
          <p:cNvSpPr>
            <a:spLocks noGrp="1"/>
          </p:cNvSpPr>
          <p:nvPr>
            <p:ph idx="1"/>
          </p:nvPr>
        </p:nvSpPr>
        <p:spPr/>
        <p:txBody>
          <a:bodyPr vert="horz" lIns="91440" tIns="45720" rIns="91440" bIns="45720" rtlCol="0" anchor="t">
            <a:normAutofit/>
          </a:bodyPr>
          <a:lstStyle/>
          <a:p>
            <a:pPr>
              <a:buClr>
                <a:srgbClr val="8AD0D6"/>
              </a:buClr>
              <a:buFont typeface="Arial" charset="2"/>
              <a:buChar char="•"/>
            </a:pPr>
            <a:r>
              <a:rPr lang="en-US"/>
              <a:t>Ggplot2 is an open source and free tool for data visualization.</a:t>
            </a:r>
          </a:p>
          <a:p>
            <a:pPr>
              <a:buClr>
                <a:srgbClr val="8AD0D6"/>
              </a:buClr>
              <a:buFont typeface="Arial" charset="2"/>
              <a:buChar char="•"/>
            </a:pPr>
            <a:r>
              <a:rPr lang="en-US"/>
              <a:t>It is declaratively and efficient in creating data visualization based on The Grammar of Graphics.</a:t>
            </a:r>
          </a:p>
          <a:p>
            <a:pPr>
              <a:buClr>
                <a:srgbClr val="8AD0D6"/>
              </a:buClr>
              <a:buFont typeface="Arial" charset="2"/>
              <a:buChar char="•"/>
            </a:pPr>
            <a:r>
              <a:rPr lang="en-US"/>
              <a:t>Ggplot2 provides a structured and intuitive framework for creating complex visualizations.</a:t>
            </a:r>
          </a:p>
          <a:p>
            <a:pPr>
              <a:buClr>
                <a:srgbClr val="8AD0D6"/>
              </a:buClr>
              <a:buFont typeface="Arial" charset="2"/>
              <a:buChar char="•"/>
            </a:pPr>
            <a:r>
              <a:rPr lang="en-US"/>
              <a:t>Ggplot2 is a data visualization package for the statistical programming language R.</a:t>
            </a:r>
          </a:p>
          <a:p>
            <a:pPr>
              <a:buClr>
                <a:srgbClr val="8AD0D6"/>
              </a:buClr>
              <a:buFont typeface="Arial" charset="2"/>
              <a:buChar char="•"/>
            </a:pPr>
            <a:r>
              <a:rPr lang="en-US"/>
              <a:t>Ggplot2 is highly flexible as it allows us to build and customize visualizations by adding more layers.</a:t>
            </a:r>
            <a:br>
              <a:rPr lang="en-US"/>
            </a:br>
            <a:endParaRPr lang="en-US"/>
          </a:p>
        </p:txBody>
      </p:sp>
    </p:spTree>
    <p:extLst>
      <p:ext uri="{BB962C8B-B14F-4D97-AF65-F5344CB8AC3E}">
        <p14:creationId xmlns:p14="http://schemas.microsoft.com/office/powerpoint/2010/main" val="893128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Picture 3" descr="A kite flying over a building&#10;&#10;Description automatically generated with low confidence">
            <a:extLst>
              <a:ext uri="{FF2B5EF4-FFF2-40B4-BE49-F238E27FC236}">
                <a16:creationId xmlns:a16="http://schemas.microsoft.com/office/drawing/2014/main" id="{8FAA898D-8139-860C-898F-7ED0C2382AD4}"/>
              </a:ext>
            </a:extLst>
          </p:cNvPr>
          <p:cNvPicPr>
            <a:picLocks noChangeAspect="1"/>
          </p:cNvPicPr>
          <p:nvPr/>
        </p:nvPicPr>
        <p:blipFill rotWithShape="1">
          <a:blip r:embed="rId3">
            <a:duotone>
              <a:prstClr val="black"/>
              <a:schemeClr val="accent5">
                <a:tint val="45000"/>
                <a:satMod val="400000"/>
              </a:schemeClr>
            </a:duotone>
            <a:alphaModFix amt="25000"/>
          </a:blip>
          <a:srcRect t="27722" r="9091"/>
          <a:stretch/>
        </p:blipFill>
        <p:spPr>
          <a:xfrm>
            <a:off x="20" y="10"/>
            <a:ext cx="12191980" cy="6857990"/>
          </a:xfrm>
          <a:prstGeom prst="rect">
            <a:avLst/>
          </a:prstGeom>
        </p:spPr>
      </p:pic>
      <p:sp>
        <p:nvSpPr>
          <p:cNvPr id="2" name="Title 1">
            <a:extLst>
              <a:ext uri="{FF2B5EF4-FFF2-40B4-BE49-F238E27FC236}">
                <a16:creationId xmlns:a16="http://schemas.microsoft.com/office/drawing/2014/main" id="{28BF6624-E244-D850-8B3C-8CBC8C55C057}"/>
              </a:ext>
            </a:extLst>
          </p:cNvPr>
          <p:cNvSpPr>
            <a:spLocks noGrp="1"/>
          </p:cNvSpPr>
          <p:nvPr>
            <p:ph type="ctrTitle"/>
          </p:nvPr>
        </p:nvSpPr>
        <p:spPr>
          <a:xfrm>
            <a:off x="1154955" y="1447800"/>
            <a:ext cx="8825658" cy="3329581"/>
          </a:xfrm>
        </p:spPr>
        <p:txBody>
          <a:bodyPr>
            <a:normAutofit/>
          </a:bodyPr>
          <a:lstStyle/>
          <a:p>
            <a:pPr>
              <a:lnSpc>
                <a:spcPct val="90000"/>
              </a:lnSpc>
            </a:pPr>
            <a:r>
              <a:rPr lang="en-US" sz="5600">
                <a:ea typeface="+mj-lt"/>
                <a:cs typeface="+mj-lt"/>
              </a:rPr>
              <a:t>Data Visualization: Pretty Pictures Ain't Analytics</a:t>
            </a:r>
            <a:endParaRPr lang="en-US"/>
          </a:p>
        </p:txBody>
      </p:sp>
      <p:sp>
        <p:nvSpPr>
          <p:cNvPr id="9" name="Rectangle 8">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64966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53858-68D7-111F-5AF4-6F359C6886BA}"/>
              </a:ext>
            </a:extLst>
          </p:cNvPr>
          <p:cNvSpPr>
            <a:spLocks noGrp="1"/>
          </p:cNvSpPr>
          <p:nvPr>
            <p:ph type="title"/>
          </p:nvPr>
        </p:nvSpPr>
        <p:spPr>
          <a:xfrm>
            <a:off x="646111" y="700368"/>
            <a:ext cx="9404723" cy="1152880"/>
          </a:xfrm>
        </p:spPr>
        <p:txBody>
          <a:bodyPr/>
          <a:lstStyle/>
          <a:p>
            <a:r>
              <a:rPr lang="en-US" sz="4000" b="1"/>
              <a:t>LEARNING OBJECTIVES:</a:t>
            </a:r>
          </a:p>
        </p:txBody>
      </p:sp>
      <p:sp>
        <p:nvSpPr>
          <p:cNvPr id="3" name="Content Placeholder 2">
            <a:extLst>
              <a:ext uri="{FF2B5EF4-FFF2-40B4-BE49-F238E27FC236}">
                <a16:creationId xmlns:a16="http://schemas.microsoft.com/office/drawing/2014/main" id="{97D94FDD-B8AF-5B6F-AACB-04DBEDB850EC}"/>
              </a:ext>
            </a:extLst>
          </p:cNvPr>
          <p:cNvSpPr>
            <a:spLocks noGrp="1"/>
          </p:cNvSpPr>
          <p:nvPr>
            <p:ph idx="1"/>
          </p:nvPr>
        </p:nvSpPr>
        <p:spPr/>
        <p:txBody>
          <a:bodyPr vert="horz" lIns="91440" tIns="45720" rIns="91440" bIns="45720" rtlCol="0" anchor="t">
            <a:normAutofit/>
          </a:bodyPr>
          <a:lstStyle/>
          <a:p>
            <a:pPr>
              <a:buClr>
                <a:srgbClr val="8AD0D6"/>
              </a:buClr>
              <a:buFont typeface="Arial" charset="2"/>
              <a:buChar char="•"/>
            </a:pPr>
            <a:r>
              <a:rPr lang="en-US" sz="2400"/>
              <a:t>To learn what successful visualization actually is.</a:t>
            </a:r>
          </a:p>
          <a:p>
            <a:pPr>
              <a:buClr>
                <a:srgbClr val="8AD0D6"/>
              </a:buClr>
              <a:buFont typeface="Arial" charset="2"/>
              <a:buChar char="•"/>
            </a:pPr>
            <a:r>
              <a:rPr lang="en-US" sz="2400"/>
              <a:t>The purpose and value of analytics led decisions.</a:t>
            </a:r>
          </a:p>
          <a:p>
            <a:pPr>
              <a:buClr>
                <a:srgbClr val="8AD0D6"/>
              </a:buClr>
              <a:buFont typeface="Arial" charset="2"/>
              <a:buChar char="•"/>
            </a:pPr>
            <a:r>
              <a:rPr lang="en-US" sz="2400"/>
              <a:t>Using data as an asset and building a data-first future across industries.</a:t>
            </a:r>
          </a:p>
          <a:p>
            <a:pPr>
              <a:buClr>
                <a:srgbClr val="8AD0D6"/>
              </a:buClr>
              <a:buFont typeface="Arial" charset="2"/>
              <a:buChar char="•"/>
            </a:pPr>
            <a:r>
              <a:rPr lang="en-US" sz="2400"/>
              <a:t>Platform thinking.</a:t>
            </a:r>
          </a:p>
          <a:p>
            <a:pPr marL="0" indent="0">
              <a:buClr>
                <a:srgbClr val="8AD0D6"/>
              </a:buClr>
              <a:buNone/>
            </a:pPr>
            <a:endParaRPr lang="en-US"/>
          </a:p>
          <a:p>
            <a:pPr>
              <a:buClr>
                <a:srgbClr val="8AD0D6"/>
              </a:buClr>
            </a:pPr>
            <a:endParaRPr lang="en-US"/>
          </a:p>
        </p:txBody>
      </p:sp>
    </p:spTree>
    <p:extLst>
      <p:ext uri="{BB962C8B-B14F-4D97-AF65-F5344CB8AC3E}">
        <p14:creationId xmlns:p14="http://schemas.microsoft.com/office/powerpoint/2010/main" val="3235667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CF58A-9877-5516-A79C-854BBBDA826E}"/>
              </a:ext>
            </a:extLst>
          </p:cNvPr>
          <p:cNvSpPr>
            <a:spLocks noGrp="1"/>
          </p:cNvSpPr>
          <p:nvPr>
            <p:ph type="title"/>
          </p:nvPr>
        </p:nvSpPr>
        <p:spPr>
          <a:xfrm>
            <a:off x="648930" y="629266"/>
            <a:ext cx="9252154" cy="1223983"/>
          </a:xfrm>
        </p:spPr>
        <p:txBody>
          <a:bodyPr>
            <a:normAutofit/>
          </a:bodyPr>
          <a:lstStyle/>
          <a:p>
            <a:pPr>
              <a:lnSpc>
                <a:spcPct val="90000"/>
              </a:lnSpc>
            </a:pPr>
            <a:r>
              <a:rPr lang="en-US" sz="3900" b="1"/>
              <a:t>Sankey Diagram</a:t>
            </a:r>
            <a:br>
              <a:rPr lang="en-US" sz="3900" b="1"/>
            </a:br>
            <a:endParaRPr lang="en-US" sz="3900" b="1"/>
          </a:p>
        </p:txBody>
      </p:sp>
      <p:sp>
        <p:nvSpPr>
          <p:cNvPr id="3" name="Content Placeholder 2">
            <a:extLst>
              <a:ext uri="{FF2B5EF4-FFF2-40B4-BE49-F238E27FC236}">
                <a16:creationId xmlns:a16="http://schemas.microsoft.com/office/drawing/2014/main" id="{E259D951-E6F3-BE75-6BEB-B0DD5C0A5F05}"/>
              </a:ext>
            </a:extLst>
          </p:cNvPr>
          <p:cNvSpPr>
            <a:spLocks noGrp="1"/>
          </p:cNvSpPr>
          <p:nvPr>
            <p:ph idx="1"/>
          </p:nvPr>
        </p:nvSpPr>
        <p:spPr>
          <a:xfrm>
            <a:off x="214311" y="2041631"/>
            <a:ext cx="4338409" cy="4196185"/>
          </a:xfrm>
        </p:spPr>
        <p:txBody>
          <a:bodyPr vert="horz" lIns="91440" tIns="45720" rIns="91440" bIns="45720" rtlCol="0" anchor="t">
            <a:normAutofit/>
          </a:bodyPr>
          <a:lstStyle/>
          <a:p>
            <a:pPr>
              <a:buFont typeface="Arial" charset="2"/>
              <a:buChar char="•"/>
            </a:pPr>
            <a:r>
              <a:rPr lang="en-US"/>
              <a:t>Sankey Diagram shows the flow in the relationship between two different elements.</a:t>
            </a:r>
          </a:p>
          <a:p>
            <a:pPr>
              <a:buFont typeface="Arial" charset="2"/>
              <a:buChar char="•"/>
            </a:pPr>
            <a:r>
              <a:rPr lang="en-US"/>
              <a:t>Flow of Sales between two different dimensions Segment and Region.</a:t>
            </a:r>
          </a:p>
        </p:txBody>
      </p:sp>
      <p:pic>
        <p:nvPicPr>
          <p:cNvPr id="8" name="Picture 7">
            <a:extLst>
              <a:ext uri="{FF2B5EF4-FFF2-40B4-BE49-F238E27FC236}">
                <a16:creationId xmlns:a16="http://schemas.microsoft.com/office/drawing/2014/main" id="{A52F1228-49DD-E41B-7526-D7E4BF29AEED}"/>
              </a:ext>
            </a:extLst>
          </p:cNvPr>
          <p:cNvPicPr>
            <a:picLocks noChangeAspect="1"/>
          </p:cNvPicPr>
          <p:nvPr/>
        </p:nvPicPr>
        <p:blipFill>
          <a:blip r:embed="rId3"/>
          <a:stretch>
            <a:fillRect/>
          </a:stretch>
        </p:blipFill>
        <p:spPr>
          <a:xfrm>
            <a:off x="5277000" y="1592622"/>
            <a:ext cx="6647543" cy="389828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156805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87D8C-D21B-447D-A47C-794C29787BD4}"/>
              </a:ext>
            </a:extLst>
          </p:cNvPr>
          <p:cNvSpPr>
            <a:spLocks noGrp="1"/>
          </p:cNvSpPr>
          <p:nvPr>
            <p:ph type="title"/>
          </p:nvPr>
        </p:nvSpPr>
        <p:spPr>
          <a:xfrm>
            <a:off x="646111" y="614643"/>
            <a:ext cx="9404723" cy="762355"/>
          </a:xfrm>
        </p:spPr>
        <p:txBody>
          <a:bodyPr/>
          <a:lstStyle/>
          <a:p>
            <a:pPr algn="ctr"/>
            <a:r>
              <a:rPr lang="en-US" b="1"/>
              <a:t>DISADVANTAGES</a:t>
            </a:r>
          </a:p>
        </p:txBody>
      </p:sp>
      <p:sp>
        <p:nvSpPr>
          <p:cNvPr id="3" name="Content Placeholder 2">
            <a:extLst>
              <a:ext uri="{FF2B5EF4-FFF2-40B4-BE49-F238E27FC236}">
                <a16:creationId xmlns:a16="http://schemas.microsoft.com/office/drawing/2014/main" id="{19F4E76F-E54D-992E-140E-D9FF5B819ADE}"/>
              </a:ext>
            </a:extLst>
          </p:cNvPr>
          <p:cNvSpPr>
            <a:spLocks noGrp="1"/>
          </p:cNvSpPr>
          <p:nvPr>
            <p:ph idx="1"/>
          </p:nvPr>
        </p:nvSpPr>
        <p:spPr>
          <a:xfrm>
            <a:off x="1103312" y="1719543"/>
            <a:ext cx="8946541" cy="4528856"/>
          </a:xfrm>
        </p:spPr>
        <p:txBody>
          <a:bodyPr vert="horz" lIns="91440" tIns="45720" rIns="91440" bIns="45720" rtlCol="0" anchor="t">
            <a:normAutofit/>
          </a:bodyPr>
          <a:lstStyle/>
          <a:p>
            <a:pPr algn="just">
              <a:buFont typeface="Arial" charset="2"/>
              <a:buChar char="•"/>
            </a:pPr>
            <a:r>
              <a:rPr lang="en-US" sz="2400"/>
              <a:t>The main issue with using a Sankey diagram is that it’s not always going to be accurate. Since the purpose of the diagram is to illustrate the flow of data in a system, it’s important to not put in additional data that will skew the picture, which leads to the next point. </a:t>
            </a:r>
            <a:endParaRPr lang="en-US"/>
          </a:p>
          <a:p>
            <a:pPr algn="just">
              <a:buFont typeface="Arial" charset="2"/>
              <a:buChar char="•"/>
            </a:pPr>
            <a:endParaRPr lang="en-US" sz="2400"/>
          </a:p>
          <a:p>
            <a:pPr algn="just">
              <a:buFont typeface="Arial" charset="2"/>
              <a:buChar char="•"/>
            </a:pPr>
            <a:r>
              <a:rPr lang="en-US" sz="2400"/>
              <a:t>The purpose of this diagram is to illustrate the flow of data in a system and not depict the user experience. Therefore, it’s important to not include anything other than the information being input into the system</a:t>
            </a:r>
            <a:r>
              <a:rPr lang="en-US"/>
              <a:t>. </a:t>
            </a:r>
          </a:p>
        </p:txBody>
      </p:sp>
    </p:spTree>
    <p:extLst>
      <p:ext uri="{BB962C8B-B14F-4D97-AF65-F5344CB8AC3E}">
        <p14:creationId xmlns:p14="http://schemas.microsoft.com/office/powerpoint/2010/main" val="366056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B3A20-6A84-EC44-79C9-EA39B82D8FE8}"/>
              </a:ext>
            </a:extLst>
          </p:cNvPr>
          <p:cNvSpPr>
            <a:spLocks noGrp="1"/>
          </p:cNvSpPr>
          <p:nvPr>
            <p:ph type="title"/>
          </p:nvPr>
        </p:nvSpPr>
        <p:spPr/>
        <p:txBody>
          <a:bodyPr/>
          <a:lstStyle/>
          <a:p>
            <a:r>
              <a:rPr lang="en-US" b="1"/>
              <a:t>Scatter Diagram</a:t>
            </a:r>
          </a:p>
        </p:txBody>
      </p:sp>
      <p:sp>
        <p:nvSpPr>
          <p:cNvPr id="3" name="Content Placeholder 2">
            <a:extLst>
              <a:ext uri="{FF2B5EF4-FFF2-40B4-BE49-F238E27FC236}">
                <a16:creationId xmlns:a16="http://schemas.microsoft.com/office/drawing/2014/main" id="{D193DFC6-44A3-BB26-6BDA-8D6B77413422}"/>
              </a:ext>
            </a:extLst>
          </p:cNvPr>
          <p:cNvSpPr>
            <a:spLocks noGrp="1"/>
          </p:cNvSpPr>
          <p:nvPr>
            <p:ph idx="1"/>
          </p:nvPr>
        </p:nvSpPr>
        <p:spPr>
          <a:xfrm>
            <a:off x="414867" y="1815042"/>
            <a:ext cx="5388864" cy="4351338"/>
          </a:xfrm>
        </p:spPr>
        <p:txBody>
          <a:bodyPr vert="horz" lIns="91440" tIns="45720" rIns="91440" bIns="45720" rtlCol="0" anchor="t">
            <a:normAutofit/>
          </a:bodyPr>
          <a:lstStyle/>
          <a:p>
            <a:pPr algn="just">
              <a:buFont typeface="Arial" charset="2"/>
              <a:buChar char="•"/>
            </a:pPr>
            <a:r>
              <a:rPr lang="en-US"/>
              <a:t>The scatter diagram is also called a scatter plot chart, XY chart, and correlation chart. A scatter diagram is a two-dimensional graphical representation of a set of data. The scatter diagram graphs pairs numerical data with one variable on each axis to look for a relationship between them. </a:t>
            </a:r>
          </a:p>
        </p:txBody>
      </p:sp>
      <p:pic>
        <p:nvPicPr>
          <p:cNvPr id="7" name="Picture 6">
            <a:extLst>
              <a:ext uri="{FF2B5EF4-FFF2-40B4-BE49-F238E27FC236}">
                <a16:creationId xmlns:a16="http://schemas.microsoft.com/office/drawing/2014/main" id="{C340DF0E-69B2-EC77-C357-62984E4357F8}"/>
              </a:ext>
            </a:extLst>
          </p:cNvPr>
          <p:cNvPicPr>
            <a:picLocks noChangeAspect="1"/>
          </p:cNvPicPr>
          <p:nvPr/>
        </p:nvPicPr>
        <p:blipFill>
          <a:blip r:embed="rId2"/>
          <a:stretch>
            <a:fillRect/>
          </a:stretch>
        </p:blipFill>
        <p:spPr>
          <a:xfrm>
            <a:off x="6020937" y="1825626"/>
            <a:ext cx="5169166" cy="3488054"/>
          </a:xfrm>
          <a:prstGeom prst="rect">
            <a:avLst/>
          </a:prstGeom>
        </p:spPr>
      </p:pic>
      <p:sp>
        <p:nvSpPr>
          <p:cNvPr id="8" name="TextBox 7">
            <a:extLst>
              <a:ext uri="{FF2B5EF4-FFF2-40B4-BE49-F238E27FC236}">
                <a16:creationId xmlns:a16="http://schemas.microsoft.com/office/drawing/2014/main" id="{DB499697-4EAD-8C60-B9A3-B5D4C7954A7E}"/>
              </a:ext>
            </a:extLst>
          </p:cNvPr>
          <p:cNvSpPr txBox="1"/>
          <p:nvPr/>
        </p:nvSpPr>
        <p:spPr>
          <a:xfrm>
            <a:off x="6565392" y="5974080"/>
            <a:ext cx="5067808" cy="646331"/>
          </a:xfrm>
          <a:prstGeom prst="rect">
            <a:avLst/>
          </a:prstGeom>
          <a:noFill/>
        </p:spPr>
        <p:txBody>
          <a:bodyPr wrap="square" rtlCol="0">
            <a:spAutoFit/>
          </a:bodyPr>
          <a:lstStyle/>
          <a:p>
            <a:r>
              <a:rPr lang="en-US"/>
              <a:t>It shows that warmer weather leads to more sales, but the relationship is not perfect.</a:t>
            </a:r>
          </a:p>
        </p:txBody>
      </p:sp>
    </p:spTree>
    <p:extLst>
      <p:ext uri="{BB962C8B-B14F-4D97-AF65-F5344CB8AC3E}">
        <p14:creationId xmlns:p14="http://schemas.microsoft.com/office/powerpoint/2010/main" val="3915773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1BE3D-5625-4E37-3F5C-FAA2F439CA45}"/>
              </a:ext>
            </a:extLst>
          </p:cNvPr>
          <p:cNvSpPr>
            <a:spLocks noGrp="1"/>
          </p:cNvSpPr>
          <p:nvPr>
            <p:ph type="title"/>
          </p:nvPr>
        </p:nvSpPr>
        <p:spPr/>
        <p:txBody>
          <a:bodyPr/>
          <a:lstStyle/>
          <a:p>
            <a:r>
              <a:rPr lang="en-US"/>
              <a:t>Introduction to Data visualization and ggplot2</a:t>
            </a:r>
          </a:p>
        </p:txBody>
      </p:sp>
      <p:sp>
        <p:nvSpPr>
          <p:cNvPr id="3" name="Content Placeholder 2">
            <a:extLst>
              <a:ext uri="{FF2B5EF4-FFF2-40B4-BE49-F238E27FC236}">
                <a16:creationId xmlns:a16="http://schemas.microsoft.com/office/drawing/2014/main" id="{A984BA27-4E59-2F97-253D-6BD28DF205E7}"/>
              </a:ext>
            </a:extLst>
          </p:cNvPr>
          <p:cNvSpPr>
            <a:spLocks noGrp="1"/>
          </p:cNvSpPr>
          <p:nvPr>
            <p:ph idx="1"/>
          </p:nvPr>
        </p:nvSpPr>
        <p:spPr>
          <a:xfrm>
            <a:off x="1059265" y="2255520"/>
            <a:ext cx="9634011" cy="4150255"/>
          </a:xfrm>
        </p:spPr>
        <p:txBody>
          <a:bodyPr vert="horz" lIns="91440" tIns="45720" rIns="91440" bIns="45720" rtlCol="0" anchor="t">
            <a:normAutofit/>
          </a:bodyPr>
          <a:lstStyle/>
          <a:p>
            <a:pPr>
              <a:buFont typeface="Arial" charset="2"/>
              <a:buChar char="•"/>
            </a:pPr>
            <a:r>
              <a:rPr lang="en-US">
                <a:ea typeface="+mn-lt"/>
                <a:cs typeface="+mn-lt"/>
              </a:rPr>
              <a:t>A picture is of thousand words.</a:t>
            </a:r>
            <a:br>
              <a:rPr lang="en-US">
                <a:ea typeface="+mn-lt"/>
                <a:cs typeface="+mn-lt"/>
              </a:rPr>
            </a:br>
            <a:r>
              <a:rPr lang="en-US">
                <a:ea typeface="+mn-lt"/>
                <a:cs typeface="+mn-lt"/>
              </a:rPr>
              <a:t>Explore, Detect, Make sense of Data and Communicate</a:t>
            </a:r>
          </a:p>
          <a:p>
            <a:pPr>
              <a:buClr>
                <a:srgbClr val="8AD0D6"/>
              </a:buClr>
              <a:buFont typeface="Arial" charset="2"/>
              <a:buChar char="•"/>
            </a:pPr>
            <a:r>
              <a:rPr lang="en-US">
                <a:ea typeface="+mn-lt"/>
                <a:cs typeface="+mn-lt"/>
              </a:rPr>
              <a:t>Visualizations play an important role in decision-making after analyzing relevant data. Graphical representation highlighting the interdependence of key elements affecting performance is important . </a:t>
            </a:r>
            <a:endParaRPr lang="en-US"/>
          </a:p>
          <a:p>
            <a:pPr>
              <a:buClr>
                <a:srgbClr val="A2ACB5"/>
              </a:buClr>
              <a:buFont typeface="Arial" charset="2"/>
              <a:buChar char="•"/>
            </a:pPr>
            <a:r>
              <a:rPr lang="en-US">
                <a:ea typeface="+mn-lt"/>
                <a:cs typeface="+mn-lt"/>
              </a:rPr>
              <a:t>There are many libraries in Python and R which provide different options showing a variety of geometrical and pictorial visualizations which can be attractive and informative.</a:t>
            </a:r>
            <a:endParaRPr lang="en-US">
              <a:solidFill>
                <a:schemeClr val="tx1"/>
              </a:solidFill>
            </a:endParaRPr>
          </a:p>
          <a:p>
            <a:pPr>
              <a:buClr>
                <a:srgbClr val="A2ACB5"/>
              </a:buClr>
              <a:buFont typeface="Arial" charset="2"/>
              <a:buChar char="•"/>
            </a:pPr>
            <a:r>
              <a:rPr lang="en-US" sz="2000" kern="1200">
                <a:ea typeface="+mn-ea"/>
                <a:cs typeface="+mn-cs"/>
              </a:rPr>
              <a:t>R supports a variety of functions and data visualization packages to build interactive visuals for exploratory data analysis. One such library available in R is ggplot2</a:t>
            </a:r>
            <a:endParaRPr lang="en-US">
              <a:ea typeface="+mn-lt"/>
              <a:cs typeface="+mn-lt"/>
            </a:endParaRPr>
          </a:p>
          <a:p>
            <a:pPr marL="0" indent="0">
              <a:buClr>
                <a:srgbClr val="A2ACB5"/>
              </a:buClr>
              <a:buNone/>
            </a:pPr>
            <a:endParaRPr lang="en-US">
              <a:solidFill>
                <a:schemeClr val="tx1"/>
              </a:solidFill>
            </a:endParaRPr>
          </a:p>
          <a:p>
            <a:pPr marL="0" indent="0">
              <a:buClr>
                <a:srgbClr val="A2ACB5"/>
              </a:buClr>
              <a:buNone/>
            </a:pPr>
            <a:endParaRPr lang="en-US">
              <a:solidFill>
                <a:srgbClr val="000000"/>
              </a:solidFill>
            </a:endParaRPr>
          </a:p>
          <a:p>
            <a:pPr>
              <a:buClr>
                <a:srgbClr val="E2E5E8">
                  <a:lumMod val="75000"/>
                </a:srgbClr>
              </a:buClr>
            </a:pPr>
            <a:endParaRPr lang="en-US">
              <a:solidFill>
                <a:srgbClr val="41242C"/>
              </a:solidFill>
            </a:endParaRPr>
          </a:p>
          <a:p>
            <a:pPr>
              <a:buClr>
                <a:srgbClr val="A2ACB5"/>
              </a:buClr>
            </a:pPr>
            <a:endParaRPr lang="en-US"/>
          </a:p>
        </p:txBody>
      </p:sp>
    </p:spTree>
    <p:extLst>
      <p:ext uri="{BB962C8B-B14F-4D97-AF65-F5344CB8AC3E}">
        <p14:creationId xmlns:p14="http://schemas.microsoft.com/office/powerpoint/2010/main" val="3388684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96E27-FAE2-0214-DCD0-23B3711E9CCF}"/>
              </a:ext>
            </a:extLst>
          </p:cNvPr>
          <p:cNvSpPr>
            <a:spLocks noGrp="1"/>
          </p:cNvSpPr>
          <p:nvPr>
            <p:ph type="title"/>
          </p:nvPr>
        </p:nvSpPr>
        <p:spPr/>
        <p:txBody>
          <a:bodyPr/>
          <a:lstStyle/>
          <a:p>
            <a:pPr algn="ctr"/>
            <a:r>
              <a:rPr lang="en-US" b="1"/>
              <a:t>DISADVANTAGES</a:t>
            </a:r>
          </a:p>
        </p:txBody>
      </p:sp>
      <p:sp>
        <p:nvSpPr>
          <p:cNvPr id="3" name="Content Placeholder 2">
            <a:extLst>
              <a:ext uri="{FF2B5EF4-FFF2-40B4-BE49-F238E27FC236}">
                <a16:creationId xmlns:a16="http://schemas.microsoft.com/office/drawing/2014/main" id="{7E855D63-1DD9-E140-3DEF-37AD196B1249}"/>
              </a:ext>
            </a:extLst>
          </p:cNvPr>
          <p:cNvSpPr>
            <a:spLocks noGrp="1"/>
          </p:cNvSpPr>
          <p:nvPr>
            <p:ph idx="1"/>
          </p:nvPr>
        </p:nvSpPr>
        <p:spPr/>
        <p:txBody>
          <a:bodyPr vert="horz" lIns="91440" tIns="45720" rIns="91440" bIns="45720" rtlCol="0" anchor="t">
            <a:normAutofit/>
          </a:bodyPr>
          <a:lstStyle/>
          <a:p>
            <a:pPr algn="just">
              <a:buFont typeface="Arial" charset="2"/>
              <a:buChar char="•"/>
            </a:pPr>
            <a:r>
              <a:rPr lang="en-US" sz="2000"/>
              <a:t>Reading scatter diagrams incorrectly may lead to false conclusions that one variable caused the other, when both may have been influenced by a third</a:t>
            </a:r>
            <a:endParaRPr lang="en-US"/>
          </a:p>
          <a:p>
            <a:pPr algn="just">
              <a:buFont typeface="Arial" charset="2"/>
              <a:buChar char="•"/>
            </a:pPr>
            <a:r>
              <a:rPr lang="en-US" sz="2000"/>
              <a:t>A relationship in a scatter diagram may not be apparent because the data does not cover a wide enough range</a:t>
            </a:r>
          </a:p>
          <a:p>
            <a:pPr algn="just">
              <a:buFont typeface="Arial" charset="2"/>
              <a:buChar char="•"/>
            </a:pPr>
            <a:r>
              <a:rPr lang="en-US" sz="2000"/>
              <a:t>Associations between more than two variables are not shown in scatter plots</a:t>
            </a:r>
          </a:p>
          <a:p>
            <a:pPr algn="just">
              <a:buFont typeface="Arial" charset="2"/>
              <a:buChar char="•"/>
            </a:pPr>
            <a:r>
              <a:rPr lang="en-US" sz="2000"/>
              <a:t>Scatter diagrams cannot provide the precise extent of association</a:t>
            </a:r>
          </a:p>
          <a:p>
            <a:pPr algn="just">
              <a:buFont typeface="Arial" charset="2"/>
              <a:buChar char="•"/>
            </a:pPr>
            <a:r>
              <a:rPr lang="en-US" sz="2000"/>
              <a:t>A scatter plot does not indicate the quantitative measure of the relationship between the two variables</a:t>
            </a:r>
          </a:p>
        </p:txBody>
      </p:sp>
    </p:spTree>
    <p:extLst>
      <p:ext uri="{BB962C8B-B14F-4D97-AF65-F5344CB8AC3E}">
        <p14:creationId xmlns:p14="http://schemas.microsoft.com/office/powerpoint/2010/main" val="248315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A7B4D-F583-6F5E-E537-C63814DF1260}"/>
              </a:ext>
            </a:extLst>
          </p:cNvPr>
          <p:cNvSpPr>
            <a:spLocks noGrp="1"/>
          </p:cNvSpPr>
          <p:nvPr>
            <p:ph type="title"/>
          </p:nvPr>
        </p:nvSpPr>
        <p:spPr/>
        <p:txBody>
          <a:bodyPr/>
          <a:lstStyle/>
          <a:p>
            <a:r>
              <a:rPr lang="en-US" b="1"/>
              <a:t>Using Data as an Asset</a:t>
            </a:r>
          </a:p>
        </p:txBody>
      </p:sp>
      <p:sp>
        <p:nvSpPr>
          <p:cNvPr id="3" name="Content Placeholder 2">
            <a:extLst>
              <a:ext uri="{FF2B5EF4-FFF2-40B4-BE49-F238E27FC236}">
                <a16:creationId xmlns:a16="http://schemas.microsoft.com/office/drawing/2014/main" id="{0314EB5B-96CB-B17C-6DD9-4743B72C57F9}"/>
              </a:ext>
            </a:extLst>
          </p:cNvPr>
          <p:cNvSpPr>
            <a:spLocks noGrp="1"/>
          </p:cNvSpPr>
          <p:nvPr>
            <p:ph idx="1"/>
          </p:nvPr>
        </p:nvSpPr>
        <p:spPr>
          <a:xfrm>
            <a:off x="333375" y="1854200"/>
            <a:ext cx="6782181" cy="4065588"/>
          </a:xfrm>
        </p:spPr>
        <p:txBody>
          <a:bodyPr vert="horz" lIns="91440" tIns="45720" rIns="91440" bIns="45720" rtlCol="0" anchor="t">
            <a:normAutofit fontScale="77500" lnSpcReduction="20000"/>
          </a:bodyPr>
          <a:lstStyle/>
          <a:p>
            <a:pPr algn="just">
              <a:buFont typeface="Arial" charset="2"/>
              <a:buChar char="•"/>
            </a:pPr>
            <a:r>
              <a:rPr lang="en-US" sz="2600"/>
              <a:t>Data as an Asset’ model indicates the quality of your data and the enterprise’s maturity to handle </a:t>
            </a:r>
            <a:r>
              <a:rPr lang="en-US" sz="2600" err="1"/>
              <a:t>DataOps</a:t>
            </a:r>
            <a:r>
              <a:rPr lang="en-US" sz="2600"/>
              <a:t> and Data Governance. Organizations must turn data into actionable information, which will be a critical operation for businesses soon. </a:t>
            </a:r>
            <a:endParaRPr lang="en-US"/>
          </a:p>
          <a:p>
            <a:pPr algn="just">
              <a:buFont typeface="Arial" charset="2"/>
              <a:buChar char="•"/>
            </a:pPr>
            <a:endParaRPr lang="en-US" sz="2600"/>
          </a:p>
          <a:p>
            <a:pPr algn="just">
              <a:buFont typeface="Arial" charset="2"/>
              <a:buChar char="•"/>
            </a:pPr>
            <a:r>
              <a:rPr lang="en-US" sz="2600"/>
              <a:t>The organization that will transform data into a business asset would provide insights and clues into the business continuously to answer – Where it is? What happened, Why it happened, and most importantly, Where it could go?. </a:t>
            </a:r>
          </a:p>
          <a:p>
            <a:pPr algn="just">
              <a:buFont typeface="Arial" charset="2"/>
              <a:buChar char="•"/>
            </a:pPr>
            <a:endParaRPr lang="en-US" sz="2600"/>
          </a:p>
          <a:p>
            <a:pPr algn="just">
              <a:buFont typeface="Arial" charset="2"/>
              <a:buChar char="•"/>
            </a:pPr>
            <a:r>
              <a:rPr lang="en-US" sz="2600"/>
              <a:t>Data is no longer an enabler of the business, but Data is steering the business</a:t>
            </a:r>
            <a:r>
              <a:rPr lang="en-US"/>
              <a:t>.</a:t>
            </a:r>
          </a:p>
        </p:txBody>
      </p:sp>
      <p:sp>
        <p:nvSpPr>
          <p:cNvPr id="4" name="AutoShape 4" descr="Understanding Data As An Asset | What Kind Of Asset Is Data? - Anmut">
            <a:extLst>
              <a:ext uri="{FF2B5EF4-FFF2-40B4-BE49-F238E27FC236}">
                <a16:creationId xmlns:a16="http://schemas.microsoft.com/office/drawing/2014/main" id="{65472828-2B61-D9B4-59D2-6A60727341C7}"/>
              </a:ext>
            </a:extLst>
          </p:cNvPr>
          <p:cNvSpPr>
            <a:spLocks noChangeAspect="1" noChangeArrowheads="1"/>
          </p:cNvSpPr>
          <p:nvPr/>
        </p:nvSpPr>
        <p:spPr bwMode="auto">
          <a:xfrm>
            <a:off x="7607808" y="2362200"/>
            <a:ext cx="2862072" cy="286207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76727056-8D7D-8D0F-DF39-4FA833CB19F8}"/>
              </a:ext>
            </a:extLst>
          </p:cNvPr>
          <p:cNvPicPr>
            <a:picLocks noChangeAspect="1"/>
          </p:cNvPicPr>
          <p:nvPr/>
        </p:nvPicPr>
        <p:blipFill>
          <a:blip r:embed="rId2"/>
          <a:stretch>
            <a:fillRect/>
          </a:stretch>
        </p:blipFill>
        <p:spPr>
          <a:xfrm>
            <a:off x="7458457" y="1957579"/>
            <a:ext cx="4408424" cy="3799974"/>
          </a:xfrm>
          <a:prstGeom prst="rect">
            <a:avLst/>
          </a:prstGeom>
        </p:spPr>
      </p:pic>
    </p:spTree>
    <p:extLst>
      <p:ext uri="{BB962C8B-B14F-4D97-AF65-F5344CB8AC3E}">
        <p14:creationId xmlns:p14="http://schemas.microsoft.com/office/powerpoint/2010/main" val="1290620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FEC63-B19A-7347-2EDC-69ED85823CD8}"/>
              </a:ext>
            </a:extLst>
          </p:cNvPr>
          <p:cNvSpPr>
            <a:spLocks noGrp="1"/>
          </p:cNvSpPr>
          <p:nvPr>
            <p:ph type="title"/>
          </p:nvPr>
        </p:nvSpPr>
        <p:spPr>
          <a:xfrm>
            <a:off x="806195" y="804672"/>
            <a:ext cx="3521359" cy="5248656"/>
          </a:xfrm>
        </p:spPr>
        <p:txBody>
          <a:bodyPr anchor="ctr">
            <a:normAutofit/>
          </a:bodyPr>
          <a:lstStyle/>
          <a:p>
            <a:pPr algn="ctr"/>
            <a:r>
              <a:rPr lang="en-US"/>
              <a:t>A Data-First Future Across Industries</a:t>
            </a:r>
          </a:p>
        </p:txBody>
      </p:sp>
      <p:sp>
        <p:nvSpPr>
          <p:cNvPr id="3" name="Content Placeholder 2">
            <a:extLst>
              <a:ext uri="{FF2B5EF4-FFF2-40B4-BE49-F238E27FC236}">
                <a16:creationId xmlns:a16="http://schemas.microsoft.com/office/drawing/2014/main" id="{D8040404-C5E1-73D3-4C56-D8AB56BB82CE}"/>
              </a:ext>
            </a:extLst>
          </p:cNvPr>
          <p:cNvSpPr>
            <a:spLocks noGrp="1"/>
          </p:cNvSpPr>
          <p:nvPr>
            <p:ph idx="1"/>
          </p:nvPr>
        </p:nvSpPr>
        <p:spPr>
          <a:xfrm>
            <a:off x="4975861" y="804671"/>
            <a:ext cx="6399930" cy="5248657"/>
          </a:xfrm>
        </p:spPr>
        <p:txBody>
          <a:bodyPr vert="horz" lIns="91440" tIns="45720" rIns="91440" bIns="45720" rtlCol="0" anchor="ctr">
            <a:normAutofit/>
          </a:bodyPr>
          <a:lstStyle/>
          <a:p>
            <a:pPr marL="0" indent="0" algn="just">
              <a:buNone/>
            </a:pPr>
            <a:r>
              <a:rPr lang="en-US">
                <a:ea typeface="+mj-lt"/>
                <a:cs typeface="+mj-lt"/>
              </a:rPr>
              <a:t>Data is a light in the dark – determining how we best prepare for the future across all industries. Some industries as follows have already realized the power of data. </a:t>
            </a:r>
            <a:endParaRPr lang="en-US"/>
          </a:p>
          <a:p>
            <a:pPr algn="just">
              <a:buFont typeface="Arial" charset="2"/>
              <a:buChar char="•"/>
            </a:pPr>
            <a:r>
              <a:rPr lang="en-US"/>
              <a:t>Telecommunications</a:t>
            </a:r>
          </a:p>
          <a:p>
            <a:pPr algn="just">
              <a:buClr>
                <a:srgbClr val="8AD0D6"/>
              </a:buClr>
              <a:buFont typeface="Arial" charset="2"/>
              <a:buChar char="•"/>
            </a:pPr>
            <a:r>
              <a:rPr lang="en-US"/>
              <a:t>Healthcare</a:t>
            </a:r>
          </a:p>
          <a:p>
            <a:pPr algn="just">
              <a:buClr>
                <a:srgbClr val="8AD0D6"/>
              </a:buClr>
              <a:buFont typeface="Arial" charset="2"/>
              <a:buChar char="•"/>
            </a:pPr>
            <a:r>
              <a:rPr lang="en-US"/>
              <a:t>Manufacturing</a:t>
            </a:r>
          </a:p>
          <a:p>
            <a:pPr>
              <a:buClr>
                <a:srgbClr val="8AD0D6"/>
              </a:buClr>
            </a:pPr>
            <a:endParaRPr lang="en-US"/>
          </a:p>
          <a:p>
            <a:pPr>
              <a:buClr>
                <a:srgbClr val="8AD0D6"/>
              </a:buClr>
            </a:pPr>
            <a:endParaRPr lang="en-US"/>
          </a:p>
          <a:p>
            <a:pPr>
              <a:buClr>
                <a:srgbClr val="8AD0D6"/>
              </a:buClr>
            </a:pPr>
            <a:endParaRPr lang="en-US"/>
          </a:p>
        </p:txBody>
      </p:sp>
    </p:spTree>
    <p:extLst>
      <p:ext uri="{BB962C8B-B14F-4D97-AF65-F5344CB8AC3E}">
        <p14:creationId xmlns:p14="http://schemas.microsoft.com/office/powerpoint/2010/main" val="3601678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10178-BA86-36B0-2546-9C56AB875DF8}"/>
              </a:ext>
            </a:extLst>
          </p:cNvPr>
          <p:cNvSpPr>
            <a:spLocks noGrp="1"/>
          </p:cNvSpPr>
          <p:nvPr>
            <p:ph type="title"/>
          </p:nvPr>
        </p:nvSpPr>
        <p:spPr>
          <a:xfrm>
            <a:off x="806195" y="1823970"/>
            <a:ext cx="3521359" cy="4437176"/>
          </a:xfrm>
        </p:spPr>
        <p:txBody>
          <a:bodyPr anchor="ctr">
            <a:normAutofit/>
          </a:bodyPr>
          <a:lstStyle/>
          <a:p>
            <a:pPr algn="ctr">
              <a:spcBef>
                <a:spcPts val="1000"/>
              </a:spcBef>
            </a:pPr>
            <a:r>
              <a:rPr lang="en-US">
                <a:ea typeface="+mj-lt"/>
                <a:cs typeface="+mj-lt"/>
              </a:rPr>
              <a:t>We can make the impossible possible with data.</a:t>
            </a:r>
          </a:p>
          <a:p>
            <a:pPr marL="285750" indent="-285750" algn="ctr">
              <a:spcBef>
                <a:spcPts val="1000"/>
              </a:spcBef>
              <a:buFont typeface="Arial"/>
              <a:buChar char="•"/>
            </a:pPr>
            <a:endParaRPr lang="en-US">
              <a:ea typeface="+mj-lt"/>
              <a:cs typeface="+mj-lt"/>
            </a:endParaRPr>
          </a:p>
          <a:p>
            <a:pPr algn="ctr"/>
            <a:endParaRPr lang="en-US"/>
          </a:p>
        </p:txBody>
      </p:sp>
      <p:sp>
        <p:nvSpPr>
          <p:cNvPr id="3" name="Content Placeholder 2">
            <a:extLst>
              <a:ext uri="{FF2B5EF4-FFF2-40B4-BE49-F238E27FC236}">
                <a16:creationId xmlns:a16="http://schemas.microsoft.com/office/drawing/2014/main" id="{38E7F12D-D5A5-BE27-C8D5-0EE383BF338A}"/>
              </a:ext>
            </a:extLst>
          </p:cNvPr>
          <p:cNvSpPr>
            <a:spLocks noGrp="1"/>
          </p:cNvSpPr>
          <p:nvPr>
            <p:ph idx="1"/>
          </p:nvPr>
        </p:nvSpPr>
        <p:spPr>
          <a:xfrm>
            <a:off x="4975861" y="804671"/>
            <a:ext cx="6399930" cy="5248657"/>
          </a:xfrm>
        </p:spPr>
        <p:txBody>
          <a:bodyPr anchor="ctr">
            <a:normAutofit/>
          </a:bodyPr>
          <a:lstStyle/>
          <a:p>
            <a:pPr marL="0" indent="0" algn="just">
              <a:buNone/>
            </a:pPr>
            <a:r>
              <a:rPr lang="en-US">
                <a:ea typeface="+mj-lt"/>
                <a:cs typeface="+mj-lt"/>
              </a:rPr>
              <a:t>Data has the potential to show us the way to make anything, and everything happen.</a:t>
            </a:r>
            <a:endParaRPr lang="en-US"/>
          </a:p>
          <a:p>
            <a:pPr marL="0" indent="0" algn="just">
              <a:buNone/>
            </a:pPr>
            <a:endParaRPr lang="en-US">
              <a:ea typeface="+mj-lt"/>
              <a:cs typeface="+mj-lt"/>
            </a:endParaRPr>
          </a:p>
          <a:p>
            <a:pPr marL="0" indent="0" algn="just">
              <a:buNone/>
            </a:pPr>
            <a:r>
              <a:rPr lang="en-US">
                <a:ea typeface="+mj-lt"/>
                <a:cs typeface="+mj-lt"/>
              </a:rPr>
              <a:t> If business treats it as their most valuable asset, instilling urgency from the top to centralize it and invest in it accordingly, then data becomes a key to unlocking competitive advantages and realizing the future.</a:t>
            </a:r>
            <a:endParaRPr lang="en-US"/>
          </a:p>
        </p:txBody>
      </p:sp>
    </p:spTree>
    <p:extLst>
      <p:ext uri="{BB962C8B-B14F-4D97-AF65-F5344CB8AC3E}">
        <p14:creationId xmlns:p14="http://schemas.microsoft.com/office/powerpoint/2010/main" val="4259749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6" name="Picture 6" descr="Text&#10;&#10;Description automatically generated">
            <a:extLst>
              <a:ext uri="{FF2B5EF4-FFF2-40B4-BE49-F238E27FC236}">
                <a16:creationId xmlns:a16="http://schemas.microsoft.com/office/drawing/2014/main" id="{86770386-834F-3F13-B28D-0031059623C5}"/>
              </a:ext>
            </a:extLst>
          </p:cNvPr>
          <p:cNvPicPr>
            <a:picLocks noChangeAspect="1"/>
          </p:cNvPicPr>
          <p:nvPr/>
        </p:nvPicPr>
        <p:blipFill rotWithShape="1">
          <a:blip r:embed="rId3"/>
          <a:srcRect t="14530" r="1" b="11699"/>
          <a:stretch/>
        </p:blipFill>
        <p:spPr>
          <a:xfrm>
            <a:off x="643467" y="643467"/>
            <a:ext cx="10905066" cy="5571066"/>
          </a:xfrm>
          <a:prstGeom prst="rect">
            <a:avLst/>
          </a:prstGeom>
        </p:spPr>
      </p:pic>
    </p:spTree>
    <p:extLst>
      <p:ext uri="{BB962C8B-B14F-4D97-AF65-F5344CB8AC3E}">
        <p14:creationId xmlns:p14="http://schemas.microsoft.com/office/powerpoint/2010/main" val="3160810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19B2D0-457F-C6AC-374F-55B850FF87BE}"/>
              </a:ext>
            </a:extLst>
          </p:cNvPr>
          <p:cNvSpPr>
            <a:spLocks noGrp="1"/>
          </p:cNvSpPr>
          <p:nvPr>
            <p:ph idx="1"/>
          </p:nvPr>
        </p:nvSpPr>
        <p:spPr>
          <a:xfrm>
            <a:off x="1103312" y="736737"/>
            <a:ext cx="8946541" cy="5511662"/>
          </a:xfrm>
        </p:spPr>
        <p:txBody>
          <a:bodyPr vert="horz" lIns="91440" tIns="45720" rIns="91440" bIns="45720" rtlCol="0" anchor="t">
            <a:normAutofit/>
          </a:bodyPr>
          <a:lstStyle/>
          <a:p>
            <a:pPr marL="0" indent="0" algn="just">
              <a:buNone/>
            </a:pPr>
            <a:r>
              <a:rPr lang="en-US"/>
              <a:t>So far, logistics firms have mostly been using data to build forecasting models and event management algorithms that work absolutely fine; they’re built on the data of things that happened in years gone by, and can fairly accurately figure out what’s going to happen next.</a:t>
            </a:r>
          </a:p>
          <a:p>
            <a:pPr marL="0" indent="0" algn="just">
              <a:buNone/>
            </a:pPr>
            <a:endParaRPr lang="en-US"/>
          </a:p>
          <a:p>
            <a:pPr marL="0" indent="0" algn="just">
              <a:buNone/>
            </a:pPr>
            <a:r>
              <a:rPr lang="en-US"/>
              <a:t>As long as everything works in the way it’s expected to.</a:t>
            </a:r>
          </a:p>
          <a:p>
            <a:pPr marL="0" indent="0" algn="just">
              <a:buNone/>
            </a:pPr>
            <a:endParaRPr lang="en-US"/>
          </a:p>
          <a:p>
            <a:pPr marL="0" indent="0" algn="just">
              <a:buNone/>
            </a:pPr>
            <a:r>
              <a:rPr lang="en-US"/>
              <a:t>As long as, say, a global epidemic doesn’t come along and scatter expectations to the winds.</a:t>
            </a:r>
          </a:p>
          <a:p>
            <a:pPr marL="0" indent="0" algn="just">
              <a:buNone/>
            </a:pPr>
            <a:endParaRPr lang="en-US"/>
          </a:p>
          <a:p>
            <a:pPr marL="0" indent="0" algn="just">
              <a:buNone/>
            </a:pPr>
            <a:r>
              <a:rPr lang="en-US"/>
              <a:t>But that’s exactly what happened, and so it’s important to reflect on what uncertainty really means in logistics, and how things could be done better.</a:t>
            </a:r>
          </a:p>
          <a:p>
            <a:pPr marL="0" indent="0">
              <a:buNone/>
            </a:pPr>
            <a:endParaRPr lang="en-US"/>
          </a:p>
        </p:txBody>
      </p:sp>
    </p:spTree>
    <p:extLst>
      <p:ext uri="{BB962C8B-B14F-4D97-AF65-F5344CB8AC3E}">
        <p14:creationId xmlns:p14="http://schemas.microsoft.com/office/powerpoint/2010/main" val="1178179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4254E-9F15-1DD1-6935-CEB65C67344A}"/>
              </a:ext>
            </a:extLst>
          </p:cNvPr>
          <p:cNvSpPr>
            <a:spLocks noGrp="1"/>
          </p:cNvSpPr>
          <p:nvPr>
            <p:ph type="title"/>
          </p:nvPr>
        </p:nvSpPr>
        <p:spPr>
          <a:xfrm>
            <a:off x="979486" y="728943"/>
            <a:ext cx="9461873" cy="1267180"/>
          </a:xfrm>
        </p:spPr>
        <p:txBody>
          <a:bodyPr/>
          <a:lstStyle/>
          <a:p>
            <a:pPr algn="ctr"/>
            <a:r>
              <a:rPr lang="en-US" sz="3600" b="1"/>
              <a:t>Renewal Of Its Thinking, Rather Than A Return To Old Habits? </a:t>
            </a:r>
          </a:p>
        </p:txBody>
      </p:sp>
      <p:sp>
        <p:nvSpPr>
          <p:cNvPr id="3" name="Content Placeholder 2">
            <a:extLst>
              <a:ext uri="{FF2B5EF4-FFF2-40B4-BE49-F238E27FC236}">
                <a16:creationId xmlns:a16="http://schemas.microsoft.com/office/drawing/2014/main" id="{DBEA667F-5EEC-3E6F-5F44-445ABA922238}"/>
              </a:ext>
            </a:extLst>
          </p:cNvPr>
          <p:cNvSpPr>
            <a:spLocks noGrp="1"/>
          </p:cNvSpPr>
          <p:nvPr>
            <p:ph idx="1"/>
          </p:nvPr>
        </p:nvSpPr>
        <p:spPr>
          <a:xfrm>
            <a:off x="1227137" y="1948143"/>
            <a:ext cx="9689491" cy="4300256"/>
          </a:xfrm>
        </p:spPr>
        <p:txBody>
          <a:bodyPr vert="horz" lIns="91440" tIns="45720" rIns="91440" bIns="45720" rtlCol="0" anchor="t">
            <a:normAutofit fontScale="92500" lnSpcReduction="10000"/>
          </a:bodyPr>
          <a:lstStyle/>
          <a:p>
            <a:pPr algn="just">
              <a:buClr>
                <a:srgbClr val="1E5155">
                  <a:lumMod val="40000"/>
                  <a:lumOff val="60000"/>
                </a:srgbClr>
              </a:buClr>
              <a:buFont typeface="Arial" charset="2"/>
              <a:buChar char="•"/>
            </a:pPr>
            <a:endParaRPr lang="en-US" b="1">
              <a:ea typeface="+mj-lt"/>
              <a:cs typeface="+mj-lt"/>
            </a:endParaRPr>
          </a:p>
          <a:p>
            <a:pPr algn="just">
              <a:buClr>
                <a:srgbClr val="8AD0D6"/>
              </a:buClr>
              <a:buFont typeface="Arial" charset="2"/>
              <a:buChar char="•"/>
            </a:pPr>
            <a:r>
              <a:rPr lang="en-US">
                <a:ea typeface="+mj-lt"/>
                <a:cs typeface="+mj-lt"/>
              </a:rPr>
              <a:t>The entire concept of data-its meaning, value and way the industry approaches working with it-needs to be decoupled from the tradition of "technology".</a:t>
            </a:r>
            <a:endParaRPr lang="en-US"/>
          </a:p>
          <a:p>
            <a:pPr algn="just">
              <a:buClr>
                <a:srgbClr val="8AD0D6"/>
              </a:buClr>
              <a:buFont typeface="Arial" charset="2"/>
              <a:buChar char="•"/>
            </a:pPr>
            <a:r>
              <a:rPr lang="en-US">
                <a:ea typeface="+mj-lt"/>
                <a:cs typeface="+mj-lt"/>
              </a:rPr>
              <a:t>A logistics company's entire structure and outlook could be reset to zero, and every single movement built exclusively around the notion of data, It would perhaps be something like a brain, driving an elaborate, fully sensitive central nervous system. </a:t>
            </a:r>
          </a:p>
          <a:p>
            <a:pPr algn="just">
              <a:buClr>
                <a:srgbClr val="8AD0D6"/>
              </a:buClr>
              <a:buFont typeface="Arial" charset="2"/>
              <a:buChar char="•"/>
            </a:pPr>
            <a:r>
              <a:rPr lang="en-US">
                <a:ea typeface="+mj-lt"/>
                <a:cs typeface="+mj-lt"/>
              </a:rPr>
              <a:t>An imperceptible sensation or change would cause ripple effects adjusting the way it thinks and reacts, in real time. </a:t>
            </a:r>
            <a:endParaRPr lang="en-US"/>
          </a:p>
          <a:p>
            <a:pPr algn="just">
              <a:buClr>
                <a:srgbClr val="8AD0D6"/>
              </a:buClr>
              <a:buFont typeface="Arial" charset="2"/>
              <a:buChar char="•"/>
            </a:pPr>
            <a:r>
              <a:rPr lang="en-US">
                <a:ea typeface="+mj-lt"/>
                <a:cs typeface="+mj-lt"/>
              </a:rPr>
              <a:t>An imperceptible event would contribute to a slight alteration of the whole outlook. There's something else such a logistics company may look like, however: Big Tech.</a:t>
            </a:r>
            <a:endParaRPr lang="en-US"/>
          </a:p>
          <a:p>
            <a:pPr>
              <a:buClr>
                <a:srgbClr val="8AD0D6"/>
              </a:buClr>
              <a:buFont typeface="Arial" charset="2"/>
              <a:buChar char="•"/>
            </a:pPr>
            <a:endParaRPr lang="en-US"/>
          </a:p>
        </p:txBody>
      </p:sp>
    </p:spTree>
    <p:extLst>
      <p:ext uri="{BB962C8B-B14F-4D97-AF65-F5344CB8AC3E}">
        <p14:creationId xmlns:p14="http://schemas.microsoft.com/office/powerpoint/2010/main" val="3639553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EE1C54-ABB1-172E-E3D7-3A56015A3638}"/>
              </a:ext>
            </a:extLst>
          </p:cNvPr>
          <p:cNvSpPr>
            <a:spLocks noGrp="1"/>
          </p:cNvSpPr>
          <p:nvPr>
            <p:ph idx="1"/>
          </p:nvPr>
        </p:nvSpPr>
        <p:spPr>
          <a:xfrm>
            <a:off x="1103312" y="1567143"/>
            <a:ext cx="8946541" cy="4681256"/>
          </a:xfrm>
        </p:spPr>
        <p:txBody>
          <a:bodyPr vert="horz" lIns="91440" tIns="45720" rIns="91440" bIns="45720" rtlCol="0" anchor="t">
            <a:normAutofit/>
          </a:bodyPr>
          <a:lstStyle/>
          <a:p>
            <a:pPr algn="just">
              <a:buFont typeface="Arial" charset="2"/>
              <a:buChar char="•"/>
            </a:pPr>
            <a:r>
              <a:rPr lang="en-US">
                <a:ea typeface="+mj-lt"/>
                <a:cs typeface="+mj-lt"/>
              </a:rPr>
              <a:t>If the future of logistics supply chains is data-led, it's pertinent to ask when a data-led company that thrives on next-day delivery may start trading up trucks and planes for cargo ships.</a:t>
            </a:r>
            <a:endParaRPr lang="en-US"/>
          </a:p>
          <a:p>
            <a:pPr algn="just">
              <a:buClr>
                <a:srgbClr val="8AD0D6"/>
              </a:buClr>
              <a:buFont typeface="Arial" charset="2"/>
              <a:buChar char="•"/>
            </a:pPr>
            <a:r>
              <a:rPr lang="en-US">
                <a:ea typeface="+mj-lt"/>
                <a:cs typeface="+mj-lt"/>
              </a:rPr>
              <a:t>As well as seeing the logistics industry tighten up its existing game, the Covid-19 epidemic has seen online retail gains delivering many of their own packages, with an expectation this will continue to grow. </a:t>
            </a:r>
            <a:endParaRPr lang="en-US" b="1"/>
          </a:p>
          <a:p>
            <a:pPr algn="just">
              <a:buClr>
                <a:srgbClr val="8AD0D6"/>
              </a:buClr>
              <a:buFont typeface="Arial" charset="2"/>
              <a:buChar char="•"/>
            </a:pPr>
            <a:r>
              <a:rPr lang="en-US">
                <a:ea typeface="+mj-lt"/>
                <a:cs typeface="+mj-lt"/>
              </a:rPr>
              <a:t>Big Tech is getting a feel for logistics, and the most prominent are already knocking on the docs of traditional shipping and logistics organizations—owing in no small part to dissatisfaction with the efficiency of using third-party logistics services.</a:t>
            </a:r>
            <a:endParaRPr lang="en-US"/>
          </a:p>
          <a:p>
            <a:pPr>
              <a:buClr>
                <a:srgbClr val="8AD0D6"/>
              </a:buClr>
              <a:buFont typeface="Arial" charset="2"/>
              <a:buChar char="•"/>
            </a:pPr>
            <a:endParaRPr lang="en-US"/>
          </a:p>
        </p:txBody>
      </p:sp>
    </p:spTree>
    <p:extLst>
      <p:ext uri="{BB962C8B-B14F-4D97-AF65-F5344CB8AC3E}">
        <p14:creationId xmlns:p14="http://schemas.microsoft.com/office/powerpoint/2010/main" val="3504118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87E3F-75DB-BFC4-4684-8C5AD4D36E0E}"/>
              </a:ext>
            </a:extLst>
          </p:cNvPr>
          <p:cNvSpPr>
            <a:spLocks noGrp="1"/>
          </p:cNvSpPr>
          <p:nvPr>
            <p:ph type="title"/>
          </p:nvPr>
        </p:nvSpPr>
        <p:spPr>
          <a:xfrm>
            <a:off x="1560511" y="624168"/>
            <a:ext cx="8490323" cy="714730"/>
          </a:xfrm>
        </p:spPr>
        <p:txBody>
          <a:bodyPr/>
          <a:lstStyle/>
          <a:p>
            <a:r>
              <a:rPr lang="en-US" b="1"/>
              <a:t>Learning Outcomes:</a:t>
            </a:r>
          </a:p>
        </p:txBody>
      </p:sp>
      <p:sp>
        <p:nvSpPr>
          <p:cNvPr id="3" name="Content Placeholder 2">
            <a:extLst>
              <a:ext uri="{FF2B5EF4-FFF2-40B4-BE49-F238E27FC236}">
                <a16:creationId xmlns:a16="http://schemas.microsoft.com/office/drawing/2014/main" id="{14001C18-D84E-19DC-1CD9-523F20232945}"/>
              </a:ext>
            </a:extLst>
          </p:cNvPr>
          <p:cNvSpPr>
            <a:spLocks noGrp="1"/>
          </p:cNvSpPr>
          <p:nvPr>
            <p:ph idx="1"/>
          </p:nvPr>
        </p:nvSpPr>
        <p:spPr>
          <a:xfrm>
            <a:off x="1103312" y="1890993"/>
            <a:ext cx="8946541" cy="4062131"/>
          </a:xfrm>
        </p:spPr>
        <p:txBody>
          <a:bodyPr vert="horz" lIns="91440" tIns="45720" rIns="91440" bIns="45720" rtlCol="0" anchor="t">
            <a:normAutofit/>
          </a:bodyPr>
          <a:lstStyle/>
          <a:p>
            <a:pPr algn="just">
              <a:buClr>
                <a:srgbClr val="8AD0D6"/>
              </a:buClr>
              <a:buFont typeface="Arial" charset="2"/>
              <a:buChar char="•"/>
            </a:pPr>
            <a:r>
              <a:rPr lang="en-US"/>
              <a:t>How a picture is worth thousand words.</a:t>
            </a:r>
          </a:p>
          <a:p>
            <a:pPr algn="just">
              <a:buClr>
                <a:srgbClr val="8AD0D6"/>
              </a:buClr>
              <a:buFont typeface="Arial" charset="2"/>
              <a:buChar char="•"/>
            </a:pPr>
            <a:r>
              <a:rPr lang="en-US"/>
              <a:t>Sankey diagram is best way to show the flow of 2 set values.</a:t>
            </a:r>
          </a:p>
          <a:p>
            <a:pPr algn="just">
              <a:buClr>
                <a:srgbClr val="8AD0D6"/>
              </a:buClr>
              <a:buFont typeface="Arial" charset="2"/>
              <a:buChar char="•"/>
            </a:pPr>
            <a:r>
              <a:rPr lang="en-US"/>
              <a:t>Scatter diagram is shows the relation between 2 variables. </a:t>
            </a:r>
          </a:p>
          <a:p>
            <a:pPr algn="just">
              <a:buClr>
                <a:srgbClr val="8AD0D6"/>
              </a:buClr>
              <a:buFont typeface="Arial" charset="2"/>
              <a:buChar char="•"/>
            </a:pPr>
            <a:r>
              <a:rPr lang="en-US"/>
              <a:t>Renewing old habits with the help of logistics and technology.</a:t>
            </a:r>
          </a:p>
          <a:p>
            <a:pPr algn="just">
              <a:buClr>
                <a:srgbClr val="8AD0D6"/>
              </a:buClr>
              <a:buFont typeface="Arial" charset="2"/>
              <a:buChar char="•"/>
            </a:pPr>
            <a:r>
              <a:rPr lang="en-US"/>
              <a:t>Visualization should not just present the data but also give insight into actionable options which can be done as a result of the visualization.</a:t>
            </a:r>
          </a:p>
          <a:p>
            <a:pPr algn="just">
              <a:buClr>
                <a:srgbClr val="8AD0D6"/>
              </a:buClr>
              <a:buFont typeface="Arial" charset="2"/>
              <a:buChar char="•"/>
            </a:pPr>
            <a:r>
              <a:rPr lang="en-US"/>
              <a:t>Businesses should rely more on data and use a data-first approach moving forward.</a:t>
            </a:r>
          </a:p>
          <a:p>
            <a:pPr>
              <a:buClr>
                <a:srgbClr val="8AD0D6"/>
              </a:buClr>
              <a:buFont typeface="Arial" charset="2"/>
              <a:buChar char="•"/>
            </a:pPr>
            <a:endParaRPr lang="en-US"/>
          </a:p>
          <a:p>
            <a:pPr>
              <a:buClr>
                <a:srgbClr val="1E5155">
                  <a:lumMod val="40000"/>
                  <a:lumOff val="60000"/>
                </a:srgbClr>
              </a:buClr>
              <a:buNone/>
            </a:pPr>
            <a:endParaRPr lang="en-US"/>
          </a:p>
          <a:p>
            <a:pPr>
              <a:buClr>
                <a:srgbClr val="8AD0D6"/>
              </a:buClr>
              <a:buFont typeface="Arial" charset="2"/>
              <a:buChar char="•"/>
            </a:pPr>
            <a:endParaRPr lang="en-US"/>
          </a:p>
        </p:txBody>
      </p:sp>
    </p:spTree>
    <p:extLst>
      <p:ext uri="{BB962C8B-B14F-4D97-AF65-F5344CB8AC3E}">
        <p14:creationId xmlns:p14="http://schemas.microsoft.com/office/powerpoint/2010/main" val="2457439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Picture 3" descr="A kite flying over a building&#10;&#10;Description automatically generated with low confidence">
            <a:extLst>
              <a:ext uri="{FF2B5EF4-FFF2-40B4-BE49-F238E27FC236}">
                <a16:creationId xmlns:a16="http://schemas.microsoft.com/office/drawing/2014/main" id="{8FAA898D-8139-860C-898F-7ED0C2382AD4}"/>
              </a:ext>
            </a:extLst>
          </p:cNvPr>
          <p:cNvPicPr>
            <a:picLocks noChangeAspect="1"/>
          </p:cNvPicPr>
          <p:nvPr/>
        </p:nvPicPr>
        <p:blipFill rotWithShape="1">
          <a:blip r:embed="rId3">
            <a:duotone>
              <a:prstClr val="black"/>
              <a:schemeClr val="accent5">
                <a:tint val="45000"/>
                <a:satMod val="400000"/>
              </a:schemeClr>
            </a:duotone>
            <a:alphaModFix amt="25000"/>
          </a:blip>
          <a:srcRect t="27722" r="9091"/>
          <a:stretch/>
        </p:blipFill>
        <p:spPr>
          <a:xfrm>
            <a:off x="20" y="10"/>
            <a:ext cx="12191980" cy="6857990"/>
          </a:xfrm>
          <a:prstGeom prst="rect">
            <a:avLst/>
          </a:prstGeom>
        </p:spPr>
      </p:pic>
      <p:sp>
        <p:nvSpPr>
          <p:cNvPr id="2" name="Title 1">
            <a:extLst>
              <a:ext uri="{FF2B5EF4-FFF2-40B4-BE49-F238E27FC236}">
                <a16:creationId xmlns:a16="http://schemas.microsoft.com/office/drawing/2014/main" id="{28BF6624-E244-D850-8B3C-8CBC8C55C057}"/>
              </a:ext>
            </a:extLst>
          </p:cNvPr>
          <p:cNvSpPr>
            <a:spLocks noGrp="1"/>
          </p:cNvSpPr>
          <p:nvPr>
            <p:ph type="ctrTitle"/>
          </p:nvPr>
        </p:nvSpPr>
        <p:spPr>
          <a:xfrm>
            <a:off x="1154955" y="1447800"/>
            <a:ext cx="8825658" cy="3329581"/>
          </a:xfrm>
        </p:spPr>
        <p:txBody>
          <a:bodyPr>
            <a:normAutofit/>
          </a:bodyPr>
          <a:lstStyle/>
          <a:p>
            <a:pPr>
              <a:lnSpc>
                <a:spcPct val="90000"/>
              </a:lnSpc>
            </a:pPr>
            <a:r>
              <a:rPr lang="en-US" sz="5600"/>
              <a:t>All hail ggplot2—The code powering all those excellent charts is 10 years old.</a:t>
            </a:r>
          </a:p>
        </p:txBody>
      </p:sp>
      <p:sp>
        <p:nvSpPr>
          <p:cNvPr id="9" name="Rectangle 8">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62934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358D-B0F9-F8FC-5DF4-49374AB70FDE}"/>
              </a:ext>
            </a:extLst>
          </p:cNvPr>
          <p:cNvSpPr>
            <a:spLocks noGrp="1"/>
          </p:cNvSpPr>
          <p:nvPr>
            <p:ph type="title"/>
          </p:nvPr>
        </p:nvSpPr>
        <p:spPr>
          <a:xfrm>
            <a:off x="646111" y="632635"/>
            <a:ext cx="9404723" cy="1400530"/>
          </a:xfrm>
        </p:spPr>
        <p:txBody>
          <a:bodyPr/>
          <a:lstStyle/>
          <a:p>
            <a:r>
              <a:rPr lang="en-US"/>
              <a:t>Learning Objectives</a:t>
            </a:r>
          </a:p>
        </p:txBody>
      </p:sp>
      <p:sp>
        <p:nvSpPr>
          <p:cNvPr id="3" name="Content Placeholder 2">
            <a:extLst>
              <a:ext uri="{FF2B5EF4-FFF2-40B4-BE49-F238E27FC236}">
                <a16:creationId xmlns:a16="http://schemas.microsoft.com/office/drawing/2014/main" id="{BFD80A6C-3BB6-2E8C-CFEF-511F550D159C}"/>
              </a:ext>
            </a:extLst>
          </p:cNvPr>
          <p:cNvSpPr>
            <a:spLocks noGrp="1"/>
          </p:cNvSpPr>
          <p:nvPr>
            <p:ph idx="1"/>
          </p:nvPr>
        </p:nvSpPr>
        <p:spPr>
          <a:xfrm>
            <a:off x="1154515" y="2676058"/>
            <a:ext cx="9879624" cy="3141842"/>
          </a:xfrm>
        </p:spPr>
        <p:txBody>
          <a:bodyPr vert="horz" lIns="91440" tIns="45720" rIns="91440" bIns="45720" rtlCol="0" anchor="t">
            <a:normAutofit/>
          </a:bodyPr>
          <a:lstStyle/>
          <a:p>
            <a:pPr>
              <a:buFont typeface="Arial" charset="2"/>
              <a:buChar char="•"/>
            </a:pPr>
            <a:r>
              <a:rPr lang="en-US" sz="2400"/>
              <a:t>To understand the tool ggplot2 and why it is most preferred among other open-source tools in the market.</a:t>
            </a:r>
          </a:p>
          <a:p>
            <a:pPr>
              <a:buClr>
                <a:srgbClr val="8AD0D6"/>
              </a:buClr>
              <a:buFont typeface="Arial" charset="2"/>
              <a:buChar char="•"/>
            </a:pPr>
            <a:r>
              <a:rPr lang="en-US" sz="2400"/>
              <a:t>To understand the evolution of the tool from </a:t>
            </a:r>
            <a:r>
              <a:rPr lang="en-US" sz="2400" err="1"/>
              <a:t>ggplot</a:t>
            </a:r>
            <a:r>
              <a:rPr lang="en-US" sz="2400"/>
              <a:t> to ggplot2.</a:t>
            </a:r>
          </a:p>
          <a:p>
            <a:pPr>
              <a:buClr>
                <a:srgbClr val="8AD0D6"/>
              </a:buClr>
              <a:buFont typeface="Arial" charset="2"/>
              <a:buChar char="•"/>
            </a:pPr>
            <a:r>
              <a:rPr lang="en-US" sz="2400"/>
              <a:t>Creating a visualization using ggplot2 for example - Creating a Bar chart.</a:t>
            </a:r>
          </a:p>
          <a:p>
            <a:pPr>
              <a:buClr>
                <a:srgbClr val="8AD0D6"/>
              </a:buClr>
              <a:buFont typeface="Arial" charset="2"/>
              <a:buChar char="•"/>
            </a:pPr>
            <a:r>
              <a:rPr lang="en-US" sz="2400"/>
              <a:t>To understand the disadvantages of ggplot2 compared to other visualization tools.</a:t>
            </a:r>
          </a:p>
        </p:txBody>
      </p:sp>
    </p:spTree>
    <p:extLst>
      <p:ext uri="{BB962C8B-B14F-4D97-AF65-F5344CB8AC3E}">
        <p14:creationId xmlns:p14="http://schemas.microsoft.com/office/powerpoint/2010/main" val="2876470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3C6C0-E2CA-7504-45B9-45B41DB7325B}"/>
              </a:ext>
            </a:extLst>
          </p:cNvPr>
          <p:cNvSpPr>
            <a:spLocks noGrp="1"/>
          </p:cNvSpPr>
          <p:nvPr>
            <p:ph type="title"/>
          </p:nvPr>
        </p:nvSpPr>
        <p:spPr>
          <a:xfrm>
            <a:off x="310263" y="205933"/>
            <a:ext cx="9252154" cy="1223983"/>
          </a:xfrm>
        </p:spPr>
        <p:txBody>
          <a:bodyPr>
            <a:normAutofit/>
          </a:bodyPr>
          <a:lstStyle/>
          <a:p>
            <a:r>
              <a:rPr lang="en-US" b="1"/>
              <a:t>What is GGPLOT2?</a:t>
            </a:r>
          </a:p>
        </p:txBody>
      </p:sp>
      <p:sp>
        <p:nvSpPr>
          <p:cNvPr id="3" name="Content Placeholder 2">
            <a:extLst>
              <a:ext uri="{FF2B5EF4-FFF2-40B4-BE49-F238E27FC236}">
                <a16:creationId xmlns:a16="http://schemas.microsoft.com/office/drawing/2014/main" id="{CE10048B-8432-FA27-5922-72E9B5B2A879}"/>
              </a:ext>
            </a:extLst>
          </p:cNvPr>
          <p:cNvSpPr>
            <a:spLocks noGrp="1"/>
          </p:cNvSpPr>
          <p:nvPr>
            <p:ph idx="1"/>
          </p:nvPr>
        </p:nvSpPr>
        <p:spPr>
          <a:xfrm>
            <a:off x="309561" y="1438381"/>
            <a:ext cx="4338409" cy="4989935"/>
          </a:xfrm>
        </p:spPr>
        <p:txBody>
          <a:bodyPr vert="horz" lIns="91440" tIns="45720" rIns="91440" bIns="45720" rtlCol="0" anchor="t">
            <a:normAutofit/>
          </a:bodyPr>
          <a:lstStyle/>
          <a:p>
            <a:pPr>
              <a:lnSpc>
                <a:spcPct val="90000"/>
              </a:lnSpc>
              <a:buFont typeface="Arial" charset="2"/>
              <a:buChar char="•"/>
            </a:pPr>
            <a:r>
              <a:rPr lang="en-US" sz="1800">
                <a:ea typeface="+mn-lt"/>
                <a:cs typeface="+mn-lt"/>
              </a:rPr>
              <a:t>ggplot2 in R is the latest version of the famous open-source data visualization tool </a:t>
            </a:r>
            <a:r>
              <a:rPr lang="en-US" sz="1800" err="1">
                <a:ea typeface="+mn-lt"/>
                <a:cs typeface="+mn-lt"/>
              </a:rPr>
              <a:t>ggplot</a:t>
            </a:r>
            <a:r>
              <a:rPr lang="en-US" sz="1800">
                <a:ea typeface="+mn-lt"/>
                <a:cs typeface="+mn-lt"/>
              </a:rPr>
              <a:t> for the statistical programming language R. </a:t>
            </a:r>
            <a:endParaRPr lang="en-US"/>
          </a:p>
          <a:p>
            <a:pPr>
              <a:lnSpc>
                <a:spcPct val="90000"/>
              </a:lnSpc>
              <a:buClr>
                <a:srgbClr val="A2ACB5"/>
              </a:buClr>
              <a:buFont typeface="Arial" charset="2"/>
              <a:buChar char="•"/>
            </a:pPr>
            <a:r>
              <a:rPr lang="en-US" sz="1800">
                <a:ea typeface="+mn-lt"/>
                <a:cs typeface="+mn-lt"/>
              </a:rPr>
              <a:t>The term ggplot2 relates to the package’s name. We use the function </a:t>
            </a:r>
            <a:r>
              <a:rPr lang="en-US" sz="1800" err="1">
                <a:ea typeface="+mn-lt"/>
                <a:cs typeface="+mn-lt"/>
              </a:rPr>
              <a:t>ggplot</a:t>
            </a:r>
            <a:r>
              <a:rPr lang="en-US" sz="1800">
                <a:ea typeface="+mn-lt"/>
                <a:cs typeface="+mn-lt"/>
              </a:rPr>
              <a:t>() to produce the plots when using the package. Therefore, </a:t>
            </a:r>
            <a:r>
              <a:rPr lang="en-US" sz="1800" err="1">
                <a:ea typeface="+mn-lt"/>
                <a:cs typeface="+mn-lt"/>
              </a:rPr>
              <a:t>ggplot</a:t>
            </a:r>
            <a:r>
              <a:rPr lang="en-US" sz="1800">
                <a:ea typeface="+mn-lt"/>
                <a:cs typeface="+mn-lt"/>
              </a:rPr>
              <a:t>() is the command, and the whole package is called ggplot2. </a:t>
            </a:r>
            <a:endParaRPr lang="en-US" sz="1800"/>
          </a:p>
          <a:p>
            <a:pPr>
              <a:lnSpc>
                <a:spcPct val="90000"/>
              </a:lnSpc>
              <a:buClr>
                <a:srgbClr val="A2ACB5"/>
              </a:buClr>
              <a:buFont typeface="Arial" charset="2"/>
              <a:buChar char="•"/>
            </a:pPr>
            <a:r>
              <a:rPr lang="en-US" sz="1800">
                <a:ea typeface="+mn-lt"/>
                <a:cs typeface="+mn-lt"/>
              </a:rPr>
              <a:t>It is a part of the R </a:t>
            </a:r>
            <a:r>
              <a:rPr lang="en-US" sz="1800" err="1">
                <a:ea typeface="+mn-lt"/>
                <a:cs typeface="+mn-lt"/>
              </a:rPr>
              <a:t>tidyverse</a:t>
            </a:r>
            <a:r>
              <a:rPr lang="en-US" sz="1800">
                <a:ea typeface="+mn-lt"/>
                <a:cs typeface="+mn-lt"/>
              </a:rPr>
              <a:t>, an ecosystem of packages designed with common APIs. </a:t>
            </a:r>
            <a:endParaRPr lang="en-US" sz="1800"/>
          </a:p>
          <a:p>
            <a:pPr>
              <a:lnSpc>
                <a:spcPct val="90000"/>
              </a:lnSpc>
              <a:buClr>
                <a:srgbClr val="A2ACB5"/>
              </a:buClr>
              <a:buFont typeface="Arial" charset="2"/>
              <a:buChar char="•"/>
            </a:pPr>
            <a:r>
              <a:rPr lang="en-US" sz="1800">
                <a:ea typeface="+mn-lt"/>
                <a:cs typeface="+mn-lt"/>
              </a:rPr>
              <a:t>The "gg" in </a:t>
            </a:r>
            <a:r>
              <a:rPr lang="en-US" sz="1800" err="1">
                <a:ea typeface="+mn-lt"/>
                <a:cs typeface="+mn-lt"/>
              </a:rPr>
              <a:t>ggplot</a:t>
            </a:r>
            <a:r>
              <a:rPr lang="en-US" sz="1800">
                <a:ea typeface="+mn-lt"/>
                <a:cs typeface="+mn-lt"/>
              </a:rPr>
              <a:t> stands for "Grammar of Graphics".</a:t>
            </a:r>
            <a:endParaRPr lang="en-US" sz="1800"/>
          </a:p>
        </p:txBody>
      </p:sp>
      <p:pic>
        <p:nvPicPr>
          <p:cNvPr id="5" name="Picture 5" descr="Graphical user interface, text, application&#10;&#10;Description automatically generated">
            <a:extLst>
              <a:ext uri="{FF2B5EF4-FFF2-40B4-BE49-F238E27FC236}">
                <a16:creationId xmlns:a16="http://schemas.microsoft.com/office/drawing/2014/main" id="{F5B6EA75-54A5-9CA2-9935-880AFA9730E8}"/>
              </a:ext>
            </a:extLst>
          </p:cNvPr>
          <p:cNvPicPr>
            <a:picLocks noChangeAspect="1"/>
          </p:cNvPicPr>
          <p:nvPr/>
        </p:nvPicPr>
        <p:blipFill>
          <a:blip r:embed="rId3"/>
          <a:stretch>
            <a:fillRect/>
          </a:stretch>
        </p:blipFill>
        <p:spPr>
          <a:xfrm>
            <a:off x="4938333" y="1829947"/>
            <a:ext cx="7081460" cy="4206800"/>
          </a:xfrm>
          <a:prstGeom prst="rect">
            <a:avLst/>
          </a:prstGeom>
          <a:effectLst>
            <a:outerShdw blurRad="50800" dist="38100" dir="5400000" algn="t" rotWithShape="0">
              <a:prstClr val="black">
                <a:alpha val="43000"/>
              </a:prstClr>
            </a:outerShdw>
          </a:effectLst>
        </p:spPr>
      </p:pic>
      <p:sp>
        <p:nvSpPr>
          <p:cNvPr id="4" name="TextBox 3">
            <a:extLst>
              <a:ext uri="{FF2B5EF4-FFF2-40B4-BE49-F238E27FC236}">
                <a16:creationId xmlns:a16="http://schemas.microsoft.com/office/drawing/2014/main" id="{5CF398AD-5BA5-49C5-FA67-841680BF513E}"/>
              </a:ext>
            </a:extLst>
          </p:cNvPr>
          <p:cNvSpPr txBox="1"/>
          <p:nvPr/>
        </p:nvSpPr>
        <p:spPr>
          <a:xfrm>
            <a:off x="8576733" y="6417733"/>
            <a:ext cx="343111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1400">
                <a:hlinkClick r:id="rId4"/>
              </a:rPr>
              <a:t>https://www.tidyverse.org/packages/</a:t>
            </a:r>
            <a:endParaRPr lang="en-US" sz="1400"/>
          </a:p>
        </p:txBody>
      </p:sp>
    </p:spTree>
    <p:extLst>
      <p:ext uri="{BB962C8B-B14F-4D97-AF65-F5344CB8AC3E}">
        <p14:creationId xmlns:p14="http://schemas.microsoft.com/office/powerpoint/2010/main" val="1112095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E1C4-F2E3-A0C6-BFA9-8984AC3894FF}"/>
              </a:ext>
            </a:extLst>
          </p:cNvPr>
          <p:cNvSpPr>
            <a:spLocks noGrp="1"/>
          </p:cNvSpPr>
          <p:nvPr>
            <p:ph type="title"/>
          </p:nvPr>
        </p:nvSpPr>
        <p:spPr>
          <a:xfrm>
            <a:off x="352597" y="269433"/>
            <a:ext cx="9252154" cy="832400"/>
          </a:xfrm>
        </p:spPr>
        <p:txBody>
          <a:bodyPr>
            <a:normAutofit/>
          </a:bodyPr>
          <a:lstStyle/>
          <a:p>
            <a:r>
              <a:rPr lang="en-US" b="1"/>
              <a:t>GGPLOT and GGPLOT2</a:t>
            </a:r>
          </a:p>
        </p:txBody>
      </p:sp>
      <p:sp>
        <p:nvSpPr>
          <p:cNvPr id="3" name="Content Placeholder 2">
            <a:extLst>
              <a:ext uri="{FF2B5EF4-FFF2-40B4-BE49-F238E27FC236}">
                <a16:creationId xmlns:a16="http://schemas.microsoft.com/office/drawing/2014/main" id="{EF028FE8-1AB5-CE64-B40B-8A606269D950}"/>
              </a:ext>
            </a:extLst>
          </p:cNvPr>
          <p:cNvSpPr>
            <a:spLocks noGrp="1"/>
          </p:cNvSpPr>
          <p:nvPr>
            <p:ph idx="1"/>
          </p:nvPr>
        </p:nvSpPr>
        <p:spPr>
          <a:xfrm>
            <a:off x="351895" y="1448964"/>
            <a:ext cx="5110992" cy="5243934"/>
          </a:xfrm>
        </p:spPr>
        <p:txBody>
          <a:bodyPr vert="horz" lIns="91440" tIns="45720" rIns="91440" bIns="45720" rtlCol="0" anchor="t">
            <a:normAutofit/>
          </a:bodyPr>
          <a:lstStyle/>
          <a:p>
            <a:pPr>
              <a:lnSpc>
                <a:spcPct val="90000"/>
              </a:lnSpc>
              <a:buFont typeface="Arial" charset="2"/>
              <a:buChar char="•"/>
            </a:pPr>
            <a:r>
              <a:rPr lang="en-US" sz="1700">
                <a:ea typeface="+mj-lt"/>
                <a:cs typeface="+mj-lt"/>
              </a:rPr>
              <a:t>R- language has 3 main packages for data visualization. One of these three is ggplot2(graphics, Lattice). </a:t>
            </a:r>
            <a:endParaRPr lang="en-US"/>
          </a:p>
          <a:p>
            <a:pPr>
              <a:lnSpc>
                <a:spcPct val="90000"/>
              </a:lnSpc>
              <a:buClr>
                <a:srgbClr val="8AD0D6"/>
              </a:buClr>
              <a:buFont typeface="Arial" charset="2"/>
              <a:buChar char="•"/>
            </a:pPr>
            <a:r>
              <a:rPr lang="en-US" sz="1700">
                <a:ea typeface="+mj-lt"/>
                <a:cs typeface="+mj-lt"/>
              </a:rPr>
              <a:t>Ggplot2 was created by Hadley Wickham based on the Grammar of Graphics written by Leland Wilkinson. </a:t>
            </a:r>
            <a:endParaRPr lang="en-US">
              <a:ea typeface="+mj-lt"/>
              <a:cs typeface="+mj-lt"/>
            </a:endParaRPr>
          </a:p>
          <a:p>
            <a:pPr>
              <a:lnSpc>
                <a:spcPct val="90000"/>
              </a:lnSpc>
              <a:buClr>
                <a:srgbClr val="8AD0D6"/>
              </a:buClr>
              <a:buFont typeface="Arial" charset="2"/>
              <a:buChar char="•"/>
            </a:pPr>
            <a:r>
              <a:rPr lang="en-US" sz="1700">
                <a:ea typeface="+mj-lt"/>
                <a:cs typeface="+mj-lt"/>
              </a:rPr>
              <a:t>On June 10, 2007, </a:t>
            </a:r>
            <a:r>
              <a:rPr lang="en-US" sz="1700" err="1">
                <a:ea typeface="+mj-lt"/>
                <a:cs typeface="+mj-lt"/>
              </a:rPr>
              <a:t>ggplot</a:t>
            </a:r>
            <a:r>
              <a:rPr lang="en-US" sz="1700">
                <a:ea typeface="+mj-lt"/>
                <a:cs typeface="+mj-lt"/>
              </a:rPr>
              <a:t> was officially released</a:t>
            </a:r>
            <a:r>
              <a:rPr lang="en-US" sz="1700">
                <a:ea typeface="+mn-lt"/>
                <a:cs typeface="+mn-lt"/>
              </a:rPr>
              <a:t>. </a:t>
            </a:r>
            <a:endParaRPr lang="en-US">
              <a:ea typeface="+mn-lt"/>
              <a:cs typeface="+mn-lt"/>
            </a:endParaRPr>
          </a:p>
          <a:p>
            <a:pPr>
              <a:lnSpc>
                <a:spcPct val="90000"/>
              </a:lnSpc>
              <a:buClr>
                <a:srgbClr val="8AD0D6"/>
              </a:buClr>
              <a:buFont typeface="Arial" charset="2"/>
              <a:buChar char="•"/>
            </a:pPr>
            <a:r>
              <a:rPr lang="en-US" sz="1700">
                <a:ea typeface="+mn-lt"/>
                <a:cs typeface="+mn-lt"/>
              </a:rPr>
              <a:t>In 2009 ggplot2 was released which was a rewrite to </a:t>
            </a:r>
            <a:r>
              <a:rPr lang="en-US" sz="1700" err="1">
                <a:ea typeface="+mn-lt"/>
                <a:cs typeface="+mn-lt"/>
              </a:rPr>
              <a:t>ggplot</a:t>
            </a:r>
            <a:r>
              <a:rPr lang="en-US" sz="1700">
                <a:ea typeface="+mn-lt"/>
                <a:cs typeface="+mn-lt"/>
              </a:rPr>
              <a:t> with improvements and new features.</a:t>
            </a:r>
            <a:endParaRPr lang="en-US"/>
          </a:p>
          <a:p>
            <a:pPr>
              <a:lnSpc>
                <a:spcPct val="90000"/>
              </a:lnSpc>
              <a:buClr>
                <a:srgbClr val="8AD0D6"/>
              </a:buClr>
              <a:buFont typeface="Arial" charset="2"/>
              <a:buChar char="•"/>
            </a:pPr>
            <a:r>
              <a:rPr lang="en-US" sz="1700"/>
              <a:t>ggplot2 is used more than </a:t>
            </a:r>
            <a:r>
              <a:rPr lang="en-US" sz="1700" err="1"/>
              <a:t>ggplot</a:t>
            </a:r>
            <a:r>
              <a:rPr lang="en-US" sz="1700"/>
              <a:t> as it is more flexible, powerful, includes a wider range of graphical features and more customization options.</a:t>
            </a:r>
            <a:endParaRPr lang="en-US"/>
          </a:p>
          <a:p>
            <a:pPr>
              <a:lnSpc>
                <a:spcPct val="90000"/>
              </a:lnSpc>
              <a:buClr>
                <a:srgbClr val="8AD0D6"/>
              </a:buClr>
              <a:buFont typeface="Arial" charset="2"/>
              <a:buChar char="•"/>
            </a:pPr>
            <a:r>
              <a:rPr lang="en-US" sz="1700" err="1"/>
              <a:t>ggplot</a:t>
            </a:r>
            <a:r>
              <a:rPr lang="en-US" sz="1700"/>
              <a:t> is still used when working with legacy code.</a:t>
            </a:r>
            <a:endParaRPr lang="en-US"/>
          </a:p>
        </p:txBody>
      </p:sp>
      <p:pic>
        <p:nvPicPr>
          <p:cNvPr id="5" name="Picture 5" descr="Text, letter&#10;&#10;Description automatically generated">
            <a:extLst>
              <a:ext uri="{FF2B5EF4-FFF2-40B4-BE49-F238E27FC236}">
                <a16:creationId xmlns:a16="http://schemas.microsoft.com/office/drawing/2014/main" id="{DCA42712-A18B-4826-4B1F-21D7B0D372DD}"/>
              </a:ext>
            </a:extLst>
          </p:cNvPr>
          <p:cNvPicPr>
            <a:picLocks noChangeAspect="1"/>
          </p:cNvPicPr>
          <p:nvPr/>
        </p:nvPicPr>
        <p:blipFill>
          <a:blip r:embed="rId3"/>
          <a:stretch>
            <a:fillRect/>
          </a:stretch>
        </p:blipFill>
        <p:spPr>
          <a:xfrm>
            <a:off x="5520416" y="2967930"/>
            <a:ext cx="6023127" cy="2163668"/>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51570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E19BF-90CA-551F-A645-9479D1F32CF8}"/>
              </a:ext>
            </a:extLst>
          </p:cNvPr>
          <p:cNvSpPr>
            <a:spLocks noGrp="1"/>
          </p:cNvSpPr>
          <p:nvPr>
            <p:ph type="title"/>
          </p:nvPr>
        </p:nvSpPr>
        <p:spPr>
          <a:xfrm>
            <a:off x="532514" y="523433"/>
            <a:ext cx="9252154" cy="800650"/>
          </a:xfrm>
        </p:spPr>
        <p:txBody>
          <a:bodyPr>
            <a:normAutofit/>
          </a:bodyPr>
          <a:lstStyle/>
          <a:p>
            <a:r>
              <a:rPr lang="en-US" b="1"/>
              <a:t>Why: ggplot2</a:t>
            </a:r>
          </a:p>
        </p:txBody>
      </p:sp>
      <p:sp>
        <p:nvSpPr>
          <p:cNvPr id="3" name="Content Placeholder 2">
            <a:extLst>
              <a:ext uri="{FF2B5EF4-FFF2-40B4-BE49-F238E27FC236}">
                <a16:creationId xmlns:a16="http://schemas.microsoft.com/office/drawing/2014/main" id="{BAA55A48-7461-E418-961D-31702559DA07}"/>
              </a:ext>
            </a:extLst>
          </p:cNvPr>
          <p:cNvSpPr>
            <a:spLocks noGrp="1"/>
          </p:cNvSpPr>
          <p:nvPr>
            <p:ph idx="1"/>
          </p:nvPr>
        </p:nvSpPr>
        <p:spPr>
          <a:xfrm>
            <a:off x="531811" y="1925214"/>
            <a:ext cx="11386908" cy="4196185"/>
          </a:xfrm>
        </p:spPr>
        <p:txBody>
          <a:bodyPr vert="horz" lIns="91440" tIns="45720" rIns="91440" bIns="45720" rtlCol="0" anchor="t">
            <a:noAutofit/>
          </a:bodyPr>
          <a:lstStyle/>
          <a:p>
            <a:pPr>
              <a:lnSpc>
                <a:spcPct val="90000"/>
              </a:lnSpc>
              <a:buFont typeface="Arial" charset="2"/>
              <a:buChar char="•"/>
            </a:pPr>
            <a:r>
              <a:rPr lang="en-US" sz="2400">
                <a:latin typeface="Avenir Next LT Pro"/>
                <a:ea typeface="Calibri"/>
                <a:cs typeface="Calibri"/>
              </a:rPr>
              <a:t>Ggplot2 is based on the grammar of graphics, which provides a structured and intuitive framework for creating complex visualizations. </a:t>
            </a:r>
            <a:endParaRPr lang="en-US" sz="2400">
              <a:latin typeface="Avenir Next LT Pro"/>
            </a:endParaRPr>
          </a:p>
          <a:p>
            <a:pPr>
              <a:lnSpc>
                <a:spcPct val="90000"/>
              </a:lnSpc>
              <a:buClr>
                <a:srgbClr val="A2ACB5"/>
              </a:buClr>
              <a:buFont typeface="Arial" charset="2"/>
              <a:buChar char="•"/>
            </a:pPr>
            <a:r>
              <a:rPr lang="en-US" sz="2400">
                <a:latin typeface="Avenir Next LT Pro"/>
                <a:ea typeface="Calibri"/>
                <a:cs typeface="Calibri"/>
              </a:rPr>
              <a:t>Despite being a very powerful tool, ggplot2 is relatively easy to use, even for beginners.</a:t>
            </a:r>
            <a:endParaRPr lang="en-US" sz="2400">
              <a:latin typeface="Avenir Next LT Pro"/>
            </a:endParaRPr>
          </a:p>
          <a:p>
            <a:pPr>
              <a:lnSpc>
                <a:spcPct val="90000"/>
              </a:lnSpc>
              <a:buClr>
                <a:srgbClr val="A2ACB5"/>
              </a:buClr>
              <a:buFont typeface="Arial" charset="2"/>
              <a:buChar char="•"/>
            </a:pPr>
            <a:r>
              <a:rPr lang="en-US" sz="2400">
                <a:latin typeface="Avenir Next LT Pro"/>
                <a:ea typeface="Calibri"/>
                <a:cs typeface="Calibri"/>
              </a:rPr>
              <a:t>Ggplot2 is highly customizable, allowing users to control almost every aspect of the plot</a:t>
            </a:r>
            <a:endParaRPr lang="en-US" sz="2400">
              <a:latin typeface="Avenir Next LT Pro"/>
            </a:endParaRPr>
          </a:p>
          <a:p>
            <a:pPr>
              <a:lnSpc>
                <a:spcPct val="90000"/>
              </a:lnSpc>
              <a:buClr>
                <a:srgbClr val="A2ACB5"/>
              </a:buClr>
              <a:buFont typeface="Arial" charset="2"/>
              <a:buChar char="•"/>
            </a:pPr>
            <a:r>
              <a:rPr lang="en-US" sz="2400">
                <a:latin typeface="Avenir Next LT Pro"/>
                <a:ea typeface="Calibri"/>
                <a:cs typeface="Calibri"/>
              </a:rPr>
              <a:t>It can handle a wide range of data types.</a:t>
            </a:r>
          </a:p>
          <a:p>
            <a:pPr>
              <a:lnSpc>
                <a:spcPct val="90000"/>
              </a:lnSpc>
              <a:buClr>
                <a:srgbClr val="A2ACB5"/>
              </a:buClr>
              <a:buFont typeface="Arial" charset="2"/>
              <a:buChar char="•"/>
            </a:pPr>
            <a:r>
              <a:rPr lang="en-US" sz="2400">
                <a:latin typeface="Avenir Next LT Pro"/>
              </a:rPr>
              <a:t>G</a:t>
            </a:r>
            <a:r>
              <a:rPr lang="en-US" sz="2400" b="0" i="0">
                <a:effectLst/>
                <a:latin typeface="Avenir Next LT Pro"/>
              </a:rPr>
              <a:t>gplot2 supports faceting, which allows users to create small multiples of the plot based on a grouping variable.</a:t>
            </a:r>
            <a:r>
              <a:rPr lang="en-US" sz="2400">
                <a:latin typeface="Avenir Next LT Pro"/>
              </a:rPr>
              <a:t> </a:t>
            </a:r>
            <a:endParaRPr lang="en-US" sz="2400">
              <a:latin typeface="Avenir Next LT Pro"/>
              <a:cs typeface="Calibri"/>
            </a:endParaRPr>
          </a:p>
          <a:p>
            <a:pPr>
              <a:lnSpc>
                <a:spcPct val="90000"/>
              </a:lnSpc>
              <a:buClr>
                <a:srgbClr val="A2ACB5"/>
              </a:buClr>
              <a:buFont typeface="Arial" charset="2"/>
              <a:buChar char="•"/>
            </a:pPr>
            <a:r>
              <a:rPr lang="en-US" sz="2400">
                <a:latin typeface="Avenir Next LT Pro"/>
                <a:ea typeface="Calibri"/>
                <a:cs typeface="Calibri"/>
              </a:rPr>
              <a:t>It </a:t>
            </a:r>
            <a:r>
              <a:rPr lang="en-US" sz="2400" b="0" i="0">
                <a:effectLst/>
                <a:latin typeface="Avenir Next LT Pro"/>
              </a:rPr>
              <a:t>is actively developed and maintained by a large community of developers and users.</a:t>
            </a:r>
            <a:endParaRPr lang="en-US" sz="2400">
              <a:latin typeface="Avenir Next LT Pro"/>
              <a:ea typeface="Calibri"/>
              <a:cs typeface="Calibri"/>
            </a:endParaRPr>
          </a:p>
        </p:txBody>
      </p:sp>
      <p:pic>
        <p:nvPicPr>
          <p:cNvPr id="4" name="Picture 4" descr="A picture containing icon&#10;&#10;Description automatically generated">
            <a:extLst>
              <a:ext uri="{FF2B5EF4-FFF2-40B4-BE49-F238E27FC236}">
                <a16:creationId xmlns:a16="http://schemas.microsoft.com/office/drawing/2014/main" id="{CBDE735A-6DA4-A8B5-C5B7-45A46521D67E}"/>
              </a:ext>
            </a:extLst>
          </p:cNvPr>
          <p:cNvPicPr>
            <a:picLocks noChangeAspect="1"/>
          </p:cNvPicPr>
          <p:nvPr/>
        </p:nvPicPr>
        <p:blipFill>
          <a:blip r:embed="rId3"/>
          <a:stretch>
            <a:fillRect/>
          </a:stretch>
        </p:blipFill>
        <p:spPr>
          <a:xfrm>
            <a:off x="8868833" y="379941"/>
            <a:ext cx="1333500" cy="1547284"/>
          </a:xfrm>
          <a:prstGeom prst="rect">
            <a:avLst/>
          </a:prstGeom>
        </p:spPr>
      </p:pic>
    </p:spTree>
    <p:extLst>
      <p:ext uri="{BB962C8B-B14F-4D97-AF65-F5344CB8AC3E}">
        <p14:creationId xmlns:p14="http://schemas.microsoft.com/office/powerpoint/2010/main" val="248467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B71EA-A776-7E87-8CF9-60AB97D4F387}"/>
              </a:ext>
            </a:extLst>
          </p:cNvPr>
          <p:cNvSpPr>
            <a:spLocks noGrp="1"/>
          </p:cNvSpPr>
          <p:nvPr>
            <p:ph type="title"/>
          </p:nvPr>
        </p:nvSpPr>
        <p:spPr/>
        <p:txBody>
          <a:bodyPr/>
          <a:lstStyle/>
          <a:p>
            <a:r>
              <a:rPr lang="en-US" b="1"/>
              <a:t>Creating a Bar chart using </a:t>
            </a:r>
            <a:r>
              <a:rPr lang="en-US" b="1" err="1"/>
              <a:t>ggplot</a:t>
            </a:r>
            <a:endParaRPr lang="en-US" b="1"/>
          </a:p>
        </p:txBody>
      </p:sp>
      <p:sp>
        <p:nvSpPr>
          <p:cNvPr id="3" name="Content Placeholder 2">
            <a:extLst>
              <a:ext uri="{FF2B5EF4-FFF2-40B4-BE49-F238E27FC236}">
                <a16:creationId xmlns:a16="http://schemas.microsoft.com/office/drawing/2014/main" id="{39FC2B49-7C80-DB99-DCC8-66C6B503EC94}"/>
              </a:ext>
            </a:extLst>
          </p:cNvPr>
          <p:cNvSpPr>
            <a:spLocks noGrp="1"/>
          </p:cNvSpPr>
          <p:nvPr>
            <p:ph idx="1"/>
          </p:nvPr>
        </p:nvSpPr>
        <p:spPr>
          <a:xfrm>
            <a:off x="371348" y="1453243"/>
            <a:ext cx="10928023" cy="4772615"/>
          </a:xfrm>
        </p:spPr>
        <p:txBody>
          <a:bodyPr vert="horz" lIns="91440" tIns="45720" rIns="91440" bIns="45720" rtlCol="0" anchor="t">
            <a:noAutofit/>
          </a:bodyPr>
          <a:lstStyle/>
          <a:p>
            <a:pPr>
              <a:buClr>
                <a:srgbClr val="A2ACB5"/>
              </a:buClr>
              <a:buFont typeface="Arial" charset="2"/>
              <a:buChar char="•"/>
            </a:pPr>
            <a:r>
              <a:rPr lang="en-US" sz="2200"/>
              <a:t>Here is an example that uses ggplot2 to create a bar chart showing the average miles per gallon (mpg) for different types of cars in the built-in </a:t>
            </a:r>
            <a:r>
              <a:rPr lang="en-US" sz="2200" err="1"/>
              <a:t>mtcars</a:t>
            </a:r>
            <a:r>
              <a:rPr lang="en-US" sz="2200"/>
              <a:t> dataset:</a:t>
            </a:r>
          </a:p>
          <a:p>
            <a:pPr>
              <a:buClr>
                <a:srgbClr val="A2ACB5"/>
              </a:buClr>
              <a:buFont typeface="Arial" charset="2"/>
              <a:buChar char="•"/>
            </a:pPr>
            <a:r>
              <a:rPr lang="en-US" sz="2200" b="1" u="sng"/>
              <a:t>Example:</a:t>
            </a:r>
          </a:p>
          <a:p>
            <a:pPr marL="0" indent="0">
              <a:buClr>
                <a:srgbClr val="A2ACB5"/>
              </a:buClr>
              <a:buNone/>
            </a:pPr>
            <a:r>
              <a:rPr lang="en-US" sz="2200"/>
              <a:t>     library(ggplot2) # Load the </a:t>
            </a:r>
            <a:r>
              <a:rPr lang="en-US" sz="2200" err="1"/>
              <a:t>mtcars</a:t>
            </a:r>
            <a:r>
              <a:rPr lang="en-US" sz="2200"/>
              <a:t> dataset</a:t>
            </a:r>
          </a:p>
          <a:p>
            <a:pPr marL="0" indent="0">
              <a:buClr>
                <a:srgbClr val="A2ACB5"/>
              </a:buClr>
              <a:buNone/>
            </a:pPr>
            <a:r>
              <a:rPr lang="en-US" sz="2200"/>
              <a:t>     data(</a:t>
            </a:r>
            <a:r>
              <a:rPr lang="en-US" sz="2200" err="1"/>
              <a:t>mtcars</a:t>
            </a:r>
            <a:r>
              <a:rPr lang="en-US" sz="2200"/>
              <a:t>) # Compute the average mpg by car type</a:t>
            </a:r>
          </a:p>
          <a:p>
            <a:pPr marL="0" indent="0">
              <a:buClr>
                <a:srgbClr val="A2ACB5"/>
              </a:buClr>
              <a:buNone/>
            </a:pPr>
            <a:r>
              <a:rPr lang="en-US" sz="2200"/>
              <a:t>     </a:t>
            </a:r>
            <a:r>
              <a:rPr lang="en-US" sz="2200" err="1"/>
              <a:t>mpg_data</a:t>
            </a:r>
            <a:r>
              <a:rPr lang="en-US" sz="2200"/>
              <a:t> &lt;- aggregate(</a:t>
            </a:r>
            <a:r>
              <a:rPr lang="en-US" sz="2200" err="1"/>
              <a:t>mtcars$mpg</a:t>
            </a:r>
            <a:r>
              <a:rPr lang="en-US" sz="2200"/>
              <a:t>, by=list(</a:t>
            </a:r>
            <a:r>
              <a:rPr lang="en-US" sz="2200" err="1"/>
              <a:t>mtcars$cyl</a:t>
            </a:r>
            <a:r>
              <a:rPr lang="en-US" sz="2200"/>
              <a:t>), FUN=mean) # Create a bar chart of the average mpg by car type</a:t>
            </a:r>
          </a:p>
          <a:p>
            <a:pPr marL="0" indent="0">
              <a:buClr>
                <a:srgbClr val="A2ACB5"/>
              </a:buClr>
              <a:buNone/>
            </a:pPr>
            <a:r>
              <a:rPr lang="en-US" sz="2200"/>
              <a:t>     </a:t>
            </a:r>
            <a:r>
              <a:rPr lang="en-US" sz="2200" err="1"/>
              <a:t>ggplot</a:t>
            </a:r>
            <a:r>
              <a:rPr lang="en-US" sz="2200"/>
              <a:t>(</a:t>
            </a:r>
            <a:r>
              <a:rPr lang="en-US" sz="2200" err="1"/>
              <a:t>mpg_data</a:t>
            </a:r>
            <a:r>
              <a:rPr lang="en-US" sz="2200"/>
              <a:t>, </a:t>
            </a:r>
            <a:r>
              <a:rPr lang="en-US" sz="2200" err="1"/>
              <a:t>aes</a:t>
            </a:r>
            <a:r>
              <a:rPr lang="en-US" sz="2200"/>
              <a:t>(x=Group.1, y=x)) +</a:t>
            </a:r>
          </a:p>
          <a:p>
            <a:pPr marL="0" indent="0">
              <a:buClr>
                <a:srgbClr val="A2ACB5"/>
              </a:buClr>
              <a:buNone/>
            </a:pPr>
            <a:r>
              <a:rPr lang="en-US" sz="2200"/>
              <a:t>     </a:t>
            </a:r>
            <a:r>
              <a:rPr lang="en-US" sz="2200" err="1"/>
              <a:t>geom_bar</a:t>
            </a:r>
            <a:r>
              <a:rPr lang="en-US" sz="2200"/>
              <a:t>(stat="identity", fill="</a:t>
            </a:r>
            <a:r>
              <a:rPr lang="en-US" sz="2200" err="1"/>
              <a:t>steelblue</a:t>
            </a:r>
            <a:r>
              <a:rPr lang="en-US" sz="2200"/>
              <a:t>") +</a:t>
            </a:r>
          </a:p>
          <a:p>
            <a:pPr marL="0" indent="0">
              <a:buClr>
                <a:srgbClr val="A2ACB5"/>
              </a:buClr>
              <a:buNone/>
            </a:pPr>
            <a:r>
              <a:rPr lang="en-US" sz="2200"/>
              <a:t>     labs(title="Average MPG by Car Type", x="Number of Cylinders", y="Miles per Gallon")</a:t>
            </a:r>
          </a:p>
          <a:p>
            <a:pPr>
              <a:buClr>
                <a:srgbClr val="A2ACB5"/>
              </a:buClr>
            </a:pPr>
            <a:endParaRPr lang="en-US" sz="2200"/>
          </a:p>
        </p:txBody>
      </p:sp>
    </p:spTree>
    <p:extLst>
      <p:ext uri="{BB962C8B-B14F-4D97-AF65-F5344CB8AC3E}">
        <p14:creationId xmlns:p14="http://schemas.microsoft.com/office/powerpoint/2010/main" val="2138667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797AC-088E-B21C-B1C8-44F3998490BF}"/>
              </a:ext>
            </a:extLst>
          </p:cNvPr>
          <p:cNvSpPr>
            <a:spLocks noGrp="1"/>
          </p:cNvSpPr>
          <p:nvPr>
            <p:ph type="title"/>
          </p:nvPr>
        </p:nvSpPr>
        <p:spPr>
          <a:xfrm>
            <a:off x="646111" y="452718"/>
            <a:ext cx="1901140" cy="913697"/>
          </a:xfrm>
        </p:spPr>
        <p:txBody>
          <a:bodyPr/>
          <a:lstStyle/>
          <a:p>
            <a:r>
              <a:rPr lang="en-US" b="1"/>
              <a:t>Result:</a:t>
            </a:r>
          </a:p>
        </p:txBody>
      </p:sp>
      <p:pic>
        <p:nvPicPr>
          <p:cNvPr id="2050" name="Picture 2" descr="image">
            <a:extLst>
              <a:ext uri="{FF2B5EF4-FFF2-40B4-BE49-F238E27FC236}">
                <a16:creationId xmlns:a16="http://schemas.microsoft.com/office/drawing/2014/main" id="{678B7A73-617B-1BBF-FFF4-B84BC3190B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26065" y="1360337"/>
            <a:ext cx="51435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3634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Application>Microsoft Office PowerPoint</Application>
  <PresentationFormat>Widescreen</PresentationFormat>
  <Slides>28</Slides>
  <Notes>0</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Ion</vt:lpstr>
      <vt:lpstr>All hail ggplot2—The code powering all those excellent charts is 10 years old &amp; Data Visualization: Pretty Pictures Ain't Analytics</vt:lpstr>
      <vt:lpstr>Introduction to Data visualization and ggplot2</vt:lpstr>
      <vt:lpstr>All hail ggplot2—The code powering all those excellent charts is 10 years old.</vt:lpstr>
      <vt:lpstr>Learning Objectives</vt:lpstr>
      <vt:lpstr>What is GGPLOT2?</vt:lpstr>
      <vt:lpstr>GGPLOT and GGPLOT2</vt:lpstr>
      <vt:lpstr>Why: ggplot2</vt:lpstr>
      <vt:lpstr>Creating a Bar chart using ggplot</vt:lpstr>
      <vt:lpstr>Result:</vt:lpstr>
      <vt:lpstr>Cons of ggplot2</vt:lpstr>
      <vt:lpstr>All hail ggplot2—The code powering all those excellent charts is 10 years old. Who passed this statement and why?</vt:lpstr>
      <vt:lpstr>PowerPoint Presentation</vt:lpstr>
      <vt:lpstr>PowerPoint Presentation</vt:lpstr>
      <vt:lpstr>Learning Outcomes</vt:lpstr>
      <vt:lpstr>Data Visualization: Pretty Pictures Ain't Analytics</vt:lpstr>
      <vt:lpstr>LEARNING OBJECTIVES:</vt:lpstr>
      <vt:lpstr>Sankey Diagram </vt:lpstr>
      <vt:lpstr>DISADVANTAGES</vt:lpstr>
      <vt:lpstr>Scatter Diagram</vt:lpstr>
      <vt:lpstr>DISADVANTAGES</vt:lpstr>
      <vt:lpstr>Using Data as an Asset</vt:lpstr>
      <vt:lpstr>A Data-First Future Across Industries</vt:lpstr>
      <vt:lpstr>We can make the impossible possible with data.  </vt:lpstr>
      <vt:lpstr>PowerPoint Presentation</vt:lpstr>
      <vt:lpstr>PowerPoint Presentation</vt:lpstr>
      <vt:lpstr>Renewal Of Its Thinking, Rather Than A Return To Old Habits? </vt:lpstr>
      <vt:lpstr>PowerPoint Presentation</vt:lpstr>
      <vt:lpstr>Learning Outcomes: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Pretty Pictures Ain't Analytics</dc:title>
  <dc:creator>Bhargavi</dc:creator>
  <cp:revision>2</cp:revision>
  <dcterms:created xsi:type="dcterms:W3CDTF">2023-02-27T07:05:25Z</dcterms:created>
  <dcterms:modified xsi:type="dcterms:W3CDTF">2024-02-10T20:08:12Z</dcterms:modified>
</cp:coreProperties>
</file>