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4"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6EDE4D-F3A5-486D-BFD3-67B911A38E88}"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US"/>
        </a:p>
      </dgm:t>
    </dgm:pt>
    <dgm:pt modelId="{5287D24E-8DB2-463A-AE16-CC32B909D5B9}">
      <dgm:prSet/>
      <dgm:spPr/>
      <dgm:t>
        <a:bodyPr/>
        <a:lstStyle/>
        <a:p>
          <a:pPr>
            <a:lnSpc>
              <a:spcPct val="100000"/>
            </a:lnSpc>
          </a:pPr>
          <a:r>
            <a:rPr lang="en-US"/>
            <a:t>The main and base design of the database revolves around the traditional Buyer, Mediator, and Customer relationship. The Buyer or Customer information, its relation to the Nexusmart (Mediator) who takes the Purchase Orders and then processes it to the Seller who possesses the Product is clearly depicted in the Database.</a:t>
          </a:r>
          <a:endParaRPr lang="en-US" dirty="0"/>
        </a:p>
      </dgm:t>
    </dgm:pt>
    <dgm:pt modelId="{A4631249-F4C5-41D7-B19D-23EE7DAC41E6}" type="parTrans" cxnId="{F0BDBEBB-2427-40C8-B85D-B4378E74A449}">
      <dgm:prSet/>
      <dgm:spPr/>
      <dgm:t>
        <a:bodyPr/>
        <a:lstStyle/>
        <a:p>
          <a:endParaRPr lang="en-US"/>
        </a:p>
      </dgm:t>
    </dgm:pt>
    <dgm:pt modelId="{A8EF883A-FD32-4F6E-B71C-CC928014502E}" type="sibTrans" cxnId="{F0BDBEBB-2427-40C8-B85D-B4378E74A449}">
      <dgm:prSet/>
      <dgm:spPr/>
      <dgm:t>
        <a:bodyPr/>
        <a:lstStyle/>
        <a:p>
          <a:pPr>
            <a:lnSpc>
              <a:spcPct val="100000"/>
            </a:lnSpc>
          </a:pPr>
          <a:endParaRPr lang="en-US"/>
        </a:p>
      </dgm:t>
    </dgm:pt>
    <dgm:pt modelId="{8B8A7596-4BA6-48FA-9E5E-FC3368AC109D}">
      <dgm:prSet/>
      <dgm:spPr/>
      <dgm:t>
        <a:bodyPr/>
        <a:lstStyle/>
        <a:p>
          <a:pPr>
            <a:lnSpc>
              <a:spcPct val="100000"/>
            </a:lnSpc>
          </a:pPr>
          <a:r>
            <a:rPr lang="en-US"/>
            <a:t>Then there are the transactions that take place between these three entities, the payment transactions, and since Nexusmart is involved in logistics and deliveries, the database also processes the data related to Shipping of these products. </a:t>
          </a:r>
        </a:p>
      </dgm:t>
    </dgm:pt>
    <dgm:pt modelId="{DD88C5C6-4636-4A8B-A6F3-2EF193E0C34F}" type="parTrans" cxnId="{5F8D93AA-DEB7-4AEA-8CB3-88F1F56BBBCB}">
      <dgm:prSet/>
      <dgm:spPr/>
      <dgm:t>
        <a:bodyPr/>
        <a:lstStyle/>
        <a:p>
          <a:endParaRPr lang="en-US"/>
        </a:p>
      </dgm:t>
    </dgm:pt>
    <dgm:pt modelId="{AD2682CE-67A0-4517-86AF-6CFDAAAC5727}" type="sibTrans" cxnId="{5F8D93AA-DEB7-4AEA-8CB3-88F1F56BBBCB}">
      <dgm:prSet/>
      <dgm:spPr/>
      <dgm:t>
        <a:bodyPr/>
        <a:lstStyle/>
        <a:p>
          <a:endParaRPr lang="en-US"/>
        </a:p>
      </dgm:t>
    </dgm:pt>
    <dgm:pt modelId="{9B00636A-B1CF-41BC-BB35-17642047CCF4}" type="pres">
      <dgm:prSet presAssocID="{3A6EDE4D-F3A5-486D-BFD3-67B911A38E88}" presName="hierChild1" presStyleCnt="0">
        <dgm:presLayoutVars>
          <dgm:chPref val="1"/>
          <dgm:dir/>
          <dgm:animOne val="branch"/>
          <dgm:animLvl val="lvl"/>
          <dgm:resizeHandles/>
        </dgm:presLayoutVars>
      </dgm:prSet>
      <dgm:spPr/>
    </dgm:pt>
    <dgm:pt modelId="{89E9F4B6-2679-42D9-8F9F-57452C796B20}" type="pres">
      <dgm:prSet presAssocID="{5287D24E-8DB2-463A-AE16-CC32B909D5B9}" presName="hierRoot1" presStyleCnt="0"/>
      <dgm:spPr/>
    </dgm:pt>
    <dgm:pt modelId="{4BFF3316-8742-49DD-9735-CF1A7FD8F7E6}" type="pres">
      <dgm:prSet presAssocID="{5287D24E-8DB2-463A-AE16-CC32B909D5B9}" presName="composite" presStyleCnt="0"/>
      <dgm:spPr/>
    </dgm:pt>
    <dgm:pt modelId="{CC9E9471-02A0-4AA2-8CFD-FAD101444A1D}" type="pres">
      <dgm:prSet presAssocID="{5287D24E-8DB2-463A-AE16-CC32B909D5B9}" presName="background" presStyleLbl="node0" presStyleIdx="0" presStyleCnt="2"/>
      <dgm:spPr/>
    </dgm:pt>
    <dgm:pt modelId="{C461EDA2-9E28-4FF7-AC54-E456FC57792C}" type="pres">
      <dgm:prSet presAssocID="{5287D24E-8DB2-463A-AE16-CC32B909D5B9}" presName="text" presStyleLbl="fgAcc0" presStyleIdx="0" presStyleCnt="2">
        <dgm:presLayoutVars>
          <dgm:chPref val="3"/>
        </dgm:presLayoutVars>
      </dgm:prSet>
      <dgm:spPr/>
    </dgm:pt>
    <dgm:pt modelId="{169DD55D-C53F-45B0-800C-1E8261522731}" type="pres">
      <dgm:prSet presAssocID="{5287D24E-8DB2-463A-AE16-CC32B909D5B9}" presName="hierChild2" presStyleCnt="0"/>
      <dgm:spPr/>
    </dgm:pt>
    <dgm:pt modelId="{289D6758-5946-4182-80E8-8AEE9E7D6850}" type="pres">
      <dgm:prSet presAssocID="{8B8A7596-4BA6-48FA-9E5E-FC3368AC109D}" presName="hierRoot1" presStyleCnt="0"/>
      <dgm:spPr/>
    </dgm:pt>
    <dgm:pt modelId="{53771ACE-AA92-4565-B991-942D8D4E5DE3}" type="pres">
      <dgm:prSet presAssocID="{8B8A7596-4BA6-48FA-9E5E-FC3368AC109D}" presName="composite" presStyleCnt="0"/>
      <dgm:spPr/>
    </dgm:pt>
    <dgm:pt modelId="{9A72EA8A-BE9C-4D05-B6DA-AD76D62DF256}" type="pres">
      <dgm:prSet presAssocID="{8B8A7596-4BA6-48FA-9E5E-FC3368AC109D}" presName="background" presStyleLbl="node0" presStyleIdx="1" presStyleCnt="2"/>
      <dgm:spPr/>
    </dgm:pt>
    <dgm:pt modelId="{9EDEAB04-DA03-43B7-B1D3-6850551F5E6C}" type="pres">
      <dgm:prSet presAssocID="{8B8A7596-4BA6-48FA-9E5E-FC3368AC109D}" presName="text" presStyleLbl="fgAcc0" presStyleIdx="1" presStyleCnt="2">
        <dgm:presLayoutVars>
          <dgm:chPref val="3"/>
        </dgm:presLayoutVars>
      </dgm:prSet>
      <dgm:spPr/>
    </dgm:pt>
    <dgm:pt modelId="{3613C9F3-AEB5-4C3A-98BA-D822E39D095E}" type="pres">
      <dgm:prSet presAssocID="{8B8A7596-4BA6-48FA-9E5E-FC3368AC109D}" presName="hierChild2" presStyleCnt="0"/>
      <dgm:spPr/>
    </dgm:pt>
  </dgm:ptLst>
  <dgm:cxnLst>
    <dgm:cxn modelId="{21D91422-A130-417A-98DD-905150E0F2B6}" type="presOf" srcId="{5287D24E-8DB2-463A-AE16-CC32B909D5B9}" destId="{C461EDA2-9E28-4FF7-AC54-E456FC57792C}" srcOrd="0" destOrd="0" presId="urn:microsoft.com/office/officeart/2005/8/layout/hierarchy1"/>
    <dgm:cxn modelId="{BB94F556-0CED-4DBE-8D73-50E3BAD00A50}" type="presOf" srcId="{8B8A7596-4BA6-48FA-9E5E-FC3368AC109D}" destId="{9EDEAB04-DA03-43B7-B1D3-6850551F5E6C}" srcOrd="0" destOrd="0" presId="urn:microsoft.com/office/officeart/2005/8/layout/hierarchy1"/>
    <dgm:cxn modelId="{8BCE2D8F-A4AB-4636-895E-9C5B22ACC6F9}" type="presOf" srcId="{3A6EDE4D-F3A5-486D-BFD3-67B911A38E88}" destId="{9B00636A-B1CF-41BC-BB35-17642047CCF4}" srcOrd="0" destOrd="0" presId="urn:microsoft.com/office/officeart/2005/8/layout/hierarchy1"/>
    <dgm:cxn modelId="{5F8D93AA-DEB7-4AEA-8CB3-88F1F56BBBCB}" srcId="{3A6EDE4D-F3A5-486D-BFD3-67B911A38E88}" destId="{8B8A7596-4BA6-48FA-9E5E-FC3368AC109D}" srcOrd="1" destOrd="0" parTransId="{DD88C5C6-4636-4A8B-A6F3-2EF193E0C34F}" sibTransId="{AD2682CE-67A0-4517-86AF-6CFDAAAC5727}"/>
    <dgm:cxn modelId="{F0BDBEBB-2427-40C8-B85D-B4378E74A449}" srcId="{3A6EDE4D-F3A5-486D-BFD3-67B911A38E88}" destId="{5287D24E-8DB2-463A-AE16-CC32B909D5B9}" srcOrd="0" destOrd="0" parTransId="{A4631249-F4C5-41D7-B19D-23EE7DAC41E6}" sibTransId="{A8EF883A-FD32-4F6E-B71C-CC928014502E}"/>
    <dgm:cxn modelId="{D264A68F-BB37-4564-96DE-84714D4139C8}" type="presParOf" srcId="{9B00636A-B1CF-41BC-BB35-17642047CCF4}" destId="{89E9F4B6-2679-42D9-8F9F-57452C796B20}" srcOrd="0" destOrd="0" presId="urn:microsoft.com/office/officeart/2005/8/layout/hierarchy1"/>
    <dgm:cxn modelId="{DFD6C8D1-353C-4358-8844-46E72BD3B77B}" type="presParOf" srcId="{89E9F4B6-2679-42D9-8F9F-57452C796B20}" destId="{4BFF3316-8742-49DD-9735-CF1A7FD8F7E6}" srcOrd="0" destOrd="0" presId="urn:microsoft.com/office/officeart/2005/8/layout/hierarchy1"/>
    <dgm:cxn modelId="{C64DC6B1-9680-42B2-AF26-2FEC9B440A1E}" type="presParOf" srcId="{4BFF3316-8742-49DD-9735-CF1A7FD8F7E6}" destId="{CC9E9471-02A0-4AA2-8CFD-FAD101444A1D}" srcOrd="0" destOrd="0" presId="urn:microsoft.com/office/officeart/2005/8/layout/hierarchy1"/>
    <dgm:cxn modelId="{8DC0287E-C53C-434A-8856-059D1958FD78}" type="presParOf" srcId="{4BFF3316-8742-49DD-9735-CF1A7FD8F7E6}" destId="{C461EDA2-9E28-4FF7-AC54-E456FC57792C}" srcOrd="1" destOrd="0" presId="urn:microsoft.com/office/officeart/2005/8/layout/hierarchy1"/>
    <dgm:cxn modelId="{8A8E5FDA-C153-404F-A08E-A4CBDA0C6502}" type="presParOf" srcId="{89E9F4B6-2679-42D9-8F9F-57452C796B20}" destId="{169DD55D-C53F-45B0-800C-1E8261522731}" srcOrd="1" destOrd="0" presId="urn:microsoft.com/office/officeart/2005/8/layout/hierarchy1"/>
    <dgm:cxn modelId="{09BB18E6-F2F6-4351-8648-851DADBD2C46}" type="presParOf" srcId="{9B00636A-B1CF-41BC-BB35-17642047CCF4}" destId="{289D6758-5946-4182-80E8-8AEE9E7D6850}" srcOrd="1" destOrd="0" presId="urn:microsoft.com/office/officeart/2005/8/layout/hierarchy1"/>
    <dgm:cxn modelId="{D3D6168B-A233-4BA2-9125-A5091BF91023}" type="presParOf" srcId="{289D6758-5946-4182-80E8-8AEE9E7D6850}" destId="{53771ACE-AA92-4565-B991-942D8D4E5DE3}" srcOrd="0" destOrd="0" presId="urn:microsoft.com/office/officeart/2005/8/layout/hierarchy1"/>
    <dgm:cxn modelId="{2C55B59D-978D-49DE-90D4-DD32F34D7358}" type="presParOf" srcId="{53771ACE-AA92-4565-B991-942D8D4E5DE3}" destId="{9A72EA8A-BE9C-4D05-B6DA-AD76D62DF256}" srcOrd="0" destOrd="0" presId="urn:microsoft.com/office/officeart/2005/8/layout/hierarchy1"/>
    <dgm:cxn modelId="{36F65C6D-8D6A-4A34-8F60-B738B03B04E5}" type="presParOf" srcId="{53771ACE-AA92-4565-B991-942D8D4E5DE3}" destId="{9EDEAB04-DA03-43B7-B1D3-6850551F5E6C}" srcOrd="1" destOrd="0" presId="urn:microsoft.com/office/officeart/2005/8/layout/hierarchy1"/>
    <dgm:cxn modelId="{8F5346EB-7F2A-49CC-B149-AF223C9CD486}" type="presParOf" srcId="{289D6758-5946-4182-80E8-8AEE9E7D6850}" destId="{3613C9F3-AEB5-4C3A-98BA-D822E39D095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AA6F3D-549B-4004-904B-9054CAD6FF70}"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84ED5839-D252-45D9-ACC7-F7C95C433F1F}">
      <dgm:prSet/>
      <dgm:spPr/>
      <dgm:t>
        <a:bodyPr/>
        <a:lstStyle/>
        <a:p>
          <a:pPr>
            <a:defRPr b="1"/>
          </a:pPr>
          <a:r>
            <a:rPr lang="en-US" dirty="0"/>
            <a:t>Business purpose: </a:t>
          </a:r>
        </a:p>
      </dgm:t>
    </dgm:pt>
    <dgm:pt modelId="{861713E6-A019-4F87-9D6A-B1648FD81CA3}" type="parTrans" cxnId="{2CDE6773-0F05-447C-B533-40B7F254E81A}">
      <dgm:prSet/>
      <dgm:spPr/>
      <dgm:t>
        <a:bodyPr/>
        <a:lstStyle/>
        <a:p>
          <a:endParaRPr lang="en-US"/>
        </a:p>
      </dgm:t>
    </dgm:pt>
    <dgm:pt modelId="{F125A688-4CD7-42EE-90BE-8988A8A756EC}" type="sibTrans" cxnId="{2CDE6773-0F05-447C-B533-40B7F254E81A}">
      <dgm:prSet/>
      <dgm:spPr/>
      <dgm:t>
        <a:bodyPr/>
        <a:lstStyle/>
        <a:p>
          <a:endParaRPr lang="en-US"/>
        </a:p>
      </dgm:t>
    </dgm:pt>
    <dgm:pt modelId="{113EAD30-B336-49B9-A4E0-D0EF992C21DD}">
      <dgm:prSet/>
      <dgm:spPr/>
      <dgm:t>
        <a:bodyPr/>
        <a:lstStyle/>
        <a:p>
          <a:r>
            <a:rPr lang="en-US" dirty="0"/>
            <a:t>The </a:t>
          </a:r>
          <a:r>
            <a:rPr lang="en-US" dirty="0" err="1"/>
            <a:t>TRG_Product</a:t>
          </a:r>
          <a:r>
            <a:rPr lang="en-US" dirty="0"/>
            <a:t> trigger automatically assigns a sequential Product ID to a newly-inserted row in the Product table, as well as assigning appropriate values to the </a:t>
          </a:r>
          <a:r>
            <a:rPr lang="en-US" dirty="0" err="1"/>
            <a:t>created_by</a:t>
          </a:r>
          <a:r>
            <a:rPr lang="en-US" dirty="0"/>
            <a:t> and </a:t>
          </a:r>
          <a:r>
            <a:rPr lang="en-US" dirty="0" err="1"/>
            <a:t>date_created</a:t>
          </a:r>
          <a:r>
            <a:rPr lang="en-US" dirty="0"/>
            <a:t> fields. </a:t>
          </a:r>
        </a:p>
      </dgm:t>
    </dgm:pt>
    <dgm:pt modelId="{DD60DFBC-21A2-4D03-A667-FFD3C37983B8}" type="parTrans" cxnId="{612A21E3-0881-480E-B275-0FE530705CC0}">
      <dgm:prSet/>
      <dgm:spPr/>
      <dgm:t>
        <a:bodyPr/>
        <a:lstStyle/>
        <a:p>
          <a:endParaRPr lang="en-US"/>
        </a:p>
      </dgm:t>
    </dgm:pt>
    <dgm:pt modelId="{DD8982BE-D76D-4FB2-8A31-9B7AFEEFD86B}" type="sibTrans" cxnId="{612A21E3-0881-480E-B275-0FE530705CC0}">
      <dgm:prSet/>
      <dgm:spPr/>
      <dgm:t>
        <a:bodyPr/>
        <a:lstStyle/>
        <a:p>
          <a:endParaRPr lang="en-US"/>
        </a:p>
      </dgm:t>
    </dgm:pt>
    <dgm:pt modelId="{5FB91942-6405-4177-96C6-D131F38404F2}">
      <dgm:prSet/>
      <dgm:spPr/>
      <dgm:t>
        <a:bodyPr/>
        <a:lstStyle/>
        <a:p>
          <a:pPr>
            <a:defRPr b="1"/>
          </a:pPr>
          <a:r>
            <a:rPr lang="en-US"/>
            <a:t>Business purpose: </a:t>
          </a:r>
        </a:p>
      </dgm:t>
    </dgm:pt>
    <dgm:pt modelId="{6F3BDDD6-4647-4697-9102-0C6D435DFC1D}" type="parTrans" cxnId="{11761592-CE75-4A9E-9FE7-8564A0B9DF53}">
      <dgm:prSet/>
      <dgm:spPr/>
      <dgm:t>
        <a:bodyPr/>
        <a:lstStyle/>
        <a:p>
          <a:endParaRPr lang="en-US"/>
        </a:p>
      </dgm:t>
    </dgm:pt>
    <dgm:pt modelId="{DD3FE8CD-0325-44C1-81C9-DEFF8F5A7B7D}" type="sibTrans" cxnId="{11761592-CE75-4A9E-9FE7-8564A0B9DF53}">
      <dgm:prSet/>
      <dgm:spPr/>
      <dgm:t>
        <a:bodyPr/>
        <a:lstStyle/>
        <a:p>
          <a:endParaRPr lang="en-US"/>
        </a:p>
      </dgm:t>
    </dgm:pt>
    <dgm:pt modelId="{C77F9AF8-079D-4DD9-B1F8-4055CC336297}">
      <dgm:prSet/>
      <dgm:spPr/>
      <dgm:t>
        <a:bodyPr/>
        <a:lstStyle/>
        <a:p>
          <a:r>
            <a:rPr lang="en-US" dirty="0"/>
            <a:t>To auto-generate a </a:t>
          </a:r>
          <a:r>
            <a:rPr lang="en-US" dirty="0" err="1"/>
            <a:t>Customer_ID</a:t>
          </a:r>
          <a:r>
            <a:rPr lang="en-US" dirty="0"/>
            <a:t> and </a:t>
          </a:r>
          <a:r>
            <a:rPr lang="en-US" dirty="0" err="1"/>
            <a:t>Product_ID</a:t>
          </a:r>
          <a:r>
            <a:rPr lang="en-US" dirty="0"/>
            <a:t> which have an increment of 1 starting from 1, making the work of insertion easier.</a:t>
          </a:r>
        </a:p>
      </dgm:t>
    </dgm:pt>
    <dgm:pt modelId="{BA382FAF-B5E0-415C-A09B-A8B3497B09A7}" type="parTrans" cxnId="{7467547F-738B-43A2-930C-AE54DA37A511}">
      <dgm:prSet/>
      <dgm:spPr/>
      <dgm:t>
        <a:bodyPr/>
        <a:lstStyle/>
        <a:p>
          <a:endParaRPr lang="en-US"/>
        </a:p>
      </dgm:t>
    </dgm:pt>
    <dgm:pt modelId="{51AFDACB-7914-4532-AB8A-80193C878C5E}" type="sibTrans" cxnId="{7467547F-738B-43A2-930C-AE54DA37A511}">
      <dgm:prSet/>
      <dgm:spPr/>
      <dgm:t>
        <a:bodyPr/>
        <a:lstStyle/>
        <a:p>
          <a:endParaRPr lang="en-US"/>
        </a:p>
      </dgm:t>
    </dgm:pt>
    <dgm:pt modelId="{CAE215DD-5373-46E4-9DBE-F0949CAB7CAD}" type="pres">
      <dgm:prSet presAssocID="{59AA6F3D-549B-4004-904B-9054CAD6FF70}" presName="Name0" presStyleCnt="0">
        <dgm:presLayoutVars>
          <dgm:dir/>
          <dgm:animLvl val="lvl"/>
          <dgm:resizeHandles val="exact"/>
        </dgm:presLayoutVars>
      </dgm:prSet>
      <dgm:spPr/>
    </dgm:pt>
    <dgm:pt modelId="{652C077D-52DD-4303-90A3-B3E1760B5E60}" type="pres">
      <dgm:prSet presAssocID="{84ED5839-D252-45D9-ACC7-F7C95C433F1F}" presName="composite" presStyleCnt="0"/>
      <dgm:spPr/>
    </dgm:pt>
    <dgm:pt modelId="{5631221A-B3CB-41AD-849A-0F45F80541CE}" type="pres">
      <dgm:prSet presAssocID="{84ED5839-D252-45D9-ACC7-F7C95C433F1F}" presName="parTx" presStyleLbl="alignNode1" presStyleIdx="0" presStyleCnt="2">
        <dgm:presLayoutVars>
          <dgm:chMax val="0"/>
          <dgm:chPref val="0"/>
          <dgm:bulletEnabled val="1"/>
        </dgm:presLayoutVars>
      </dgm:prSet>
      <dgm:spPr/>
    </dgm:pt>
    <dgm:pt modelId="{B794638E-A6E8-4C54-B36F-C522B5C00EBC}" type="pres">
      <dgm:prSet presAssocID="{84ED5839-D252-45D9-ACC7-F7C95C433F1F}" presName="desTx" presStyleLbl="alignAccFollowNode1" presStyleIdx="0" presStyleCnt="2">
        <dgm:presLayoutVars>
          <dgm:bulletEnabled val="1"/>
        </dgm:presLayoutVars>
      </dgm:prSet>
      <dgm:spPr/>
    </dgm:pt>
    <dgm:pt modelId="{5E269714-9458-43BA-AA6E-0BA632543F01}" type="pres">
      <dgm:prSet presAssocID="{F125A688-4CD7-42EE-90BE-8988A8A756EC}" presName="space" presStyleCnt="0"/>
      <dgm:spPr/>
    </dgm:pt>
    <dgm:pt modelId="{4D1A77B2-CC94-4291-AB7E-CCD3AD9D4E0E}" type="pres">
      <dgm:prSet presAssocID="{5FB91942-6405-4177-96C6-D131F38404F2}" presName="composite" presStyleCnt="0"/>
      <dgm:spPr/>
    </dgm:pt>
    <dgm:pt modelId="{514E4F2A-A5E3-402E-84BB-C3D5554F86F0}" type="pres">
      <dgm:prSet presAssocID="{5FB91942-6405-4177-96C6-D131F38404F2}" presName="parTx" presStyleLbl="alignNode1" presStyleIdx="1" presStyleCnt="2">
        <dgm:presLayoutVars>
          <dgm:chMax val="0"/>
          <dgm:chPref val="0"/>
          <dgm:bulletEnabled val="1"/>
        </dgm:presLayoutVars>
      </dgm:prSet>
      <dgm:spPr/>
    </dgm:pt>
    <dgm:pt modelId="{8B33D194-1F95-40D3-BC09-1894EE86CE30}" type="pres">
      <dgm:prSet presAssocID="{5FB91942-6405-4177-96C6-D131F38404F2}" presName="desTx" presStyleLbl="alignAccFollowNode1" presStyleIdx="1" presStyleCnt="2">
        <dgm:presLayoutVars>
          <dgm:bulletEnabled val="1"/>
        </dgm:presLayoutVars>
      </dgm:prSet>
      <dgm:spPr/>
    </dgm:pt>
  </dgm:ptLst>
  <dgm:cxnLst>
    <dgm:cxn modelId="{ECD45F09-201A-40CF-BE55-37ABF5953869}" type="presOf" srcId="{84ED5839-D252-45D9-ACC7-F7C95C433F1F}" destId="{5631221A-B3CB-41AD-849A-0F45F80541CE}" srcOrd="0" destOrd="0" presId="urn:microsoft.com/office/officeart/2005/8/layout/hList1"/>
    <dgm:cxn modelId="{7D7B3B28-2E7F-41F8-B6E5-09D685A85FDB}" type="presOf" srcId="{59AA6F3D-549B-4004-904B-9054CAD6FF70}" destId="{CAE215DD-5373-46E4-9DBE-F0949CAB7CAD}" srcOrd="0" destOrd="0" presId="urn:microsoft.com/office/officeart/2005/8/layout/hList1"/>
    <dgm:cxn modelId="{B45F8729-EEAF-45CD-A38E-85AA0C35F014}" type="presOf" srcId="{5FB91942-6405-4177-96C6-D131F38404F2}" destId="{514E4F2A-A5E3-402E-84BB-C3D5554F86F0}" srcOrd="0" destOrd="0" presId="urn:microsoft.com/office/officeart/2005/8/layout/hList1"/>
    <dgm:cxn modelId="{9C2A605D-0FAB-4484-816B-E2BB8AA5BD18}" type="presOf" srcId="{C77F9AF8-079D-4DD9-B1F8-4055CC336297}" destId="{8B33D194-1F95-40D3-BC09-1894EE86CE30}" srcOrd="0" destOrd="0" presId="urn:microsoft.com/office/officeart/2005/8/layout/hList1"/>
    <dgm:cxn modelId="{2CDE6773-0F05-447C-B533-40B7F254E81A}" srcId="{59AA6F3D-549B-4004-904B-9054CAD6FF70}" destId="{84ED5839-D252-45D9-ACC7-F7C95C433F1F}" srcOrd="0" destOrd="0" parTransId="{861713E6-A019-4F87-9D6A-B1648FD81CA3}" sibTransId="{F125A688-4CD7-42EE-90BE-8988A8A756EC}"/>
    <dgm:cxn modelId="{7467547F-738B-43A2-930C-AE54DA37A511}" srcId="{5FB91942-6405-4177-96C6-D131F38404F2}" destId="{C77F9AF8-079D-4DD9-B1F8-4055CC336297}" srcOrd="0" destOrd="0" parTransId="{BA382FAF-B5E0-415C-A09B-A8B3497B09A7}" sibTransId="{51AFDACB-7914-4532-AB8A-80193C878C5E}"/>
    <dgm:cxn modelId="{11761592-CE75-4A9E-9FE7-8564A0B9DF53}" srcId="{59AA6F3D-549B-4004-904B-9054CAD6FF70}" destId="{5FB91942-6405-4177-96C6-D131F38404F2}" srcOrd="1" destOrd="0" parTransId="{6F3BDDD6-4647-4697-9102-0C6D435DFC1D}" sibTransId="{DD3FE8CD-0325-44C1-81C9-DEFF8F5A7B7D}"/>
    <dgm:cxn modelId="{41F766B8-598E-4757-B2FF-DED8A04291FA}" type="presOf" srcId="{113EAD30-B336-49B9-A4E0-D0EF992C21DD}" destId="{B794638E-A6E8-4C54-B36F-C522B5C00EBC}" srcOrd="0" destOrd="0" presId="urn:microsoft.com/office/officeart/2005/8/layout/hList1"/>
    <dgm:cxn modelId="{612A21E3-0881-480E-B275-0FE530705CC0}" srcId="{84ED5839-D252-45D9-ACC7-F7C95C433F1F}" destId="{113EAD30-B336-49B9-A4E0-D0EF992C21DD}" srcOrd="0" destOrd="0" parTransId="{DD60DFBC-21A2-4D03-A667-FFD3C37983B8}" sibTransId="{DD8982BE-D76D-4FB2-8A31-9B7AFEEFD86B}"/>
    <dgm:cxn modelId="{0FB43CE3-9F0D-4C1E-A57E-DEBB9644226C}" type="presParOf" srcId="{CAE215DD-5373-46E4-9DBE-F0949CAB7CAD}" destId="{652C077D-52DD-4303-90A3-B3E1760B5E60}" srcOrd="0" destOrd="0" presId="urn:microsoft.com/office/officeart/2005/8/layout/hList1"/>
    <dgm:cxn modelId="{4AAD88D1-4A71-4ECC-B9A1-383CC25B524C}" type="presParOf" srcId="{652C077D-52DD-4303-90A3-B3E1760B5E60}" destId="{5631221A-B3CB-41AD-849A-0F45F80541CE}" srcOrd="0" destOrd="0" presId="urn:microsoft.com/office/officeart/2005/8/layout/hList1"/>
    <dgm:cxn modelId="{BD9FE866-E6F7-4F56-AC44-4B7A9669B349}" type="presParOf" srcId="{652C077D-52DD-4303-90A3-B3E1760B5E60}" destId="{B794638E-A6E8-4C54-B36F-C522B5C00EBC}" srcOrd="1" destOrd="0" presId="urn:microsoft.com/office/officeart/2005/8/layout/hList1"/>
    <dgm:cxn modelId="{33AD35D4-FADF-4FCC-8D4B-DCA632CE952C}" type="presParOf" srcId="{CAE215DD-5373-46E4-9DBE-F0949CAB7CAD}" destId="{5E269714-9458-43BA-AA6E-0BA632543F01}" srcOrd="1" destOrd="0" presId="urn:microsoft.com/office/officeart/2005/8/layout/hList1"/>
    <dgm:cxn modelId="{534EE021-7302-4621-905E-23C2F384473D}" type="presParOf" srcId="{CAE215DD-5373-46E4-9DBE-F0949CAB7CAD}" destId="{4D1A77B2-CC94-4291-AB7E-CCD3AD9D4E0E}" srcOrd="2" destOrd="0" presId="urn:microsoft.com/office/officeart/2005/8/layout/hList1"/>
    <dgm:cxn modelId="{36640E0C-0C5E-44C6-A4AA-8829E0C81C06}" type="presParOf" srcId="{4D1A77B2-CC94-4291-AB7E-CCD3AD9D4E0E}" destId="{514E4F2A-A5E3-402E-84BB-C3D5554F86F0}" srcOrd="0" destOrd="0" presId="urn:microsoft.com/office/officeart/2005/8/layout/hList1"/>
    <dgm:cxn modelId="{2F16AC78-A1BF-472A-901E-610C36ED4A83}" type="presParOf" srcId="{4D1A77B2-CC94-4291-AB7E-CCD3AD9D4E0E}" destId="{8B33D194-1F95-40D3-BC09-1894EE86CE30}" srcOrd="1" destOrd="0" presId="urn:microsoft.com/office/officeart/2005/8/layout/h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E9471-02A0-4AA2-8CFD-FAD101444A1D}">
      <dsp:nvSpPr>
        <dsp:cNvPr id="0" name=""/>
        <dsp:cNvSpPr/>
      </dsp:nvSpPr>
      <dsp:spPr>
        <a:xfrm>
          <a:off x="1195" y="32119"/>
          <a:ext cx="4195748" cy="26643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61EDA2-9E28-4FF7-AC54-E456FC57792C}">
      <dsp:nvSpPr>
        <dsp:cNvPr id="0" name=""/>
        <dsp:cNvSpPr/>
      </dsp:nvSpPr>
      <dsp:spPr>
        <a:xfrm>
          <a:off x="467389" y="475003"/>
          <a:ext cx="4195748" cy="266430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a:t>The main and base design of the database revolves around the traditional Buyer, Mediator, and Customer relationship. The Buyer or Customer information, its relation to the Nexusmart (Mediator) who takes the Purchase Orders and then processes it to the Seller who possesses the Product is clearly depicted in the Database.</a:t>
          </a:r>
          <a:endParaRPr lang="en-US" sz="1700" kern="1200" dirty="0"/>
        </a:p>
      </dsp:txBody>
      <dsp:txXfrm>
        <a:off x="545424" y="553038"/>
        <a:ext cx="4039678" cy="2508230"/>
      </dsp:txXfrm>
    </dsp:sp>
    <dsp:sp modelId="{9A72EA8A-BE9C-4D05-B6DA-AD76D62DF256}">
      <dsp:nvSpPr>
        <dsp:cNvPr id="0" name=""/>
        <dsp:cNvSpPr/>
      </dsp:nvSpPr>
      <dsp:spPr>
        <a:xfrm>
          <a:off x="5129332" y="32119"/>
          <a:ext cx="4195748" cy="26643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DEAB04-DA03-43B7-B1D3-6850551F5E6C}">
      <dsp:nvSpPr>
        <dsp:cNvPr id="0" name=""/>
        <dsp:cNvSpPr/>
      </dsp:nvSpPr>
      <dsp:spPr>
        <a:xfrm>
          <a:off x="5595526" y="475003"/>
          <a:ext cx="4195748" cy="266430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a:t>Then there are the transactions that take place between these three entities, the payment transactions, and since Nexusmart is involved in logistics and deliveries, the database also processes the data related to Shipping of these products. </a:t>
          </a:r>
        </a:p>
      </dsp:txBody>
      <dsp:txXfrm>
        <a:off x="5673561" y="553038"/>
        <a:ext cx="4039678" cy="2508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1221A-B3CB-41AD-849A-0F45F80541CE}">
      <dsp:nvSpPr>
        <dsp:cNvPr id="0" name=""/>
        <dsp:cNvSpPr/>
      </dsp:nvSpPr>
      <dsp:spPr>
        <a:xfrm>
          <a:off x="34" y="141732"/>
          <a:ext cx="3278190" cy="4032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defRPr b="1"/>
          </a:pPr>
          <a:r>
            <a:rPr lang="en-US" sz="1400" kern="1200" dirty="0"/>
            <a:t>Business purpose: </a:t>
          </a:r>
        </a:p>
      </dsp:txBody>
      <dsp:txXfrm>
        <a:off x="34" y="141732"/>
        <a:ext cx="3278190" cy="403200"/>
      </dsp:txXfrm>
    </dsp:sp>
    <dsp:sp modelId="{B794638E-A6E8-4C54-B36F-C522B5C00EBC}">
      <dsp:nvSpPr>
        <dsp:cNvPr id="0" name=""/>
        <dsp:cNvSpPr/>
      </dsp:nvSpPr>
      <dsp:spPr>
        <a:xfrm>
          <a:off x="34" y="544932"/>
          <a:ext cx="3278190" cy="117211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a:t>
          </a:r>
          <a:r>
            <a:rPr lang="en-US" sz="1400" kern="1200" dirty="0" err="1"/>
            <a:t>TRG_Product</a:t>
          </a:r>
          <a:r>
            <a:rPr lang="en-US" sz="1400" kern="1200" dirty="0"/>
            <a:t> trigger automatically assigns a sequential Product ID to a newly-inserted row in the Product table, as well as assigning appropriate values to the </a:t>
          </a:r>
          <a:r>
            <a:rPr lang="en-US" sz="1400" kern="1200" dirty="0" err="1"/>
            <a:t>created_by</a:t>
          </a:r>
          <a:r>
            <a:rPr lang="en-US" sz="1400" kern="1200" dirty="0"/>
            <a:t> and </a:t>
          </a:r>
          <a:r>
            <a:rPr lang="en-US" sz="1400" kern="1200" dirty="0" err="1"/>
            <a:t>date_created</a:t>
          </a:r>
          <a:r>
            <a:rPr lang="en-US" sz="1400" kern="1200" dirty="0"/>
            <a:t> fields. </a:t>
          </a:r>
        </a:p>
      </dsp:txBody>
      <dsp:txXfrm>
        <a:off x="34" y="544932"/>
        <a:ext cx="3278190" cy="1172115"/>
      </dsp:txXfrm>
    </dsp:sp>
    <dsp:sp modelId="{514E4F2A-A5E3-402E-84BB-C3D5554F86F0}">
      <dsp:nvSpPr>
        <dsp:cNvPr id="0" name=""/>
        <dsp:cNvSpPr/>
      </dsp:nvSpPr>
      <dsp:spPr>
        <a:xfrm>
          <a:off x="3737171" y="141732"/>
          <a:ext cx="3278190" cy="4032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defRPr b="1"/>
          </a:pPr>
          <a:r>
            <a:rPr lang="en-US" sz="1400" kern="1200"/>
            <a:t>Business purpose: </a:t>
          </a:r>
        </a:p>
      </dsp:txBody>
      <dsp:txXfrm>
        <a:off x="3737171" y="141732"/>
        <a:ext cx="3278190" cy="403200"/>
      </dsp:txXfrm>
    </dsp:sp>
    <dsp:sp modelId="{8B33D194-1F95-40D3-BC09-1894EE86CE30}">
      <dsp:nvSpPr>
        <dsp:cNvPr id="0" name=""/>
        <dsp:cNvSpPr/>
      </dsp:nvSpPr>
      <dsp:spPr>
        <a:xfrm>
          <a:off x="3737171" y="544932"/>
          <a:ext cx="3278190" cy="1172115"/>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To auto-generate a </a:t>
          </a:r>
          <a:r>
            <a:rPr lang="en-US" sz="1400" kern="1200" dirty="0" err="1"/>
            <a:t>Customer_ID</a:t>
          </a:r>
          <a:r>
            <a:rPr lang="en-US" sz="1400" kern="1200" dirty="0"/>
            <a:t> and </a:t>
          </a:r>
          <a:r>
            <a:rPr lang="en-US" sz="1400" kern="1200" dirty="0" err="1"/>
            <a:t>Product_ID</a:t>
          </a:r>
          <a:r>
            <a:rPr lang="en-US" sz="1400" kern="1200" dirty="0"/>
            <a:t> which have an increment of 1 starting from 1, making the work of insertion easier.</a:t>
          </a:r>
        </a:p>
      </dsp:txBody>
      <dsp:txXfrm>
        <a:off x="3737171" y="544932"/>
        <a:ext cx="3278190" cy="11721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6F2EE-D58C-4F0C-84FA-8E9172584634}" type="datetimeFigureOut">
              <a:rPr lang="en-IN" smtClean="0"/>
              <a:t>10-02-2024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CCA94-6952-4644-819E-46D6930A5557}" type="slidenum">
              <a:rPr lang="en-IN" smtClean="0"/>
              <a:t>‹#›</a:t>
            </a:fld>
            <a:endParaRPr lang="en-IN"/>
          </a:p>
        </p:txBody>
      </p:sp>
    </p:spTree>
    <p:extLst>
      <p:ext uri="{BB962C8B-B14F-4D97-AF65-F5344CB8AC3E}">
        <p14:creationId xmlns:p14="http://schemas.microsoft.com/office/powerpoint/2010/main" val="239201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7CCA94-6952-4644-819E-46D6930A5557}" type="slidenum">
              <a:rPr lang="en-IN" smtClean="0"/>
              <a:t>6</a:t>
            </a:fld>
            <a:endParaRPr lang="en-IN"/>
          </a:p>
        </p:txBody>
      </p:sp>
    </p:spTree>
    <p:extLst>
      <p:ext uri="{BB962C8B-B14F-4D97-AF65-F5344CB8AC3E}">
        <p14:creationId xmlns:p14="http://schemas.microsoft.com/office/powerpoint/2010/main" val="392403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1B3C-8DAE-64E5-6B01-EE90EE3143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D7576A-CE41-04E9-A83B-17C16B845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A3FF3F-0564-CD4C-D5FE-9151F32A7413}"/>
              </a:ext>
            </a:extLst>
          </p:cNvPr>
          <p:cNvSpPr>
            <a:spLocks noGrp="1"/>
          </p:cNvSpPr>
          <p:nvPr>
            <p:ph type="dt" sz="half" idx="10"/>
          </p:nvPr>
        </p:nvSpPr>
        <p:spPr/>
        <p:txBody>
          <a:bodyPr/>
          <a:lstStyle/>
          <a:p>
            <a:fld id="{88B607FE-1661-4E3C-8520-8E6C9679E090}" type="datetimeFigureOut">
              <a:rPr lang="en-US" smtClean="0"/>
              <a:t>2/10/2024</a:t>
            </a:fld>
            <a:endParaRPr lang="en-US"/>
          </a:p>
        </p:txBody>
      </p:sp>
      <p:sp>
        <p:nvSpPr>
          <p:cNvPr id="5" name="Footer Placeholder 4">
            <a:extLst>
              <a:ext uri="{FF2B5EF4-FFF2-40B4-BE49-F238E27FC236}">
                <a16:creationId xmlns:a16="http://schemas.microsoft.com/office/drawing/2014/main" id="{53E1E2FC-6642-19F6-6B71-1EFF33E8D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46958-207A-D897-A9E0-BD098E6AA998}"/>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274137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A7C8-DA7F-1CDD-772A-FDFCE8C09A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B413B8-2B3E-B5AF-ED41-7335B0202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195F1-72F3-8F03-6259-2A9201354B9B}"/>
              </a:ext>
            </a:extLst>
          </p:cNvPr>
          <p:cNvSpPr>
            <a:spLocks noGrp="1"/>
          </p:cNvSpPr>
          <p:nvPr>
            <p:ph type="dt" sz="half" idx="10"/>
          </p:nvPr>
        </p:nvSpPr>
        <p:spPr/>
        <p:txBody>
          <a:bodyPr/>
          <a:lstStyle/>
          <a:p>
            <a:fld id="{88B607FE-1661-4E3C-8520-8E6C9679E090}" type="datetimeFigureOut">
              <a:rPr lang="en-US" smtClean="0"/>
              <a:t>2/10/2024</a:t>
            </a:fld>
            <a:endParaRPr lang="en-US"/>
          </a:p>
        </p:txBody>
      </p:sp>
      <p:sp>
        <p:nvSpPr>
          <p:cNvPr id="5" name="Footer Placeholder 4">
            <a:extLst>
              <a:ext uri="{FF2B5EF4-FFF2-40B4-BE49-F238E27FC236}">
                <a16:creationId xmlns:a16="http://schemas.microsoft.com/office/drawing/2014/main" id="{B41AFEDB-B663-F089-C235-E5435CE11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69AD6-5CC7-9AB1-0FB0-658E2025F1DF}"/>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232048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47873-35A9-6F82-AC07-60B6ECC06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5EF304-8E3D-0EB9-87AB-2741187E9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BE27D-854A-2AE9-61DE-FCB68CD76283}"/>
              </a:ext>
            </a:extLst>
          </p:cNvPr>
          <p:cNvSpPr>
            <a:spLocks noGrp="1"/>
          </p:cNvSpPr>
          <p:nvPr>
            <p:ph type="dt" sz="half" idx="10"/>
          </p:nvPr>
        </p:nvSpPr>
        <p:spPr/>
        <p:txBody>
          <a:bodyPr/>
          <a:lstStyle/>
          <a:p>
            <a:fld id="{88B607FE-1661-4E3C-8520-8E6C9679E090}" type="datetimeFigureOut">
              <a:rPr lang="en-US" smtClean="0"/>
              <a:t>2/10/2024</a:t>
            </a:fld>
            <a:endParaRPr lang="en-US"/>
          </a:p>
        </p:txBody>
      </p:sp>
      <p:sp>
        <p:nvSpPr>
          <p:cNvPr id="5" name="Footer Placeholder 4">
            <a:extLst>
              <a:ext uri="{FF2B5EF4-FFF2-40B4-BE49-F238E27FC236}">
                <a16:creationId xmlns:a16="http://schemas.microsoft.com/office/drawing/2014/main" id="{8568FE91-7590-51FA-AA53-913C59F3E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737D4-31A7-C3BE-D666-DBFB485FDD89}"/>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263753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C28E-B822-BD02-D9A4-BA0376F64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AFC8-794A-6EF7-B748-AEF7B514B6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88D5D-84D3-4EE7-47D6-DC9ACC781CED}"/>
              </a:ext>
            </a:extLst>
          </p:cNvPr>
          <p:cNvSpPr>
            <a:spLocks noGrp="1"/>
          </p:cNvSpPr>
          <p:nvPr>
            <p:ph type="dt" sz="half" idx="10"/>
          </p:nvPr>
        </p:nvSpPr>
        <p:spPr/>
        <p:txBody>
          <a:bodyPr/>
          <a:lstStyle/>
          <a:p>
            <a:fld id="{88B607FE-1661-4E3C-8520-8E6C9679E090}" type="datetimeFigureOut">
              <a:rPr lang="en-US" smtClean="0"/>
              <a:t>2/10/2024</a:t>
            </a:fld>
            <a:endParaRPr lang="en-US"/>
          </a:p>
        </p:txBody>
      </p:sp>
      <p:sp>
        <p:nvSpPr>
          <p:cNvPr id="5" name="Footer Placeholder 4">
            <a:extLst>
              <a:ext uri="{FF2B5EF4-FFF2-40B4-BE49-F238E27FC236}">
                <a16:creationId xmlns:a16="http://schemas.microsoft.com/office/drawing/2014/main" id="{44A2847C-D8F8-B092-CA7A-19EAF7306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CC1F1-3181-9342-CC20-70EA7DAE8F8B}"/>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65565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95B4-38ED-B4D8-2E88-C72ACCEF49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6FD47B-FD3A-7A50-54E0-03BA091AF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BDCF9C-BDE3-594C-2F93-432A632ED321}"/>
              </a:ext>
            </a:extLst>
          </p:cNvPr>
          <p:cNvSpPr>
            <a:spLocks noGrp="1"/>
          </p:cNvSpPr>
          <p:nvPr>
            <p:ph type="dt" sz="half" idx="10"/>
          </p:nvPr>
        </p:nvSpPr>
        <p:spPr/>
        <p:txBody>
          <a:bodyPr/>
          <a:lstStyle/>
          <a:p>
            <a:fld id="{88B607FE-1661-4E3C-8520-8E6C9679E090}" type="datetimeFigureOut">
              <a:rPr lang="en-US" smtClean="0"/>
              <a:t>2/10/2024</a:t>
            </a:fld>
            <a:endParaRPr lang="en-US"/>
          </a:p>
        </p:txBody>
      </p:sp>
      <p:sp>
        <p:nvSpPr>
          <p:cNvPr id="5" name="Footer Placeholder 4">
            <a:extLst>
              <a:ext uri="{FF2B5EF4-FFF2-40B4-BE49-F238E27FC236}">
                <a16:creationId xmlns:a16="http://schemas.microsoft.com/office/drawing/2014/main" id="{2EA0D9CD-F7CB-7E81-28E0-01960FD76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22E58-B340-4BDC-4DC2-B6885AE17B23}"/>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150368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AB94-E014-9784-708A-C8976F448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0C703D-5613-45E6-4EA6-C29E70F517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42244F-14C1-20C0-965E-BB0173936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08593E-45E0-37D6-2F83-6D660FE604DA}"/>
              </a:ext>
            </a:extLst>
          </p:cNvPr>
          <p:cNvSpPr>
            <a:spLocks noGrp="1"/>
          </p:cNvSpPr>
          <p:nvPr>
            <p:ph type="dt" sz="half" idx="10"/>
          </p:nvPr>
        </p:nvSpPr>
        <p:spPr/>
        <p:txBody>
          <a:bodyPr/>
          <a:lstStyle/>
          <a:p>
            <a:fld id="{88B607FE-1661-4E3C-8520-8E6C9679E090}" type="datetimeFigureOut">
              <a:rPr lang="en-US" smtClean="0"/>
              <a:t>2/10/2024</a:t>
            </a:fld>
            <a:endParaRPr lang="en-US"/>
          </a:p>
        </p:txBody>
      </p:sp>
      <p:sp>
        <p:nvSpPr>
          <p:cNvPr id="6" name="Footer Placeholder 5">
            <a:extLst>
              <a:ext uri="{FF2B5EF4-FFF2-40B4-BE49-F238E27FC236}">
                <a16:creationId xmlns:a16="http://schemas.microsoft.com/office/drawing/2014/main" id="{5692E5C3-47F6-93C8-5106-D5A7E08D2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119E7-0DF2-69F9-74AE-A426EB80506C}"/>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227549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4CA3-C23A-5DD1-14F9-3F679C6FA7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39E2B9-53C5-05DD-310F-CC23126DB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777578-DBD1-1455-A7F3-BF29ED9853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DCA626-AEAC-9DC2-46B2-AD09338246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DAC2CE-133A-7A7C-B1E5-9B3BDAE7B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66EAA2-80FF-81F7-CFF9-A6348B788FC4}"/>
              </a:ext>
            </a:extLst>
          </p:cNvPr>
          <p:cNvSpPr>
            <a:spLocks noGrp="1"/>
          </p:cNvSpPr>
          <p:nvPr>
            <p:ph type="dt" sz="half" idx="10"/>
          </p:nvPr>
        </p:nvSpPr>
        <p:spPr/>
        <p:txBody>
          <a:bodyPr/>
          <a:lstStyle/>
          <a:p>
            <a:fld id="{88B607FE-1661-4E3C-8520-8E6C9679E090}" type="datetimeFigureOut">
              <a:rPr lang="en-US" smtClean="0"/>
              <a:t>2/10/2024</a:t>
            </a:fld>
            <a:endParaRPr lang="en-US"/>
          </a:p>
        </p:txBody>
      </p:sp>
      <p:sp>
        <p:nvSpPr>
          <p:cNvPr id="8" name="Footer Placeholder 7">
            <a:extLst>
              <a:ext uri="{FF2B5EF4-FFF2-40B4-BE49-F238E27FC236}">
                <a16:creationId xmlns:a16="http://schemas.microsoft.com/office/drawing/2014/main" id="{257E9BDD-D3D5-D3AA-76C9-1AF3C254A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50F104-183D-645A-10FA-3EA1F68A96A0}"/>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3142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B088-18F5-6A6D-F97A-C15F8660E6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4846E2-3147-F50E-CD04-77202A303821}"/>
              </a:ext>
            </a:extLst>
          </p:cNvPr>
          <p:cNvSpPr>
            <a:spLocks noGrp="1"/>
          </p:cNvSpPr>
          <p:nvPr>
            <p:ph type="dt" sz="half" idx="10"/>
          </p:nvPr>
        </p:nvSpPr>
        <p:spPr/>
        <p:txBody>
          <a:bodyPr/>
          <a:lstStyle/>
          <a:p>
            <a:fld id="{88B607FE-1661-4E3C-8520-8E6C9679E090}" type="datetimeFigureOut">
              <a:rPr lang="en-US" smtClean="0"/>
              <a:t>2/10/2024</a:t>
            </a:fld>
            <a:endParaRPr lang="en-US"/>
          </a:p>
        </p:txBody>
      </p:sp>
      <p:sp>
        <p:nvSpPr>
          <p:cNvPr id="4" name="Footer Placeholder 3">
            <a:extLst>
              <a:ext uri="{FF2B5EF4-FFF2-40B4-BE49-F238E27FC236}">
                <a16:creationId xmlns:a16="http://schemas.microsoft.com/office/drawing/2014/main" id="{467A9FF0-EE38-3AC3-7247-53A3C44E28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32BB8A-207F-9141-3EA9-82D12D636E64}"/>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6760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4C3F7-BBA8-5572-BC01-49E87AF8F6AB}"/>
              </a:ext>
            </a:extLst>
          </p:cNvPr>
          <p:cNvSpPr>
            <a:spLocks noGrp="1"/>
          </p:cNvSpPr>
          <p:nvPr>
            <p:ph type="dt" sz="half" idx="10"/>
          </p:nvPr>
        </p:nvSpPr>
        <p:spPr/>
        <p:txBody>
          <a:bodyPr/>
          <a:lstStyle/>
          <a:p>
            <a:fld id="{88B607FE-1661-4E3C-8520-8E6C9679E090}" type="datetimeFigureOut">
              <a:rPr lang="en-US" smtClean="0"/>
              <a:t>2/10/2024</a:t>
            </a:fld>
            <a:endParaRPr lang="en-US"/>
          </a:p>
        </p:txBody>
      </p:sp>
      <p:sp>
        <p:nvSpPr>
          <p:cNvPr id="3" name="Footer Placeholder 2">
            <a:extLst>
              <a:ext uri="{FF2B5EF4-FFF2-40B4-BE49-F238E27FC236}">
                <a16:creationId xmlns:a16="http://schemas.microsoft.com/office/drawing/2014/main" id="{FA57B63C-AB74-9AB1-C063-E005ADDE79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7623E2-EBEF-0588-D069-03F0D5A8AC4A}"/>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1950020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D4BC-A0A7-C62A-C52F-92C10E9A7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BDF870-88A5-6E72-193F-81C17F7F3F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EE987D-7006-FA6A-B447-F6E4EA8D7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5A010-5ED0-27A4-F024-8F1300580464}"/>
              </a:ext>
            </a:extLst>
          </p:cNvPr>
          <p:cNvSpPr>
            <a:spLocks noGrp="1"/>
          </p:cNvSpPr>
          <p:nvPr>
            <p:ph type="dt" sz="half" idx="10"/>
          </p:nvPr>
        </p:nvSpPr>
        <p:spPr/>
        <p:txBody>
          <a:bodyPr/>
          <a:lstStyle/>
          <a:p>
            <a:fld id="{88B607FE-1661-4E3C-8520-8E6C9679E090}" type="datetimeFigureOut">
              <a:rPr lang="en-US" smtClean="0"/>
              <a:t>2/10/2024</a:t>
            </a:fld>
            <a:endParaRPr lang="en-US"/>
          </a:p>
        </p:txBody>
      </p:sp>
      <p:sp>
        <p:nvSpPr>
          <p:cNvPr id="6" name="Footer Placeholder 5">
            <a:extLst>
              <a:ext uri="{FF2B5EF4-FFF2-40B4-BE49-F238E27FC236}">
                <a16:creationId xmlns:a16="http://schemas.microsoft.com/office/drawing/2014/main" id="{F9166422-4A32-6EC3-0CE3-078CF4D07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C62590-BA2A-5D88-729C-1D60A8B6D486}"/>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146747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F489-9603-1B59-9B9A-8699C5ECB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BD7CE6-A97E-930D-2A31-819ADAD42B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D61255-0E84-B58F-297E-C29D19B82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B1761-93F6-A4E8-0EEB-9810ECDF5999}"/>
              </a:ext>
            </a:extLst>
          </p:cNvPr>
          <p:cNvSpPr>
            <a:spLocks noGrp="1"/>
          </p:cNvSpPr>
          <p:nvPr>
            <p:ph type="dt" sz="half" idx="10"/>
          </p:nvPr>
        </p:nvSpPr>
        <p:spPr/>
        <p:txBody>
          <a:bodyPr/>
          <a:lstStyle/>
          <a:p>
            <a:fld id="{88B607FE-1661-4E3C-8520-8E6C9679E090}" type="datetimeFigureOut">
              <a:rPr lang="en-US" smtClean="0"/>
              <a:t>2/10/2024</a:t>
            </a:fld>
            <a:endParaRPr lang="en-US"/>
          </a:p>
        </p:txBody>
      </p:sp>
      <p:sp>
        <p:nvSpPr>
          <p:cNvPr id="6" name="Footer Placeholder 5">
            <a:extLst>
              <a:ext uri="{FF2B5EF4-FFF2-40B4-BE49-F238E27FC236}">
                <a16:creationId xmlns:a16="http://schemas.microsoft.com/office/drawing/2014/main" id="{4EE827D0-3B11-7477-4BB4-F2AC83B42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C4017-6570-1DE7-BBD7-8FC69D987D55}"/>
              </a:ext>
            </a:extLst>
          </p:cNvPr>
          <p:cNvSpPr>
            <a:spLocks noGrp="1"/>
          </p:cNvSpPr>
          <p:nvPr>
            <p:ph type="sldNum" sz="quarter" idx="12"/>
          </p:nvPr>
        </p:nvSpPr>
        <p:spPr/>
        <p:txBody>
          <a:bodyPr/>
          <a:lstStyle/>
          <a:p>
            <a:fld id="{A379BD77-AF42-4ABF-9D1D-3F463AEBA233}" type="slidenum">
              <a:rPr lang="en-US" smtClean="0"/>
              <a:t>‹#›</a:t>
            </a:fld>
            <a:endParaRPr lang="en-US"/>
          </a:p>
        </p:txBody>
      </p:sp>
    </p:spTree>
    <p:extLst>
      <p:ext uri="{BB962C8B-B14F-4D97-AF65-F5344CB8AC3E}">
        <p14:creationId xmlns:p14="http://schemas.microsoft.com/office/powerpoint/2010/main" val="52938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99BFD7-EC1B-140C-273E-F3BD3A393A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79FC99-1050-6E98-A526-EBF03E1AC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DDE0F-9FE5-D835-FC80-D9C675B59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607FE-1661-4E3C-8520-8E6C9679E090}" type="datetimeFigureOut">
              <a:rPr lang="en-US" smtClean="0"/>
              <a:t>2/10/2024</a:t>
            </a:fld>
            <a:endParaRPr lang="en-US"/>
          </a:p>
        </p:txBody>
      </p:sp>
      <p:sp>
        <p:nvSpPr>
          <p:cNvPr id="5" name="Footer Placeholder 4">
            <a:extLst>
              <a:ext uri="{FF2B5EF4-FFF2-40B4-BE49-F238E27FC236}">
                <a16:creationId xmlns:a16="http://schemas.microsoft.com/office/drawing/2014/main" id="{873D7F87-BC67-7F1D-F40D-C06C189BF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5D12EC-CBB3-4331-E6DB-BE6A59D346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9BD77-AF42-4ABF-9D1D-3F463AEBA233}" type="slidenum">
              <a:rPr lang="en-US" smtClean="0"/>
              <a:t>‹#›</a:t>
            </a:fld>
            <a:endParaRPr lang="en-US"/>
          </a:p>
        </p:txBody>
      </p:sp>
    </p:spTree>
    <p:extLst>
      <p:ext uri="{BB962C8B-B14F-4D97-AF65-F5344CB8AC3E}">
        <p14:creationId xmlns:p14="http://schemas.microsoft.com/office/powerpoint/2010/main" val="971039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7.png"/><Relationship Id="rId7" Type="http://schemas.openxmlformats.org/officeDocument/2006/relationships/diagramLayout" Target="../diagrams/layout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1.png"/><Relationship Id="rId10" Type="http://schemas.microsoft.com/office/2007/relationships/diagramDrawing" Target="../diagrams/drawing2.xml"/><Relationship Id="rId4" Type="http://schemas.openxmlformats.org/officeDocument/2006/relationships/image" Target="../media/image8.png"/><Relationship Id="rId9"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3" name="Rectangle 107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verview | Nexus Smart Communities">
            <a:extLst>
              <a:ext uri="{FF2B5EF4-FFF2-40B4-BE49-F238E27FC236}">
                <a16:creationId xmlns:a16="http://schemas.microsoft.com/office/drawing/2014/main" id="{9DBAE6CF-BF2F-8FF0-A29B-CF4DF1810B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609" r="9090" b="11477"/>
          <a:stretch/>
        </p:blipFill>
        <p:spPr bwMode="auto">
          <a:xfrm>
            <a:off x="4042064" y="10"/>
            <a:ext cx="8149936" cy="6857990"/>
          </a:xfrm>
          <a:prstGeom prst="rect">
            <a:avLst/>
          </a:prstGeom>
          <a:noFill/>
          <a:extLst>
            <a:ext uri="{909E8E84-426E-40DD-AFC4-6F175D3DCCD1}">
              <a14:hiddenFill xmlns:a14="http://schemas.microsoft.com/office/drawing/2010/main">
                <a:solidFill>
                  <a:srgbClr val="FFFFFF"/>
                </a:solidFill>
              </a14:hiddenFill>
            </a:ext>
          </a:extLst>
        </p:spPr>
      </p:pic>
      <p:sp>
        <p:nvSpPr>
          <p:cNvPr id="1084" name="Rectangle 107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B68E23-F687-568C-F7CF-F15336BF0B5D}"/>
              </a:ext>
            </a:extLst>
          </p:cNvPr>
          <p:cNvSpPr>
            <a:spLocks noGrp="1"/>
          </p:cNvSpPr>
          <p:nvPr>
            <p:ph type="ctrTitle"/>
          </p:nvPr>
        </p:nvSpPr>
        <p:spPr>
          <a:xfrm>
            <a:off x="424815" y="1427193"/>
            <a:ext cx="3438144" cy="666056"/>
          </a:xfrm>
        </p:spPr>
        <p:txBody>
          <a:bodyPr vert="horz" lIns="91440" tIns="45720" rIns="91440" bIns="45720" rtlCol="0" anchor="b">
            <a:normAutofit fontScale="90000"/>
          </a:bodyPr>
          <a:lstStyle/>
          <a:p>
            <a:pPr algn="l"/>
            <a:r>
              <a:rPr lang="en-US" sz="2800" b="1" dirty="0"/>
              <a:t>BUAN6320 Group Project</a:t>
            </a:r>
          </a:p>
        </p:txBody>
      </p:sp>
      <p:sp>
        <p:nvSpPr>
          <p:cNvPr id="1085" name="Rectangle 107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86" name="Rectangle 108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EC04FBBD-9507-BA1B-71F3-90DFD4AE91CE}"/>
              </a:ext>
            </a:extLst>
          </p:cNvPr>
          <p:cNvSpPr>
            <a:spLocks noGrp="1"/>
          </p:cNvSpPr>
          <p:nvPr>
            <p:ph type="subTitle" idx="1"/>
          </p:nvPr>
        </p:nvSpPr>
        <p:spPr>
          <a:xfrm>
            <a:off x="424815" y="2565968"/>
            <a:ext cx="6164617" cy="3936465"/>
          </a:xfrm>
        </p:spPr>
        <p:txBody>
          <a:bodyPr vert="horz" lIns="91440" tIns="45720" rIns="91440" bIns="45720" rtlCol="0" anchor="t">
            <a:normAutofit fontScale="92500" lnSpcReduction="20000"/>
          </a:bodyPr>
          <a:lstStyle/>
          <a:p>
            <a:pPr indent="-228600" algn="l">
              <a:buFont typeface="Arial" panose="020B0604020202020204" pitchFamily="34" charset="0"/>
              <a:buChar char="•"/>
            </a:pPr>
            <a:endParaRPr lang="en-US" sz="800" dirty="0"/>
          </a:p>
          <a:p>
            <a:pPr indent="-228600" algn="l">
              <a:buFont typeface="Arial" panose="020B0604020202020204" pitchFamily="34" charset="0"/>
              <a:buChar char="•"/>
            </a:pPr>
            <a:endParaRPr lang="en-US" sz="800" dirty="0"/>
          </a:p>
          <a:p>
            <a:pPr indent="-228600" algn="l">
              <a:buFont typeface="Arial" panose="020B0604020202020204" pitchFamily="34" charset="0"/>
              <a:buChar char="•"/>
            </a:pPr>
            <a:endParaRPr lang="en-US" sz="2800" b="1" dirty="0"/>
          </a:p>
          <a:p>
            <a:pPr algn="l"/>
            <a:r>
              <a:rPr lang="en-US" sz="7100" b="1" i="1" dirty="0"/>
              <a:t>NEXUSMART</a:t>
            </a:r>
          </a:p>
          <a:p>
            <a:pPr indent="-228600" algn="l">
              <a:buFont typeface="Arial" panose="020B0604020202020204" pitchFamily="34" charset="0"/>
              <a:buChar char="•"/>
            </a:pPr>
            <a:endParaRPr lang="en-US" sz="800" dirty="0"/>
          </a:p>
          <a:p>
            <a:pPr indent="-228600" algn="l">
              <a:buFont typeface="Arial" panose="020B0604020202020204" pitchFamily="34" charset="0"/>
              <a:buChar char="•"/>
            </a:pPr>
            <a:endParaRPr lang="en-US" sz="800" dirty="0"/>
          </a:p>
          <a:p>
            <a:pPr indent="-228600" algn="l">
              <a:buFont typeface="Arial" panose="020B0604020202020204" pitchFamily="34" charset="0"/>
              <a:buChar char="•"/>
            </a:pPr>
            <a:endParaRPr lang="en-US" sz="800" dirty="0"/>
          </a:p>
          <a:p>
            <a:pPr indent="-228600" algn="l">
              <a:buFont typeface="Arial" panose="020B0604020202020204" pitchFamily="34" charset="0"/>
              <a:buChar char="•"/>
            </a:pPr>
            <a:endParaRPr lang="en-US" sz="800" dirty="0"/>
          </a:p>
          <a:p>
            <a:pPr indent="-228600" algn="l">
              <a:buFont typeface="Arial" panose="020B0604020202020204" pitchFamily="34" charset="0"/>
              <a:buChar char="•"/>
            </a:pPr>
            <a:endParaRPr lang="en-US" sz="800" dirty="0"/>
          </a:p>
          <a:p>
            <a:pPr indent="-228600" algn="l">
              <a:buFont typeface="Arial" panose="020B0604020202020204" pitchFamily="34" charset="0"/>
              <a:buChar char="•"/>
            </a:pPr>
            <a:endParaRPr lang="en-US" sz="800" dirty="0"/>
          </a:p>
          <a:p>
            <a:pPr indent="-228600" algn="just">
              <a:buFont typeface="Arial" panose="020B0604020202020204" pitchFamily="34" charset="0"/>
              <a:buChar char="•"/>
            </a:pPr>
            <a:endParaRPr lang="en-US" sz="1900" dirty="0"/>
          </a:p>
          <a:p>
            <a:pPr algn="r"/>
            <a:r>
              <a:rPr lang="en-US" sz="1900" dirty="0"/>
              <a:t>By GROUP 1 (Divya Srishti, Swaroop </a:t>
            </a:r>
            <a:r>
              <a:rPr lang="en-US" sz="1900" dirty="0" err="1"/>
              <a:t>Dasagrandhi</a:t>
            </a:r>
            <a:r>
              <a:rPr lang="en-US" sz="1900" dirty="0"/>
              <a:t>, </a:t>
            </a:r>
            <a:r>
              <a:rPr lang="en-US" sz="1900" dirty="0" err="1"/>
              <a:t>Anubha</a:t>
            </a:r>
            <a:r>
              <a:rPr lang="en-US" sz="1900" dirty="0"/>
              <a:t> Jain, Raghu Veera </a:t>
            </a:r>
            <a:r>
              <a:rPr lang="en-US" sz="1900" dirty="0" err="1"/>
              <a:t>Gudapati</a:t>
            </a:r>
            <a:r>
              <a:rPr lang="en-US" sz="1900" dirty="0"/>
              <a:t>, Hrudya Raviprolu, Salman Muhammed) </a:t>
            </a:r>
          </a:p>
        </p:txBody>
      </p:sp>
    </p:spTree>
    <p:extLst>
      <p:ext uri="{BB962C8B-B14F-4D97-AF65-F5344CB8AC3E}">
        <p14:creationId xmlns:p14="http://schemas.microsoft.com/office/powerpoint/2010/main" val="29911236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with medium confidence">
            <a:extLst>
              <a:ext uri="{FF2B5EF4-FFF2-40B4-BE49-F238E27FC236}">
                <a16:creationId xmlns:a16="http://schemas.microsoft.com/office/drawing/2014/main" id="{5B59D2E0-683F-7E38-5DD0-16697C866102}"/>
              </a:ext>
            </a:extLst>
          </p:cNvPr>
          <p:cNvPicPr>
            <a:picLocks noChangeAspect="1"/>
          </p:cNvPicPr>
          <p:nvPr/>
        </p:nvPicPr>
        <p:blipFill rotWithShape="1">
          <a:blip r:embed="rId2">
            <a:extLst>
              <a:ext uri="{28A0092B-C50C-407E-A947-70E740481C1C}">
                <a14:useLocalDpi xmlns:a14="http://schemas.microsoft.com/office/drawing/2010/main" val="0"/>
              </a:ext>
            </a:extLst>
          </a:blip>
          <a:srcRect t="2352" r="29044" b="6740"/>
          <a:stretch/>
        </p:blipFill>
        <p:spPr>
          <a:xfrm>
            <a:off x="3523488" y="10"/>
            <a:ext cx="8668512" cy="6857990"/>
          </a:xfrm>
          <a:prstGeom prst="rect">
            <a:avLst/>
          </a:prstGeom>
        </p:spPr>
      </p:pic>
      <p:sp>
        <p:nvSpPr>
          <p:cNvPr id="1048" name="Rectangle 1047">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4D0594-AE71-33B6-3D87-8C958D32BF1E}"/>
              </a:ext>
            </a:extLst>
          </p:cNvPr>
          <p:cNvSpPr>
            <a:spLocks noGrp="1"/>
          </p:cNvSpPr>
          <p:nvPr>
            <p:ph type="title"/>
          </p:nvPr>
        </p:nvSpPr>
        <p:spPr>
          <a:xfrm>
            <a:off x="371094" y="1161288"/>
            <a:ext cx="6209588" cy="1027164"/>
          </a:xfrm>
        </p:spPr>
        <p:txBody>
          <a:bodyPr anchor="b">
            <a:noAutofit/>
          </a:bodyPr>
          <a:lstStyle/>
          <a:p>
            <a:r>
              <a:rPr lang="en-US" sz="3000" b="1" dirty="0"/>
              <a:t>Overview of </a:t>
            </a:r>
            <a:r>
              <a:rPr lang="en-US" sz="3000" b="1" dirty="0" err="1"/>
              <a:t>NexuSmart’s</a:t>
            </a:r>
            <a:r>
              <a:rPr lang="en-US" sz="3000" b="1" dirty="0"/>
              <a:t> E-commerce:</a:t>
            </a:r>
          </a:p>
        </p:txBody>
      </p:sp>
      <p:sp>
        <p:nvSpPr>
          <p:cNvPr id="1050" name="Rectangle 104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2" name="Rectangle 105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FA03B77-CA64-82A3-0E40-7E9064CD37CA}"/>
              </a:ext>
            </a:extLst>
          </p:cNvPr>
          <p:cNvSpPr>
            <a:spLocks noGrp="1"/>
          </p:cNvSpPr>
          <p:nvPr>
            <p:ph idx="1"/>
          </p:nvPr>
        </p:nvSpPr>
        <p:spPr>
          <a:xfrm>
            <a:off x="371093" y="2718054"/>
            <a:ext cx="6314519" cy="3610344"/>
          </a:xfrm>
        </p:spPr>
        <p:txBody>
          <a:bodyPr anchor="t">
            <a:normAutofit/>
          </a:bodyPr>
          <a:lstStyle/>
          <a:p>
            <a:pPr marL="0" indent="0">
              <a:buNone/>
            </a:pPr>
            <a:r>
              <a:rPr lang="en-US" sz="2000" dirty="0"/>
              <a:t>The </a:t>
            </a:r>
            <a:r>
              <a:rPr lang="en-US" sz="2000" dirty="0" err="1"/>
              <a:t>NexuSmart</a:t>
            </a:r>
            <a:r>
              <a:rPr lang="en-US" sz="2000" dirty="0"/>
              <a:t> Market places deal with everything from the Online store to the logistics that get the deliveries to the customers. The products on their website include a large plethora of products from everyday groceries and necessities up to Furniture, Clothing, and Electronics.</a:t>
            </a:r>
          </a:p>
          <a:p>
            <a:pPr marL="0" indent="0">
              <a:buNone/>
            </a:pPr>
            <a:endParaRPr lang="en-US" sz="1700" dirty="0"/>
          </a:p>
        </p:txBody>
      </p:sp>
      <p:pic>
        <p:nvPicPr>
          <p:cNvPr id="1026" name="Picture 2" descr="Overview | Nexus Smart Communities">
            <a:extLst>
              <a:ext uri="{FF2B5EF4-FFF2-40B4-BE49-F238E27FC236}">
                <a16:creationId xmlns:a16="http://schemas.microsoft.com/office/drawing/2014/main" id="{E7F0DB03-D4EC-F2EF-4A68-F3CD119C5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401" y="5507636"/>
            <a:ext cx="1350364" cy="135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04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66">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2" name="Rectangle 2068">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062" name="Picture 2061">
            <a:extLst>
              <a:ext uri="{FF2B5EF4-FFF2-40B4-BE49-F238E27FC236}">
                <a16:creationId xmlns:a16="http://schemas.microsoft.com/office/drawing/2014/main" id="{65D489DA-032C-CC43-27C7-D3638BB680DA}"/>
              </a:ext>
            </a:extLst>
          </p:cNvPr>
          <p:cNvPicPr>
            <a:picLocks noChangeAspect="1"/>
          </p:cNvPicPr>
          <p:nvPr/>
        </p:nvPicPr>
        <p:blipFill rotWithShape="1">
          <a:blip r:embed="rId2">
            <a:alphaModFix amt="60000"/>
          </a:blip>
          <a:srcRect t="11409" b="4321"/>
          <a:stretch/>
        </p:blipFill>
        <p:spPr>
          <a:xfrm>
            <a:off x="20" y="10"/>
            <a:ext cx="12191980" cy="6857990"/>
          </a:xfrm>
          <a:prstGeom prst="rect">
            <a:avLst/>
          </a:prstGeom>
        </p:spPr>
      </p:pic>
      <p:sp>
        <p:nvSpPr>
          <p:cNvPr id="2" name="Title 1">
            <a:extLst>
              <a:ext uri="{FF2B5EF4-FFF2-40B4-BE49-F238E27FC236}">
                <a16:creationId xmlns:a16="http://schemas.microsoft.com/office/drawing/2014/main" id="{419CA5F6-0B38-7F2C-9C37-4B7691E1E486}"/>
              </a:ext>
            </a:extLst>
          </p:cNvPr>
          <p:cNvSpPr>
            <a:spLocks noGrp="1"/>
          </p:cNvSpPr>
          <p:nvPr>
            <p:ph type="title"/>
          </p:nvPr>
        </p:nvSpPr>
        <p:spPr>
          <a:xfrm>
            <a:off x="1198181" y="728906"/>
            <a:ext cx="9792471" cy="2057037"/>
          </a:xfrm>
        </p:spPr>
        <p:txBody>
          <a:bodyPr>
            <a:normAutofit/>
          </a:bodyPr>
          <a:lstStyle/>
          <a:p>
            <a:r>
              <a:rPr lang="en-US" b="1">
                <a:solidFill>
                  <a:srgbClr val="FFFFFF"/>
                </a:solidFill>
              </a:rPr>
              <a:t>Introduction to the Database</a:t>
            </a:r>
          </a:p>
        </p:txBody>
      </p:sp>
      <p:pic>
        <p:nvPicPr>
          <p:cNvPr id="2050" name="Picture 2" descr="Overview | Nexus Smart Communities">
            <a:extLst>
              <a:ext uri="{FF2B5EF4-FFF2-40B4-BE49-F238E27FC236}">
                <a16:creationId xmlns:a16="http://schemas.microsoft.com/office/drawing/2014/main" id="{7584688C-EABF-5F0B-36CF-96CF5A666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5630" y="5676752"/>
            <a:ext cx="1045568" cy="10455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Content Placeholder 2">
            <a:extLst>
              <a:ext uri="{FF2B5EF4-FFF2-40B4-BE49-F238E27FC236}">
                <a16:creationId xmlns:a16="http://schemas.microsoft.com/office/drawing/2014/main" id="{88A79858-213A-F105-CA60-55EA7AFFD785}"/>
              </a:ext>
            </a:extLst>
          </p:cNvPr>
          <p:cNvGraphicFramePr>
            <a:graphicFrameLocks noGrp="1"/>
          </p:cNvGraphicFramePr>
          <p:nvPr>
            <p:ph idx="1"/>
            <p:extLst>
              <p:ext uri="{D42A27DB-BD31-4B8C-83A1-F6EECF244321}">
                <p14:modId xmlns:p14="http://schemas.microsoft.com/office/powerpoint/2010/main" val="2203932518"/>
              </p:ext>
            </p:extLst>
          </p:nvPr>
        </p:nvGraphicFramePr>
        <p:xfrm>
          <a:off x="1198181" y="2957665"/>
          <a:ext cx="9792471" cy="31714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849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2" name="Rectangle 251">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02798-13C1-5E25-FF77-BAC7460523EC}"/>
              </a:ext>
            </a:extLst>
          </p:cNvPr>
          <p:cNvSpPr>
            <a:spLocks noGrp="1"/>
          </p:cNvSpPr>
          <p:nvPr>
            <p:ph type="title"/>
          </p:nvPr>
        </p:nvSpPr>
        <p:spPr>
          <a:xfrm>
            <a:off x="5296874" y="1076324"/>
            <a:ext cx="6272784" cy="1535051"/>
          </a:xfrm>
        </p:spPr>
        <p:txBody>
          <a:bodyPr anchor="b">
            <a:normAutofit/>
          </a:bodyPr>
          <a:lstStyle/>
          <a:p>
            <a:r>
              <a:rPr lang="en-US" sz="5200" b="1"/>
              <a:t>Purpose and Objective</a:t>
            </a:r>
          </a:p>
        </p:txBody>
      </p:sp>
      <p:pic>
        <p:nvPicPr>
          <p:cNvPr id="40" name="Graphic 19" descr="Database">
            <a:extLst>
              <a:ext uri="{FF2B5EF4-FFF2-40B4-BE49-F238E27FC236}">
                <a16:creationId xmlns:a16="http://schemas.microsoft.com/office/drawing/2014/main" id="{118FED69-44DC-F868-4A2C-7EFE27E8C7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1283758"/>
            <a:ext cx="4217332" cy="4217332"/>
          </a:xfrm>
          <a:prstGeom prst="rect">
            <a:avLst/>
          </a:prstGeom>
        </p:spPr>
      </p:pic>
      <p:sp>
        <p:nvSpPr>
          <p:cNvPr id="254" name="Rectangle 253">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6" name="Rectangle 255">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A031560-5907-78F5-CE50-5BB4579ACACF}"/>
              </a:ext>
            </a:extLst>
          </p:cNvPr>
          <p:cNvSpPr>
            <a:spLocks noGrp="1"/>
          </p:cNvSpPr>
          <p:nvPr>
            <p:ph idx="1"/>
          </p:nvPr>
        </p:nvSpPr>
        <p:spPr>
          <a:xfrm>
            <a:off x="5296874" y="3351276"/>
            <a:ext cx="6272784" cy="2825686"/>
          </a:xfrm>
        </p:spPr>
        <p:txBody>
          <a:bodyPr>
            <a:normAutofit/>
          </a:bodyPr>
          <a:lstStyle/>
          <a:p>
            <a:pPr marL="0" indent="0">
              <a:buNone/>
            </a:pPr>
            <a:r>
              <a:rPr lang="en-US" sz="2200"/>
              <a:t>The database language will allow the user to easily retrieve specific information about the business using queries based on various criterion. This database should be able to provide a structured format for storing and organizing data, by defining structure, relationships, and constraints of the data, all while ensuring data integrity and consistency.</a:t>
            </a:r>
          </a:p>
          <a:p>
            <a:endParaRPr lang="en-US" sz="2200"/>
          </a:p>
        </p:txBody>
      </p:sp>
      <p:pic>
        <p:nvPicPr>
          <p:cNvPr id="4" name="Picture 2" descr="Overview | Nexus Smart Communities">
            <a:extLst>
              <a:ext uri="{FF2B5EF4-FFF2-40B4-BE49-F238E27FC236}">
                <a16:creationId xmlns:a16="http://schemas.microsoft.com/office/drawing/2014/main" id="{B43D14E4-44EC-2697-1F31-9B0E39771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5630" y="5676752"/>
            <a:ext cx="1045568" cy="104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72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FE7FC-E0D0-B4F2-99D9-818946ED075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Entity – Relationship Diagram</a:t>
            </a:r>
          </a:p>
        </p:txBody>
      </p:sp>
      <p:pic>
        <p:nvPicPr>
          <p:cNvPr id="4" name="Content Placeholder 3" descr="Chart&#10;&#10;Description automatically generated">
            <a:extLst>
              <a:ext uri="{FF2B5EF4-FFF2-40B4-BE49-F238E27FC236}">
                <a16:creationId xmlns:a16="http://schemas.microsoft.com/office/drawing/2014/main" id="{7933B216-B6F0-4AA2-EE11-B9C534BB9BA2}"/>
              </a:ext>
            </a:extLst>
          </p:cNvPr>
          <p:cNvPicPr>
            <a:picLocks noChangeAspect="1"/>
          </p:cNvPicPr>
          <p:nvPr/>
        </p:nvPicPr>
        <p:blipFill>
          <a:blip r:embed="rId2"/>
          <a:stretch>
            <a:fillRect/>
          </a:stretch>
        </p:blipFill>
        <p:spPr>
          <a:xfrm>
            <a:off x="494675" y="1659722"/>
            <a:ext cx="9944895" cy="5096760"/>
          </a:xfrm>
          <a:prstGeom prst="rect">
            <a:avLst/>
          </a:prstGeom>
        </p:spPr>
      </p:pic>
      <p:pic>
        <p:nvPicPr>
          <p:cNvPr id="3" name="Picture 2" descr="Overview | Nexus Smart Communities">
            <a:extLst>
              <a:ext uri="{FF2B5EF4-FFF2-40B4-BE49-F238E27FC236}">
                <a16:creationId xmlns:a16="http://schemas.microsoft.com/office/drawing/2014/main" id="{013DA18D-CC4A-5CEF-4AB1-D6F135D03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5630" y="5676752"/>
            <a:ext cx="1045568" cy="104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139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B4457E-B246-E3A9-0D37-8A1F65FC7000}"/>
              </a:ext>
            </a:extLst>
          </p:cNvPr>
          <p:cNvSpPr>
            <a:spLocks noGrp="1"/>
          </p:cNvSpPr>
          <p:nvPr>
            <p:ph type="title"/>
          </p:nvPr>
        </p:nvSpPr>
        <p:spPr>
          <a:xfrm>
            <a:off x="1051560" y="586822"/>
            <a:ext cx="3657600" cy="1645920"/>
          </a:xfrm>
        </p:spPr>
        <p:txBody>
          <a:bodyPr>
            <a:normAutofit/>
          </a:bodyPr>
          <a:lstStyle/>
          <a:p>
            <a:r>
              <a:rPr lang="en-US" sz="3200" b="1">
                <a:latin typeface="+mn-lt"/>
              </a:rPr>
              <a:t>TRIGGER and SEQUENCE</a:t>
            </a:r>
          </a:p>
        </p:txBody>
      </p:sp>
      <p:sp>
        <p:nvSpPr>
          <p:cNvPr id="40" name="Rectangle 3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1" name="Rectangle 3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68D61227-DD37-946E-8360-B16926110BE2}"/>
              </a:ext>
            </a:extLst>
          </p:cNvPr>
          <p:cNvPicPr>
            <a:picLocks noChangeAspect="1"/>
          </p:cNvPicPr>
          <p:nvPr/>
        </p:nvPicPr>
        <p:blipFill>
          <a:blip r:embed="rId3"/>
          <a:stretch>
            <a:fillRect/>
          </a:stretch>
        </p:blipFill>
        <p:spPr>
          <a:xfrm>
            <a:off x="7222435" y="2721440"/>
            <a:ext cx="3905008" cy="2688314"/>
          </a:xfrm>
          <a:prstGeom prst="rect">
            <a:avLst/>
          </a:prstGeom>
        </p:spPr>
      </p:pic>
      <p:pic>
        <p:nvPicPr>
          <p:cNvPr id="5" name="Picture 4">
            <a:extLst>
              <a:ext uri="{FF2B5EF4-FFF2-40B4-BE49-F238E27FC236}">
                <a16:creationId xmlns:a16="http://schemas.microsoft.com/office/drawing/2014/main" id="{E9F1BEEB-616E-841D-AD4F-EF20F8091595}"/>
              </a:ext>
            </a:extLst>
          </p:cNvPr>
          <p:cNvPicPr>
            <a:picLocks noChangeAspect="1"/>
          </p:cNvPicPr>
          <p:nvPr/>
        </p:nvPicPr>
        <p:blipFill>
          <a:blip r:embed="rId4"/>
          <a:stretch>
            <a:fillRect/>
          </a:stretch>
        </p:blipFill>
        <p:spPr>
          <a:xfrm>
            <a:off x="553414" y="2676139"/>
            <a:ext cx="5922337" cy="3826911"/>
          </a:xfrm>
          <a:prstGeom prst="rect">
            <a:avLst/>
          </a:prstGeom>
        </p:spPr>
      </p:pic>
      <p:pic>
        <p:nvPicPr>
          <p:cNvPr id="4" name="Picture 2" descr="Overview | Nexus Smart Communities">
            <a:extLst>
              <a:ext uri="{FF2B5EF4-FFF2-40B4-BE49-F238E27FC236}">
                <a16:creationId xmlns:a16="http://schemas.microsoft.com/office/drawing/2014/main" id="{DD31D447-5EE4-451B-CA6D-241D3874D4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5630" y="5676752"/>
            <a:ext cx="1045568" cy="10455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Content Placeholder 2">
            <a:extLst>
              <a:ext uri="{FF2B5EF4-FFF2-40B4-BE49-F238E27FC236}">
                <a16:creationId xmlns:a16="http://schemas.microsoft.com/office/drawing/2014/main" id="{D47A8C03-FD8D-FAAE-4522-84EAC2AEF308}"/>
              </a:ext>
            </a:extLst>
          </p:cNvPr>
          <p:cNvGraphicFramePr>
            <a:graphicFrameLocks noGrp="1"/>
          </p:cNvGraphicFramePr>
          <p:nvPr>
            <p:ph idx="1"/>
            <p:extLst>
              <p:ext uri="{D42A27DB-BD31-4B8C-83A1-F6EECF244321}">
                <p14:modId xmlns:p14="http://schemas.microsoft.com/office/powerpoint/2010/main" val="3643682119"/>
              </p:ext>
            </p:extLst>
          </p:nvPr>
        </p:nvGraphicFramePr>
        <p:xfrm>
          <a:off x="4482059" y="479685"/>
          <a:ext cx="7015397" cy="185878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6507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386135-EA3E-BA4C-B69D-6BCD2FFA7679}"/>
              </a:ext>
            </a:extLst>
          </p:cNvPr>
          <p:cNvSpPr>
            <a:spLocks noGrp="1"/>
          </p:cNvSpPr>
          <p:nvPr>
            <p:ph type="title"/>
          </p:nvPr>
        </p:nvSpPr>
        <p:spPr>
          <a:xfrm>
            <a:off x="1051560" y="586822"/>
            <a:ext cx="3657600" cy="1645920"/>
          </a:xfrm>
        </p:spPr>
        <p:txBody>
          <a:bodyPr>
            <a:normAutofit/>
          </a:bodyPr>
          <a:lstStyle/>
          <a:p>
            <a:r>
              <a:rPr lang="en-US" sz="3500" b="1" dirty="0"/>
              <a:t>Complex Query</a:t>
            </a:r>
          </a:p>
        </p:txBody>
      </p:sp>
      <p:sp>
        <p:nvSpPr>
          <p:cNvPr id="44" name="Rectangle 4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6" name="Rectangle 4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67E73E-F0C7-87D9-E88C-E8C3B6BB0C0A}"/>
              </a:ext>
            </a:extLst>
          </p:cNvPr>
          <p:cNvSpPr>
            <a:spLocks noGrp="1"/>
          </p:cNvSpPr>
          <p:nvPr>
            <p:ph idx="1"/>
          </p:nvPr>
        </p:nvSpPr>
        <p:spPr>
          <a:xfrm>
            <a:off x="5299663" y="1443480"/>
            <a:ext cx="6106742" cy="1333332"/>
          </a:xfrm>
        </p:spPr>
        <p:txBody>
          <a:bodyPr anchor="ctr">
            <a:normAutofit/>
          </a:bodyPr>
          <a:lstStyle/>
          <a:p>
            <a:pPr marL="0" indent="0">
              <a:buNone/>
            </a:pPr>
            <a:r>
              <a:rPr lang="en-US" sz="2200" dirty="0"/>
              <a:t>Retrieving information about the total revenue generated by each category of products in the last quarter.</a:t>
            </a:r>
          </a:p>
          <a:p>
            <a:pPr marL="0" indent="0">
              <a:buNone/>
            </a:pPr>
            <a:endParaRPr lang="en-US" sz="1800" dirty="0"/>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19A22FF6-FDCB-759A-D1B5-0E251679EF65}"/>
              </a:ext>
            </a:extLst>
          </p:cNvPr>
          <p:cNvPicPr>
            <a:picLocks noChangeAspect="1"/>
          </p:cNvPicPr>
          <p:nvPr/>
        </p:nvPicPr>
        <p:blipFill>
          <a:blip r:embed="rId2"/>
          <a:stretch>
            <a:fillRect/>
          </a:stretch>
        </p:blipFill>
        <p:spPr>
          <a:xfrm>
            <a:off x="8499423" y="3018201"/>
            <a:ext cx="3515393" cy="2540671"/>
          </a:xfrm>
          <a:prstGeom prst="rect">
            <a:avLst/>
          </a:prstGeom>
        </p:spPr>
      </p:pic>
      <p:pic>
        <p:nvPicPr>
          <p:cNvPr id="5" name="Picture 4">
            <a:extLst>
              <a:ext uri="{FF2B5EF4-FFF2-40B4-BE49-F238E27FC236}">
                <a16:creationId xmlns:a16="http://schemas.microsoft.com/office/drawing/2014/main" id="{A4B63A4F-0F63-F764-4FBF-8E3B5EEE7076}"/>
              </a:ext>
            </a:extLst>
          </p:cNvPr>
          <p:cNvPicPr>
            <a:picLocks noChangeAspect="1"/>
          </p:cNvPicPr>
          <p:nvPr/>
        </p:nvPicPr>
        <p:blipFill>
          <a:blip r:embed="rId3"/>
          <a:stretch>
            <a:fillRect/>
          </a:stretch>
        </p:blipFill>
        <p:spPr>
          <a:xfrm>
            <a:off x="554416" y="2676139"/>
            <a:ext cx="7945007" cy="3124122"/>
          </a:xfrm>
          <a:prstGeom prst="rect">
            <a:avLst/>
          </a:prstGeom>
        </p:spPr>
      </p:pic>
      <p:pic>
        <p:nvPicPr>
          <p:cNvPr id="4" name="Picture 2" descr="Overview | Nexus Smart Communities">
            <a:extLst>
              <a:ext uri="{FF2B5EF4-FFF2-40B4-BE49-F238E27FC236}">
                <a16:creationId xmlns:a16="http://schemas.microsoft.com/office/drawing/2014/main" id="{59A6549A-E25E-7184-34DE-3A4C16AC4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5630" y="5676752"/>
            <a:ext cx="1045568" cy="104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65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iagram">
            <a:extLst>
              <a:ext uri="{FF2B5EF4-FFF2-40B4-BE49-F238E27FC236}">
                <a16:creationId xmlns:a16="http://schemas.microsoft.com/office/drawing/2014/main" id="{45377969-1B46-3D82-8339-A415E631A727}"/>
              </a:ext>
            </a:extLst>
          </p:cNvPr>
          <p:cNvPicPr>
            <a:picLocks noChangeAspect="1"/>
          </p:cNvPicPr>
          <p:nvPr/>
        </p:nvPicPr>
        <p:blipFill rotWithShape="1">
          <a:blip r:embed="rId2">
            <a:extLst>
              <a:ext uri="{28A0092B-C50C-407E-A947-70E740481C1C}">
                <a14:useLocalDpi xmlns:a14="http://schemas.microsoft.com/office/drawing/2010/main" val="0"/>
              </a:ext>
            </a:extLst>
          </a:blip>
          <a:srcRect l="35363" t="9091"/>
          <a:stretch/>
        </p:blipFill>
        <p:spPr>
          <a:xfrm>
            <a:off x="-2" y="10"/>
            <a:ext cx="8668512" cy="6857990"/>
          </a:xfrm>
          <a:prstGeom prst="rect">
            <a:avLst/>
          </a:prstGeom>
        </p:spPr>
      </p:pic>
      <p:sp>
        <p:nvSpPr>
          <p:cNvPr id="97" name="Rectangle 96">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7E384C-19F7-5B26-A086-0C0249FD8EAE}"/>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b="1" dirty="0"/>
              <a:t>Thank you! </a:t>
            </a:r>
          </a:p>
        </p:txBody>
      </p:sp>
      <p:sp>
        <p:nvSpPr>
          <p:cNvPr id="99" name="Rectangle 9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1" name="Rectangle 10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589050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341</Words>
  <Application>Microsoft Office PowerPoint</Application>
  <PresentationFormat>Widescreen</PresentationFormat>
  <Paragraphs>31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BUAN6320 Group Project</vt:lpstr>
      <vt:lpstr>Overview of NexuSmart’s E-commerce:</vt:lpstr>
      <vt:lpstr>Introduction to the Database</vt:lpstr>
      <vt:lpstr>Purpose and Objective</vt:lpstr>
      <vt:lpstr>Entity – Relationship Diagram</vt:lpstr>
      <vt:lpstr>TRIGGER and SEQUENCE</vt:lpstr>
      <vt:lpstr>Complex Query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BUAN6320 by Prof. Gasan Elkhodari</dc:title>
  <dc:creator>Sarmada Priya Hrudya Raviprolu</dc:creator>
  <cp:lastModifiedBy>Sarmada Priya Hrudya Raviprolu</cp:lastModifiedBy>
  <cp:revision>9</cp:revision>
  <dcterms:created xsi:type="dcterms:W3CDTF">2023-05-03T17:32:05Z</dcterms:created>
  <dcterms:modified xsi:type="dcterms:W3CDTF">2024-02-10T20:25:00Z</dcterms:modified>
</cp:coreProperties>
</file>