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2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914941-D714-4D3C-B9F0-8B9E1320556D}"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247324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914941-D714-4D3C-B9F0-8B9E1320556D}"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263496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914941-D714-4D3C-B9F0-8B9E1320556D}"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270461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914941-D714-4D3C-B9F0-8B9E1320556D}"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275018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14941-D714-4D3C-B9F0-8B9E1320556D}" type="datetimeFigureOut">
              <a:rPr lang="en-IN" smtClean="0"/>
              <a:t>12-09-2025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119531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A914941-D714-4D3C-B9F0-8B9E1320556D}" type="datetimeFigureOut">
              <a:rPr lang="en-IN" smtClean="0"/>
              <a:t>12-09-2025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311361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A914941-D714-4D3C-B9F0-8B9E1320556D}" type="datetimeFigureOut">
              <a:rPr lang="en-IN" smtClean="0"/>
              <a:t>12-09-2025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39263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A914941-D714-4D3C-B9F0-8B9E1320556D}" type="datetimeFigureOut">
              <a:rPr lang="en-IN" smtClean="0"/>
              <a:t>12-09-2025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3902873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14941-D714-4D3C-B9F0-8B9E1320556D}" type="datetimeFigureOut">
              <a:rPr lang="en-IN" smtClean="0"/>
              <a:t>12-09-2025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221188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14941-D714-4D3C-B9F0-8B9E1320556D}" type="datetimeFigureOut">
              <a:rPr lang="en-IN" smtClean="0"/>
              <a:t>12-09-2025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2845267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14941-D714-4D3C-B9F0-8B9E1320556D}" type="datetimeFigureOut">
              <a:rPr lang="en-IN" smtClean="0"/>
              <a:t>12-09-2025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3140A-1626-4291-B46A-A227FB8F1B2A}" type="slidenum">
              <a:rPr lang="en-IN" smtClean="0"/>
              <a:t>‹#›</a:t>
            </a:fld>
            <a:endParaRPr lang="en-IN"/>
          </a:p>
        </p:txBody>
      </p:sp>
    </p:spTree>
    <p:extLst>
      <p:ext uri="{BB962C8B-B14F-4D97-AF65-F5344CB8AC3E}">
        <p14:creationId xmlns:p14="http://schemas.microsoft.com/office/powerpoint/2010/main" val="305997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14941-D714-4D3C-B9F0-8B9E1320556D}" type="datetimeFigureOut">
              <a:rPr lang="en-IN" smtClean="0"/>
              <a:t>12-09-2025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3140A-1626-4291-B46A-A227FB8F1B2A}" type="slidenum">
              <a:rPr lang="en-IN" smtClean="0"/>
              <a:t>‹#›</a:t>
            </a:fld>
            <a:endParaRPr lang="en-IN"/>
          </a:p>
        </p:txBody>
      </p:sp>
    </p:spTree>
    <p:extLst>
      <p:ext uri="{BB962C8B-B14F-4D97-AF65-F5344CB8AC3E}">
        <p14:creationId xmlns:p14="http://schemas.microsoft.com/office/powerpoint/2010/main" val="1256330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755576" y="1628800"/>
            <a:ext cx="7200800" cy="3785652"/>
          </a:xfrm>
          <a:prstGeom prst="rect">
            <a:avLst/>
          </a:prstGeom>
          <a:noFill/>
        </p:spPr>
        <p:txBody>
          <a:bodyPr wrap="square" rtlCol="0">
            <a:spAutoFit/>
          </a:bodyPr>
          <a:lstStyle/>
          <a:p>
            <a:pPr algn="ctr"/>
            <a:r>
              <a:rPr lang="en-US" sz="6000" b="1" dirty="0">
                <a:solidFill>
                  <a:schemeClr val="bg1"/>
                </a:solidFill>
                <a:latin typeface="Times New Roman" pitchFamily="18" charset="0"/>
                <a:cs typeface="Times New Roman" pitchFamily="18" charset="0"/>
              </a:rPr>
              <a:t>Smart SDLC – AI Enhanced Software Development </a:t>
            </a:r>
          </a:p>
          <a:p>
            <a:pPr algn="ctr"/>
            <a:r>
              <a:rPr lang="en-US" sz="6000" b="1" dirty="0">
                <a:solidFill>
                  <a:schemeClr val="bg1"/>
                </a:solidFill>
                <a:latin typeface="Times New Roman" pitchFamily="18" charset="0"/>
                <a:cs typeface="Times New Roman" pitchFamily="18" charset="0"/>
              </a:rPr>
              <a:t>Life Cycle</a:t>
            </a:r>
            <a:endParaRPr lang="en-IN" sz="6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950123761"/>
      </p:ext>
    </p:extLst>
  </p:cSld>
  <p:clrMapOvr>
    <a:masterClrMapping/>
  </p:clrMapOvr>
  <mc:AlternateContent xmlns:mc="http://schemas.openxmlformats.org/markup-compatibility/2006" xmlns:p14="http://schemas.microsoft.com/office/powerpoint/2010/main">
    <mc:Choice Requires="p14">
      <p:transition spd="slow" p14:dur="3000" advClick="0" advTm="4000">
        <p:wipe/>
      </p:transition>
    </mc:Choice>
    <mc:Fallback xmlns="">
      <p:transition spd="slow" advClick="0" advTm="400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539552" y="1034395"/>
            <a:ext cx="7992888" cy="584775"/>
          </a:xfrm>
          <a:prstGeom prst="rect">
            <a:avLst/>
          </a:prstGeom>
          <a:noFill/>
        </p:spPr>
        <p:txBody>
          <a:bodyPr wrap="square" rtlCol="0">
            <a:spAutoFit/>
          </a:bodyPr>
          <a:lstStyle/>
          <a:p>
            <a:pPr algn="just"/>
            <a:r>
              <a:rPr lang="en-US" sz="3200" b="1" dirty="0">
                <a:solidFill>
                  <a:schemeClr val="bg1"/>
                </a:solidFill>
                <a:latin typeface="Times New Roman" pitchFamily="18" charset="0"/>
                <a:cs typeface="Times New Roman" pitchFamily="18" charset="0"/>
              </a:rPr>
              <a:t>MAINTENANCE :</a:t>
            </a:r>
            <a:endParaRPr lang="en-IN" sz="3200" b="1" dirty="0">
              <a:solidFill>
                <a:schemeClr val="bg1"/>
              </a:solidFill>
              <a:latin typeface="Times New Roman" pitchFamily="18" charset="0"/>
              <a:cs typeface="Times New Roman" pitchFamily="18" charset="0"/>
            </a:endParaRPr>
          </a:p>
        </p:txBody>
      </p:sp>
      <p:sp>
        <p:nvSpPr>
          <p:cNvPr id="3" name="TextBox 2"/>
          <p:cNvSpPr txBox="1"/>
          <p:nvPr/>
        </p:nvSpPr>
        <p:spPr>
          <a:xfrm>
            <a:off x="539552" y="1844824"/>
            <a:ext cx="7704856" cy="2677656"/>
          </a:xfrm>
          <a:prstGeom prst="rect">
            <a:avLst/>
          </a:prstGeom>
          <a:noFill/>
        </p:spPr>
        <p:txBody>
          <a:bodyPr wrap="square" rtlCol="0">
            <a:spAutoFit/>
          </a:bodyPr>
          <a:lstStyle/>
          <a:p>
            <a:pPr algn="just"/>
            <a:r>
              <a:rPr lang="en-US" sz="2400" dirty="0">
                <a:solidFill>
                  <a:schemeClr val="bg1"/>
                </a:solidFill>
                <a:latin typeface="Times New Roman" pitchFamily="18" charset="0"/>
                <a:cs typeface="Times New Roman" pitchFamily="18" charset="0"/>
              </a:rPr>
              <a:t>In SDLC, maintenance is the final phase, focusing on keeping the software functional, reliable, and relevant after deployment through corrective, adaptive, preventive, and perfective updates. It involves fixing bugs, adapting to new environments like operating systems, improving the software based on user feedback, and ensuring long-term viability as market conditions and organizational needs change.</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38086883"/>
      </p:ext>
    </p:extLst>
  </p:cSld>
  <p:clrMapOvr>
    <a:masterClrMapping/>
  </p:clrMapOvr>
  <mc:AlternateContent xmlns:mc="http://schemas.openxmlformats.org/markup-compatibility/2006" xmlns:p14="http://schemas.microsoft.com/office/powerpoint/2010/main">
    <mc:Choice Requires="p14">
      <p:transition spd="slow" p14:dur="3000" advClick="0" advTm="4000">
        <p14:shred/>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p:cNvSpPr txBox="1"/>
          <p:nvPr/>
        </p:nvSpPr>
        <p:spPr>
          <a:xfrm>
            <a:off x="2134147" y="2875002"/>
            <a:ext cx="5544616" cy="1107996"/>
          </a:xfrm>
          <a:prstGeom prst="rect">
            <a:avLst/>
          </a:prstGeom>
          <a:noFill/>
        </p:spPr>
        <p:txBody>
          <a:bodyPr wrap="square" rtlCol="0">
            <a:spAutoFit/>
          </a:bodyPr>
          <a:lstStyle/>
          <a:p>
            <a:r>
              <a:rPr lang="en-US" sz="6600" b="1" dirty="0">
                <a:solidFill>
                  <a:schemeClr val="bg1"/>
                </a:solidFill>
                <a:latin typeface="Stencil" panose="040409050D0802020404" pitchFamily="82" charset="0"/>
                <a:cs typeface="Times New Roman" pitchFamily="18" charset="0"/>
              </a:rPr>
              <a:t>THANK YOU</a:t>
            </a:r>
            <a:endParaRPr lang="en-IN" sz="6600" b="1" dirty="0">
              <a:solidFill>
                <a:schemeClr val="bg1"/>
              </a:solidFill>
              <a:latin typeface="Stencil" panose="040409050D0802020404" pitchFamily="82" charset="0"/>
              <a:cs typeface="Times New Roman" pitchFamily="18" charset="0"/>
            </a:endParaRPr>
          </a:p>
        </p:txBody>
      </p:sp>
    </p:spTree>
    <p:extLst>
      <p:ext uri="{BB962C8B-B14F-4D97-AF65-F5344CB8AC3E}">
        <p14:creationId xmlns:p14="http://schemas.microsoft.com/office/powerpoint/2010/main" val="807077330"/>
      </p:ext>
    </p:extLst>
  </p:cSld>
  <p:clrMapOvr>
    <a:masterClrMapping/>
  </p:clrMapOvr>
  <mc:AlternateContent xmlns:mc="http://schemas.openxmlformats.org/markup-compatibility/2006" xmlns:p14="http://schemas.microsoft.com/office/powerpoint/2010/main">
    <mc:Choice Requires="p14">
      <p:transition spd="slow" p14:dur="1500" advClick="0" advTm="4000">
        <p14:honeycomb/>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2" name="TextBox 1"/>
          <p:cNvSpPr txBox="1"/>
          <p:nvPr/>
        </p:nvSpPr>
        <p:spPr>
          <a:xfrm>
            <a:off x="750392" y="1129725"/>
            <a:ext cx="4136654" cy="707886"/>
          </a:xfrm>
          <a:prstGeom prst="rect">
            <a:avLst/>
          </a:prstGeom>
          <a:noFill/>
        </p:spPr>
        <p:txBody>
          <a:bodyPr wrap="square" rtlCol="0">
            <a:spAutoFit/>
          </a:bodyPr>
          <a:lstStyle/>
          <a:p>
            <a:r>
              <a:rPr lang="en-US" sz="4000" b="1" dirty="0">
                <a:solidFill>
                  <a:schemeClr val="bg1"/>
                </a:solidFill>
                <a:latin typeface="Times New Roman" pitchFamily="18" charset="0"/>
                <a:cs typeface="Times New Roman" pitchFamily="18" charset="0"/>
              </a:rPr>
              <a:t>What is SDLC ?</a:t>
            </a:r>
            <a:endParaRPr lang="en-IN" sz="4000" b="1" dirty="0">
              <a:solidFill>
                <a:schemeClr val="bg1"/>
              </a:solidFill>
              <a:latin typeface="Times New Roman" pitchFamily="18" charset="0"/>
              <a:cs typeface="Times New Roman" pitchFamily="18" charset="0"/>
            </a:endParaRPr>
          </a:p>
        </p:txBody>
      </p:sp>
      <p:sp>
        <p:nvSpPr>
          <p:cNvPr id="3" name="TextBox 2"/>
          <p:cNvSpPr txBox="1"/>
          <p:nvPr/>
        </p:nvSpPr>
        <p:spPr>
          <a:xfrm>
            <a:off x="827584" y="1988840"/>
            <a:ext cx="5976664" cy="3416320"/>
          </a:xfrm>
          <a:prstGeom prst="rect">
            <a:avLst/>
          </a:prstGeom>
          <a:noFill/>
        </p:spPr>
        <p:txBody>
          <a:bodyPr wrap="square" rtlCol="0">
            <a:spAutoFit/>
          </a:bodyPr>
          <a:lstStyle/>
          <a:p>
            <a:pPr algn="just"/>
            <a:r>
              <a:rPr lang="en-US" sz="2400" dirty="0">
                <a:solidFill>
                  <a:schemeClr val="bg1"/>
                </a:solidFill>
                <a:latin typeface="Times New Roman" pitchFamily="18" charset="0"/>
                <a:cs typeface="Times New Roman" pitchFamily="18" charset="0"/>
              </a:rPr>
              <a:t>The </a:t>
            </a:r>
            <a:r>
              <a:rPr lang="en-US" sz="2400" b="1" dirty="0">
                <a:solidFill>
                  <a:schemeClr val="bg1"/>
                </a:solidFill>
                <a:latin typeface="Times New Roman" pitchFamily="18" charset="0"/>
                <a:cs typeface="Times New Roman" pitchFamily="18" charset="0"/>
              </a:rPr>
              <a:t>Software Development Life Cycle (SDLC)</a:t>
            </a:r>
            <a:r>
              <a:rPr lang="en-US" sz="2400" dirty="0">
                <a:solidFill>
                  <a:schemeClr val="bg1"/>
                </a:solidFill>
                <a:latin typeface="Times New Roman" pitchFamily="18" charset="0"/>
                <a:cs typeface="Times New Roman" pitchFamily="18" charset="0"/>
              </a:rPr>
              <a:t> is a structured framework used by software development teams to design, develop, test, and maintain high-quality software. It provides a systematic approach to software creation, ensuring that the final product meets user requirements, is cost-effective, and is delivered within a specified timeline.</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78735873"/>
      </p:ext>
    </p:extLst>
  </p:cSld>
  <p:clrMapOvr>
    <a:masterClrMapping/>
  </p:clrMapOvr>
  <mc:AlternateContent xmlns:mc="http://schemas.openxmlformats.org/markup-compatibility/2006">
    <mc:Choice xmlns:p14="http://schemas.microsoft.com/office/powerpoint/2010/main" Requires="p14">
      <p:transition spd="slow" p14:dur="3000" advClick="0" advTm="4000">
        <p:split orient="vert"/>
      </p:transition>
    </mc:Choice>
    <mc:Fallback>
      <p:transition spd="slow" advClick="0" advTm="4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25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3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extBox 2"/>
          <p:cNvSpPr txBox="1"/>
          <p:nvPr/>
        </p:nvSpPr>
        <p:spPr>
          <a:xfrm>
            <a:off x="719064" y="692696"/>
            <a:ext cx="8424936" cy="1200329"/>
          </a:xfrm>
          <a:prstGeom prst="rect">
            <a:avLst/>
          </a:prstGeom>
          <a:noFill/>
        </p:spPr>
        <p:txBody>
          <a:bodyPr wrap="square" rtlCol="0">
            <a:spAutoFit/>
          </a:bodyPr>
          <a:lstStyle/>
          <a:p>
            <a:r>
              <a:rPr lang="en-US" sz="3600" b="1" dirty="0">
                <a:solidFill>
                  <a:schemeClr val="bg1"/>
                </a:solidFill>
                <a:latin typeface="Times New Roman" pitchFamily="18" charset="0"/>
                <a:cs typeface="Times New Roman" pitchFamily="18" charset="0"/>
              </a:rPr>
              <a:t>Need for AI in software</a:t>
            </a:r>
          </a:p>
          <a:p>
            <a:r>
              <a:rPr lang="en-US" sz="3600" b="1" dirty="0">
                <a:solidFill>
                  <a:schemeClr val="bg1"/>
                </a:solidFill>
                <a:latin typeface="Times New Roman" pitchFamily="18" charset="0"/>
                <a:cs typeface="Times New Roman" pitchFamily="18" charset="0"/>
              </a:rPr>
              <a:t>development</a:t>
            </a:r>
            <a:endParaRPr lang="en-IN" sz="3600" b="1"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588" y="2708920"/>
            <a:ext cx="6162675" cy="3248025"/>
          </a:xfrm>
          <a:prstGeom prst="rect">
            <a:avLst/>
          </a:prstGeom>
        </p:spPr>
      </p:pic>
    </p:spTree>
    <p:extLst>
      <p:ext uri="{BB962C8B-B14F-4D97-AF65-F5344CB8AC3E}">
        <p14:creationId xmlns:p14="http://schemas.microsoft.com/office/powerpoint/2010/main" val="856938587"/>
      </p:ext>
    </p:extLst>
  </p:cSld>
  <p:clrMapOvr>
    <a:masterClrMapping/>
  </p:clrMapOvr>
  <mc:AlternateContent xmlns:mc="http://schemas.openxmlformats.org/markup-compatibility/2006" xmlns:p14="http://schemas.microsoft.com/office/powerpoint/2010/main">
    <mc:Choice Requires="p14">
      <p:transition spd="slow" p14:dur="2750" advClick="0" advTm="4000">
        <p:circle/>
      </p:transition>
    </mc:Choice>
    <mc:Fallback xmlns="">
      <p:transition spd="slow" advClick="0" advTm="400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2000"/>
                                        <p:tgtEl>
                                          <p:spTgt spid="3">
                                            <p:txEl>
                                              <p:pRg st="1" end="1"/>
                                            </p:txEl>
                                          </p:spTgt>
                                        </p:tgtEl>
                                      </p:cBhvr>
                                    </p:animEffect>
                                  </p:childTnLst>
                                </p:cTn>
                              </p:par>
                            </p:childTnLst>
                          </p:cTn>
                        </p:par>
                        <p:par>
                          <p:cTn id="12" fill="hold">
                            <p:stCondLst>
                              <p:cond delay="4000"/>
                            </p:stCondLst>
                            <p:childTnLst>
                              <p:par>
                                <p:cTn id="13" presetID="6"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34670"/>
      </p:ext>
    </p:extLst>
  </p:cSld>
  <p:clrMapOvr>
    <a:masterClrMapping/>
  </p:clrMapOvr>
  <mc:AlternateContent xmlns:mc="http://schemas.openxmlformats.org/markup-compatibility/2006" xmlns:p14="http://schemas.microsoft.com/office/powerpoint/2010/main">
    <mc:Choice Requires="p14">
      <p:transition spd="slow" p14:dur="2250" advClick="0" advTm="4000">
        <p14:ripple/>
      </p:transition>
    </mc:Choice>
    <mc:Fallback xmlns="">
      <p:transition spd="slow" advClick="0"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2" name="TextBox 1"/>
          <p:cNvSpPr txBox="1"/>
          <p:nvPr/>
        </p:nvSpPr>
        <p:spPr>
          <a:xfrm>
            <a:off x="714412" y="2060848"/>
            <a:ext cx="7488832" cy="2308324"/>
          </a:xfrm>
          <a:prstGeom prst="rect">
            <a:avLst/>
          </a:prstGeom>
          <a:noFill/>
        </p:spPr>
        <p:txBody>
          <a:bodyPr wrap="square" rtlCol="0">
            <a:spAutoFit/>
          </a:bodyPr>
          <a:lstStyle/>
          <a:p>
            <a:pPr algn="just"/>
            <a:r>
              <a:rPr lang="en-US" sz="2400" dirty="0">
                <a:solidFill>
                  <a:schemeClr val="bg1"/>
                </a:solidFill>
                <a:latin typeface="Times New Roman" pitchFamily="18" charset="0"/>
                <a:cs typeface="Times New Roman" pitchFamily="18" charset="0"/>
              </a:rPr>
              <a:t>In the Software Development Life Cycle (SDLC), planning is the initial phase where the project's purpose, scope, and goals are established. This stage involves gathering requirements from stakeholders, performing feasibility studies (technical, financial, and operational), analyzing risks, and creating high-level project plans. </a:t>
            </a:r>
            <a:endParaRPr lang="en-IN" sz="2400" dirty="0">
              <a:solidFill>
                <a:schemeClr val="bg1"/>
              </a:solidFill>
              <a:latin typeface="Times New Roman" pitchFamily="18" charset="0"/>
              <a:cs typeface="Times New Roman" pitchFamily="18" charset="0"/>
            </a:endParaRPr>
          </a:p>
        </p:txBody>
      </p:sp>
      <p:sp>
        <p:nvSpPr>
          <p:cNvPr id="3" name="TextBox 2"/>
          <p:cNvSpPr txBox="1"/>
          <p:nvPr/>
        </p:nvSpPr>
        <p:spPr>
          <a:xfrm>
            <a:off x="719269" y="980728"/>
            <a:ext cx="6912768" cy="707886"/>
          </a:xfrm>
          <a:prstGeom prst="rect">
            <a:avLst/>
          </a:prstGeom>
          <a:noFill/>
        </p:spPr>
        <p:txBody>
          <a:bodyPr wrap="square" rtlCol="0">
            <a:spAutoFit/>
          </a:bodyPr>
          <a:lstStyle/>
          <a:p>
            <a:r>
              <a:rPr lang="en-US" sz="4000" b="1" dirty="0">
                <a:solidFill>
                  <a:schemeClr val="bg1"/>
                </a:solidFill>
                <a:latin typeface="Times New Roman" pitchFamily="18" charset="0"/>
                <a:cs typeface="Times New Roman" pitchFamily="18" charset="0"/>
              </a:rPr>
              <a:t>PLANNING :</a:t>
            </a:r>
            <a:endParaRPr lang="en-IN" sz="40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6844693"/>
      </p:ext>
    </p:extLst>
  </p:cSld>
  <p:clrMapOvr>
    <a:masterClrMapping/>
  </p:clrMapOvr>
  <mc:AlternateContent xmlns:mc="http://schemas.openxmlformats.org/markup-compatibility/2006" xmlns:p14="http://schemas.microsoft.com/office/powerpoint/2010/main">
    <mc:Choice Requires="p14">
      <p:transition spd="slow" p14:dur="1600" advClick="0" advTm="4000">
        <p14:gallery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3500"/>
                                        <p:tgtEl>
                                          <p:spTgt spid="3"/>
                                        </p:tgtEl>
                                      </p:cBhvr>
                                    </p:animEffect>
                                  </p:childTnLst>
                                </p:cTn>
                              </p:par>
                            </p:childTnLst>
                          </p:cTn>
                        </p:par>
                        <p:par>
                          <p:cTn id="8" fill="hold">
                            <p:stCondLst>
                              <p:cond delay="3500"/>
                            </p:stCondLst>
                            <p:childTnLst>
                              <p:par>
                                <p:cTn id="9" presetID="6" presetClass="entr" presetSubtype="16" fill="hold"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circle(in)">
                                      <p:cBhvr>
                                        <p:cTn id="11"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836712"/>
            <a:ext cx="4464496" cy="864095"/>
          </a:xfrm>
        </p:spPr>
        <p:txBody>
          <a:bodyPr>
            <a:normAutofit fontScale="90000"/>
          </a:bodyPr>
          <a:lstStyle/>
          <a:p>
            <a:r>
              <a:rPr lang="en-US" sz="4000" b="1" dirty="0">
                <a:solidFill>
                  <a:schemeClr val="bg1"/>
                </a:solidFill>
                <a:latin typeface="Times New Roman" pitchFamily="18" charset="0"/>
                <a:cs typeface="Times New Roman" pitchFamily="18" charset="0"/>
              </a:rPr>
              <a:t>SYSTEM DESIGN : </a:t>
            </a:r>
            <a:endParaRPr lang="en-IN" sz="4000" b="1" dirty="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xfrm>
            <a:off x="899592" y="1880828"/>
            <a:ext cx="6400800" cy="3096344"/>
          </a:xfrm>
        </p:spPr>
        <p:txBody>
          <a:bodyPr>
            <a:noAutofit/>
          </a:bodyPr>
          <a:lstStyle/>
          <a:p>
            <a:pPr algn="just"/>
            <a:r>
              <a:rPr lang="en-US" sz="2400" dirty="0">
                <a:solidFill>
                  <a:schemeClr val="bg1"/>
                </a:solidFill>
                <a:latin typeface="Times New Roman" pitchFamily="18" charset="0"/>
                <a:cs typeface="Times New Roman" pitchFamily="18" charset="0"/>
              </a:rPr>
              <a:t>System design in the Software Development Life Cycle (SDLC) is the crucial design phase that translates user requirements into a detailed technical plan and architecture. This phase creates a blueprint for the software, defining its overall structure (High-Level Design) and the specifics of individual components (Detailed Design) like interfaces, databases, and algorithms.</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899631932"/>
      </p:ext>
    </p:extLst>
  </p:cSld>
  <p:clrMapOvr>
    <a:masterClrMapping/>
  </p:clrMapOvr>
  <mc:AlternateContent xmlns:mc="http://schemas.openxmlformats.org/markup-compatibility/2006" xmlns:p14="http://schemas.microsoft.com/office/powerpoint/2010/main">
    <mc:Choice Requires="p14">
      <p:transition spd="slow" p14:dur="2000" advClick="0" advTm="4000">
        <p14:ferris dir="l"/>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755576" y="980728"/>
            <a:ext cx="7848872" cy="646331"/>
          </a:xfrm>
          <a:prstGeom prst="rect">
            <a:avLst/>
          </a:prstGeom>
          <a:noFill/>
        </p:spPr>
        <p:txBody>
          <a:bodyPr wrap="square" rtlCol="0">
            <a:spAutoFit/>
          </a:bodyPr>
          <a:lstStyle/>
          <a:p>
            <a:r>
              <a:rPr lang="en-US" sz="3600" b="1" dirty="0">
                <a:solidFill>
                  <a:schemeClr val="bg1"/>
                </a:solidFill>
                <a:latin typeface="Times New Roman" pitchFamily="18" charset="0"/>
                <a:cs typeface="Times New Roman" pitchFamily="18" charset="0"/>
              </a:rPr>
              <a:t>IMPLEMENTATION</a:t>
            </a:r>
            <a:r>
              <a:rPr lang="en-US" sz="3200" b="1" dirty="0">
                <a:solidFill>
                  <a:schemeClr val="bg1"/>
                </a:solidFill>
                <a:latin typeface="Times New Roman" pitchFamily="18" charset="0"/>
                <a:cs typeface="Times New Roman" pitchFamily="18" charset="0"/>
              </a:rPr>
              <a:t> : </a:t>
            </a:r>
            <a:endParaRPr lang="en-IN" sz="3200" b="1" dirty="0">
              <a:solidFill>
                <a:schemeClr val="bg1"/>
              </a:solidFill>
              <a:latin typeface="Times New Roman" pitchFamily="18" charset="0"/>
              <a:cs typeface="Times New Roman" pitchFamily="18" charset="0"/>
            </a:endParaRPr>
          </a:p>
        </p:txBody>
      </p:sp>
      <p:sp>
        <p:nvSpPr>
          <p:cNvPr id="7" name="TextBox 6"/>
          <p:cNvSpPr txBox="1"/>
          <p:nvPr/>
        </p:nvSpPr>
        <p:spPr>
          <a:xfrm>
            <a:off x="719572" y="2090172"/>
            <a:ext cx="7704856" cy="2677656"/>
          </a:xfrm>
          <a:prstGeom prst="rect">
            <a:avLst/>
          </a:prstGeom>
          <a:noFill/>
        </p:spPr>
        <p:txBody>
          <a:bodyPr wrap="square" rtlCol="0">
            <a:spAutoFit/>
          </a:bodyPr>
          <a:lstStyle/>
          <a:p>
            <a:pPr algn="just"/>
            <a:r>
              <a:rPr lang="en-US" sz="2400" dirty="0">
                <a:solidFill>
                  <a:schemeClr val="bg1"/>
                </a:solidFill>
                <a:latin typeface="Times New Roman" pitchFamily="18" charset="0"/>
                <a:cs typeface="Times New Roman" pitchFamily="18" charset="0"/>
              </a:rPr>
              <a:t>In the Software Development Life Cycle (SDLC), implementation is the phase where developers translate the software design into a fully functional application by writing the actual code. This involves adhering to coding standards, using version control, and collaborating with the team to build, test, and integrate the system into a tangible product that meets the defined requirements.</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172621684"/>
      </p:ext>
    </p:extLst>
  </p:cSld>
  <p:clrMapOvr>
    <a:masterClrMapping/>
  </p:clrMapOvr>
  <mc:AlternateContent xmlns:mc="http://schemas.openxmlformats.org/markup-compatibility/2006" xmlns:p14="http://schemas.microsoft.com/office/powerpoint/2010/main">
    <mc:Choice Requires="p14">
      <p:transition spd="slow" p14:dur="1500" advClick="0" advTm="4000">
        <p14:window dir="ver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par>
                          <p:cTn id="8" fill="hold">
                            <p:stCondLst>
                              <p:cond delay="2000"/>
                            </p:stCondLst>
                            <p:childTnLst>
                              <p:par>
                                <p:cTn id="9" presetID="42"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1000"/>
                                        <p:tgtEl>
                                          <p:spTgt spid="7">
                                            <p:txEl>
                                              <p:pRg st="0" end="0"/>
                                            </p:txEl>
                                          </p:spTgt>
                                        </p:tgtEl>
                                      </p:cBhvr>
                                    </p:animEffect>
                                    <p:anim calcmode="lin" valueType="num">
                                      <p:cBhvr>
                                        <p:cTn id="1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p:cNvSpPr txBox="1"/>
          <p:nvPr/>
        </p:nvSpPr>
        <p:spPr>
          <a:xfrm>
            <a:off x="683568" y="1052736"/>
            <a:ext cx="7488832" cy="646331"/>
          </a:xfrm>
          <a:prstGeom prst="rect">
            <a:avLst/>
          </a:prstGeom>
          <a:noFill/>
        </p:spPr>
        <p:txBody>
          <a:bodyPr wrap="square" rtlCol="0">
            <a:spAutoFit/>
          </a:bodyPr>
          <a:lstStyle/>
          <a:p>
            <a:r>
              <a:rPr lang="en-US" sz="3600" b="1" dirty="0">
                <a:solidFill>
                  <a:schemeClr val="bg1"/>
                </a:solidFill>
                <a:latin typeface="Times New Roman" pitchFamily="18" charset="0"/>
                <a:cs typeface="Times New Roman" pitchFamily="18" charset="0"/>
              </a:rPr>
              <a:t>DEPLOYMENT :</a:t>
            </a:r>
            <a:endParaRPr lang="en-IN" sz="3600" b="1" dirty="0">
              <a:solidFill>
                <a:schemeClr val="bg1"/>
              </a:solidFill>
              <a:latin typeface="Times New Roman" pitchFamily="18" charset="0"/>
              <a:cs typeface="Times New Roman" pitchFamily="18" charset="0"/>
            </a:endParaRPr>
          </a:p>
        </p:txBody>
      </p:sp>
      <p:sp>
        <p:nvSpPr>
          <p:cNvPr id="3" name="TextBox 2"/>
          <p:cNvSpPr txBox="1"/>
          <p:nvPr/>
        </p:nvSpPr>
        <p:spPr>
          <a:xfrm>
            <a:off x="683568" y="2132856"/>
            <a:ext cx="7200800" cy="3108543"/>
          </a:xfrm>
          <a:prstGeom prst="rect">
            <a:avLst/>
          </a:prstGeom>
          <a:noFill/>
        </p:spPr>
        <p:txBody>
          <a:bodyPr wrap="square" rtlCol="0">
            <a:spAutoFit/>
          </a:bodyPr>
          <a:lstStyle/>
          <a:p>
            <a:pPr algn="just"/>
            <a:r>
              <a:rPr lang="en-US" sz="2800" dirty="0">
                <a:solidFill>
                  <a:schemeClr val="bg1"/>
                </a:solidFill>
                <a:latin typeface="Times New Roman" pitchFamily="18" charset="0"/>
                <a:cs typeface="Times New Roman" pitchFamily="18" charset="0"/>
              </a:rPr>
              <a:t>Deployment in the SDLC is the crucial, final phase where a tested software product is released and made available to end-users in a real-world production environment. This involves transferring the software from a development setting to the production environment, where it's installed, configured, and supported.</a:t>
            </a:r>
            <a:endParaRPr lang="en-IN" sz="2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796530764"/>
      </p:ext>
    </p:extLst>
  </p:cSld>
  <p:clrMapOvr>
    <a:masterClrMapping/>
  </p:clrMapOvr>
  <mc:AlternateContent xmlns:mc="http://schemas.openxmlformats.org/markup-compatibility/2006" xmlns:p14="http://schemas.microsoft.com/office/powerpoint/2010/main">
    <mc:Choice Requires="p14">
      <p:transition spd="slow" p14:dur="3900" advClick="0" advTm="4000">
        <p14:glitter pattern="hexagon"/>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extBox 1"/>
          <p:cNvSpPr txBox="1"/>
          <p:nvPr/>
        </p:nvSpPr>
        <p:spPr>
          <a:xfrm>
            <a:off x="683568" y="908720"/>
            <a:ext cx="7704856" cy="584775"/>
          </a:xfrm>
          <a:prstGeom prst="rect">
            <a:avLst/>
          </a:prstGeom>
          <a:noFill/>
        </p:spPr>
        <p:txBody>
          <a:bodyPr wrap="square" rtlCol="0">
            <a:spAutoFit/>
          </a:bodyPr>
          <a:lstStyle/>
          <a:p>
            <a:r>
              <a:rPr lang="en-US" sz="3200" b="1" dirty="0">
                <a:solidFill>
                  <a:schemeClr val="bg1"/>
                </a:solidFill>
                <a:latin typeface="Times New Roman" pitchFamily="18" charset="0"/>
                <a:cs typeface="Times New Roman" pitchFamily="18" charset="0"/>
              </a:rPr>
              <a:t>TESTING :</a:t>
            </a:r>
            <a:endParaRPr lang="en-IN" sz="3200" b="1" dirty="0">
              <a:solidFill>
                <a:schemeClr val="bg1"/>
              </a:solidFill>
              <a:latin typeface="Times New Roman" pitchFamily="18" charset="0"/>
              <a:cs typeface="Times New Roman" pitchFamily="18" charset="0"/>
            </a:endParaRPr>
          </a:p>
        </p:txBody>
      </p:sp>
      <p:sp>
        <p:nvSpPr>
          <p:cNvPr id="3" name="TextBox 2"/>
          <p:cNvSpPr txBox="1"/>
          <p:nvPr/>
        </p:nvSpPr>
        <p:spPr>
          <a:xfrm>
            <a:off x="806128" y="1772816"/>
            <a:ext cx="7560840" cy="3046988"/>
          </a:xfrm>
          <a:prstGeom prst="rect">
            <a:avLst/>
          </a:prstGeom>
          <a:noFill/>
        </p:spPr>
        <p:txBody>
          <a:bodyPr wrap="square" rtlCol="0">
            <a:spAutoFit/>
          </a:bodyPr>
          <a:lstStyle/>
          <a:p>
            <a:pPr algn="just"/>
            <a:r>
              <a:rPr lang="en-US" sz="2400" dirty="0">
                <a:solidFill>
                  <a:schemeClr val="bg1"/>
                </a:solidFill>
                <a:latin typeface="Times New Roman" pitchFamily="18" charset="0"/>
                <a:cs typeface="Times New Roman" pitchFamily="18" charset="0"/>
              </a:rPr>
              <a:t>Testing is a crucial phase within the Software Development Life Cycle (SDLC) (SDLC) that focuses on verifying and validating software against requirements, identifying defects, and ensuring quality. It involves various activities like test planning, test case development, and execution of unit, integration, and system testing to ensure the software functions as expected and meets user needs before deployment.</a:t>
            </a:r>
            <a:endParaRPr lang="en-IN"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826959292"/>
      </p:ext>
    </p:extLst>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16" presetClass="entr" presetSubtype="21" fill="hold"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461</Words>
  <Application>Microsoft Office PowerPoint</Application>
  <PresentationFormat>On-screen Show (4:3)</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SYSTEM DESIGN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bhma16@gmail.com</cp:lastModifiedBy>
  <cp:revision>63</cp:revision>
  <dcterms:created xsi:type="dcterms:W3CDTF">2025-09-09T13:53:04Z</dcterms:created>
  <dcterms:modified xsi:type="dcterms:W3CDTF">2025-09-12T14:53:18Z</dcterms:modified>
</cp:coreProperties>
</file>