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64" r:id="rId3"/>
    <p:sldId id="265" r:id="rId4"/>
    <p:sldId id="278" r:id="rId5"/>
    <p:sldId id="266" r:id="rId6"/>
    <p:sldId id="267" r:id="rId7"/>
    <p:sldId id="272" r:id="rId8"/>
    <p:sldId id="273" r:id="rId9"/>
    <p:sldId id="283" r:id="rId10"/>
    <p:sldId id="284" r:id="rId11"/>
    <p:sldId id="279" r:id="rId12"/>
    <p:sldId id="268" r:id="rId13"/>
    <p:sldId id="275"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EXCELR%20Project\Excel%20project%20kick%20off%201%20-%20Copy%20(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1!PivotTable1</c:name>
    <c:fmtId val="32"/>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0"/>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1"/>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2"/>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3"/>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4"/>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5"/>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7"/>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8"/>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19"/>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0"/>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1"/>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2"/>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4"/>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5"/>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6"/>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7"/>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
        <c:idx val="28"/>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7501812487412486E-2"/>
          <c:y val="1.9907407407407408E-2"/>
          <c:w val="0.94791288945514685"/>
          <c:h val="0.97499999999999998"/>
        </c:manualLayout>
      </c:layout>
      <c:pie3DChart>
        <c:varyColors val="1"/>
        <c:ser>
          <c:idx val="0"/>
          <c:order val="0"/>
          <c:tx>
            <c:strRef>
              <c:f>'KPI 1'!$B$3</c:f>
              <c:strCache>
                <c:ptCount val="1"/>
                <c:pt idx="0">
                  <c:v>Total</c:v>
                </c:pt>
              </c:strCache>
            </c:strRef>
          </c:tx>
          <c:spPr>
            <a:effectLst>
              <a:outerShdw blurRad="50800" dist="38100" dir="2700000" algn="tl" rotWithShape="0">
                <a:prstClr val="black">
                  <a:alpha val="40000"/>
                </a:prstClr>
              </a:outerShdw>
            </a:effectLst>
          </c:spPr>
          <c:dPt>
            <c:idx val="0"/>
            <c:bubble3D val="0"/>
            <c:spPr>
              <a:solidFill>
                <a:schemeClr val="accent1"/>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1-B249-4B57-9CC5-3641DF325E0D}"/>
              </c:ext>
            </c:extLst>
          </c:dPt>
          <c:dPt>
            <c:idx val="1"/>
            <c:bubble3D val="0"/>
            <c:spPr>
              <a:solidFill>
                <a:schemeClr val="accent2"/>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3-B249-4B57-9CC5-3641DF325E0D}"/>
              </c:ext>
            </c:extLst>
          </c:dPt>
          <c:dPt>
            <c:idx val="2"/>
            <c:bubble3D val="0"/>
            <c:spPr>
              <a:solidFill>
                <a:schemeClr val="accent3"/>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5-B249-4B57-9CC5-3641DF325E0D}"/>
              </c:ext>
            </c:extLst>
          </c:dPt>
          <c:dPt>
            <c:idx val="3"/>
            <c:bubble3D val="0"/>
            <c:spPr>
              <a:solidFill>
                <a:schemeClr val="accent4"/>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7-B249-4B57-9CC5-3641DF325E0D}"/>
              </c:ext>
            </c:extLst>
          </c:dPt>
          <c:dPt>
            <c:idx val="4"/>
            <c:bubble3D val="0"/>
            <c:spPr>
              <a:solidFill>
                <a:schemeClr val="accent5"/>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9-B249-4B57-9CC5-3641DF325E0D}"/>
              </c:ext>
            </c:extLst>
          </c:dPt>
          <c:dPt>
            <c:idx val="5"/>
            <c:bubble3D val="0"/>
            <c:spPr>
              <a:solidFill>
                <a:schemeClr val="accent6"/>
              </a:solidFill>
              <a:ln w="25400">
                <a:solidFill>
                  <a:schemeClr val="lt1"/>
                </a:solidFill>
              </a:ln>
              <a:effectLst>
                <a:outerShdw blurRad="50800" dist="38100" dir="2700000" algn="tl" rotWithShape="0">
                  <a:prstClr val="black">
                    <a:alpha val="40000"/>
                  </a:prstClr>
                </a:outerShdw>
              </a:effectLst>
              <a:sp3d contourW="25400">
                <a:contourClr>
                  <a:schemeClr val="lt1"/>
                </a:contourClr>
              </a:sp3d>
            </c:spPr>
            <c:extLst>
              <c:ext xmlns:c16="http://schemas.microsoft.com/office/drawing/2014/chart" uri="{C3380CC4-5D6E-409C-BE32-E72D297353CC}">
                <c16:uniqueId val="{0000000B-B249-4B57-9CC5-3641DF325E0D}"/>
              </c:ext>
            </c:extLst>
          </c:dPt>
          <c:dLbls>
            <c:spPr>
              <a:solidFill>
                <a:sysClr val="window" lastClr="FFFFFF"/>
              </a:solidFill>
              <a:ln>
                <a:solidFill>
                  <a:sysClr val="windowText" lastClr="000000">
                    <a:lumMod val="25000"/>
                    <a:lumOff val="75000"/>
                  </a:sysClr>
                </a:solid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'KPI 1'!$A$4:$A$10</c:f>
              <c:strCache>
                <c:ptCount val="6"/>
                <c:pt idx="0">
                  <c:v>Hardware</c:v>
                </c:pt>
                <c:pt idx="1">
                  <c:v>Human Resources</c:v>
                </c:pt>
                <c:pt idx="2">
                  <c:v>Research &amp; Development</c:v>
                </c:pt>
                <c:pt idx="3">
                  <c:v>Sales</c:v>
                </c:pt>
                <c:pt idx="4">
                  <c:v>Software</c:v>
                </c:pt>
                <c:pt idx="5">
                  <c:v>Support</c:v>
                </c:pt>
              </c:strCache>
            </c:strRef>
          </c:cat>
          <c:val>
            <c:numRef>
              <c:f>'KPI 1'!$B$4:$B$10</c:f>
              <c:numCache>
                <c:formatCode>0%</c:formatCode>
                <c:ptCount val="6"/>
                <c:pt idx="0">
                  <c:v>0.49443016281065316</c:v>
                </c:pt>
                <c:pt idx="1">
                  <c:v>0.49857448325019366</c:v>
                </c:pt>
                <c:pt idx="2">
                  <c:v>0.51208077893986226</c:v>
                </c:pt>
                <c:pt idx="3">
                  <c:v>0.50017745179229156</c:v>
                </c:pt>
                <c:pt idx="4">
                  <c:v>0.50539827255272751</c:v>
                </c:pt>
                <c:pt idx="5">
                  <c:v>0.5018663455748813</c:v>
                </c:pt>
              </c:numCache>
            </c:numRef>
          </c:val>
          <c:extLst>
            <c:ext xmlns:c16="http://schemas.microsoft.com/office/drawing/2014/chart" uri="{C3380CC4-5D6E-409C-BE32-E72D297353CC}">
              <c16:uniqueId val="{0000000C-B249-4B57-9CC5-3641DF325E0D}"/>
            </c:ext>
          </c:extLst>
        </c:ser>
        <c:dLbls>
          <c:showLegendKey val="0"/>
          <c:showVal val="1"/>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2!PivotTable2</c:name>
    <c:fmtId val="17"/>
  </c:pivotSource>
  <c:chart>
    <c:autoTitleDeleted val="1"/>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solidFill>
              <a:sysClr val="windowText" lastClr="000000">
                <a:lumMod val="50000"/>
                <a:lumOff val="50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solidFill>
              <a:sysClr val="windowText" lastClr="000000">
                <a:lumMod val="50000"/>
                <a:lumOff val="50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marker>
          <c:symbol val="none"/>
        </c:marker>
        <c:dLbl>
          <c:idx val="0"/>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ext>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dLbl>
          <c:idx val="0"/>
          <c:layout>
            <c:manualLayout>
              <c:x val="-1.3258201833906077E-2"/>
              <c:y val="-4.454512449188716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i="0" baseline="0">
                    <a:solidFill>
                      <a:sysClr val="windowText" lastClr="000000"/>
                    </a:solidFill>
                  </a:rPr>
                  <a:t> </a:t>
                </a:r>
                <a:fld id="{9F7CED0C-D121-49D1-985C-0DD09B0CC5DD}" type="VALUE">
                  <a:rPr lang="en-US" b="1" i="0" baseline="0">
                    <a:solidFill>
                      <a:sysClr val="windowText" lastClr="000000"/>
                    </a:solidFill>
                  </a:rPr>
                  <a:pPr>
                    <a:defRPr sz="900" b="1" i="0" u="none" strike="noStrike" kern="1200" baseline="0">
                      <a:solidFill>
                        <a:sysClr val="windowText" lastClr="000000"/>
                      </a:solidFill>
                      <a:latin typeface="+mn-lt"/>
                      <a:ea typeface="+mn-ea"/>
                      <a:cs typeface="+mn-cs"/>
                    </a:defRPr>
                  </a:pPr>
                  <a:t>[VALUE]</a:t>
                </a:fld>
                <a:endParaRPr lang="en-US" b="1" i="0" baseline="0">
                  <a:solidFill>
                    <a:sysClr val="windowText" lastClr="000000"/>
                  </a:solidFill>
                </a:endParaRPr>
              </a:p>
            </c:rich>
          </c:tx>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layout>
                <c:manualLayout>
                  <c:w val="9.1708092263784818E-2"/>
                  <c:h val="0.16605930641042171"/>
                </c:manualLayout>
              </c15:layout>
              <c15:dlblFieldTable/>
              <c15:showDataLabelsRange val="0"/>
            </c:ext>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marker>
          <c:symbol val="none"/>
        </c:marker>
        <c:dLbl>
          <c:idx val="0"/>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ext>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dLbl>
          <c:idx val="0"/>
          <c:layout>
            <c:manualLayout>
              <c:x val="-1.3258201833906077E-2"/>
              <c:y val="-4.454512449188716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i="0" baseline="0">
                    <a:solidFill>
                      <a:sysClr val="windowText" lastClr="000000"/>
                    </a:solidFill>
                  </a:rPr>
                  <a:t> </a:t>
                </a:r>
                <a:fld id="{9F7CED0C-D121-49D1-985C-0DD09B0CC5DD}" type="VALUE">
                  <a:rPr lang="en-US" b="1" i="0" baseline="0">
                    <a:solidFill>
                      <a:sysClr val="windowText" lastClr="000000"/>
                    </a:solidFill>
                  </a:rPr>
                  <a:pPr>
                    <a:defRPr sz="900" b="1" i="0" u="none" strike="noStrike" kern="1200" baseline="0">
                      <a:solidFill>
                        <a:sysClr val="windowText" lastClr="000000"/>
                      </a:solidFill>
                      <a:latin typeface="+mn-lt"/>
                      <a:ea typeface="+mn-ea"/>
                      <a:cs typeface="+mn-cs"/>
                    </a:defRPr>
                  </a:pPr>
                  <a:t>[VALUE]</a:t>
                </a:fld>
                <a:endParaRPr lang="en-US" b="1" i="0" baseline="0">
                  <a:solidFill>
                    <a:sysClr val="windowText" lastClr="000000"/>
                  </a:solidFill>
                </a:endParaRPr>
              </a:p>
            </c:rich>
          </c:tx>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layout>
                <c:manualLayout>
                  <c:w val="9.1708092263784818E-2"/>
                  <c:h val="0.16605930641042171"/>
                </c:manualLayout>
              </c15:layout>
              <c15:dlblFieldTable/>
              <c15:showDataLabelsRange val="0"/>
            </c:ext>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marker>
          <c:symbol val="none"/>
        </c:marker>
        <c:dLbl>
          <c:idx val="0"/>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ext>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dLbl>
          <c:idx val="0"/>
          <c:layout>
            <c:manualLayout>
              <c:x val="-1.3258201833906077E-2"/>
              <c:y val="-4.4545124491887161E-2"/>
            </c:manualLayout>
          </c:layout>
          <c:tx>
            <c:rich>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i="0" baseline="0">
                    <a:solidFill>
                      <a:sysClr val="windowText" lastClr="000000"/>
                    </a:solidFill>
                  </a:rPr>
                  <a:t> </a:t>
                </a:r>
                <a:fld id="{9F7CED0C-D121-49D1-985C-0DD09B0CC5DD}" type="VALUE">
                  <a:rPr lang="en-US" b="1" i="0" baseline="0">
                    <a:solidFill>
                      <a:sysClr val="windowText" lastClr="000000"/>
                    </a:solidFill>
                  </a:rPr>
                  <a:pPr>
                    <a:defRPr sz="900" b="1" i="0" u="none" strike="noStrike" kern="1200" baseline="0">
                      <a:solidFill>
                        <a:sysClr val="windowText" lastClr="000000"/>
                      </a:solidFill>
                      <a:latin typeface="+mn-lt"/>
                      <a:ea typeface="+mn-ea"/>
                      <a:cs typeface="+mn-cs"/>
                    </a:defRPr>
                  </a:pPr>
                  <a:t>[VALUE]</a:t>
                </a:fld>
                <a:endParaRPr lang="en-US" b="1" i="0" baseline="0">
                  <a:solidFill>
                    <a:sysClr val="windowText" lastClr="000000"/>
                  </a:solidFill>
                </a:endParaRPr>
              </a:p>
            </c:rich>
          </c:tx>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layout>
                <c:manualLayout>
                  <c:w val="9.1708092263784818E-2"/>
                  <c:h val="0.16605930641042171"/>
                </c:manualLayout>
              </c15:layout>
              <c15:dlblFieldTable/>
              <c15:showDataLabelsRange val="0"/>
            </c:ext>
          </c:extLst>
        </c:dLbl>
      </c:pivotFmt>
    </c:pivotFmts>
    <c:plotArea>
      <c:layout>
        <c:manualLayout>
          <c:layoutTarget val="inner"/>
          <c:xMode val="edge"/>
          <c:yMode val="edge"/>
          <c:x val="3.2373709871018168E-2"/>
          <c:y val="0.29080357393048289"/>
          <c:w val="0.95063669711909171"/>
          <c:h val="0.41366808112993658"/>
        </c:manualLayout>
      </c:layout>
      <c:barChart>
        <c:barDir val="col"/>
        <c:grouping val="clustered"/>
        <c:varyColors val="0"/>
        <c:ser>
          <c:idx val="0"/>
          <c:order val="0"/>
          <c:tx>
            <c:strRef>
              <c:f>'KPI 2'!$B$3</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540A-4044-881E-D5EFD276CCAC}"/>
              </c:ext>
            </c:extLst>
          </c:dPt>
          <c:dLbls>
            <c:dLbl>
              <c:idx val="0"/>
              <c:layout>
                <c:manualLayout>
                  <c:x val="-1.2416241788277849E-2"/>
                  <c:y val="-4.0633243798261824E-2"/>
                </c:manualLayout>
              </c:layout>
              <c:tx>
                <c:rich>
                  <a:bodyPr/>
                  <a:lstStyle/>
                  <a:p>
                    <a:r>
                      <a:rPr lang="en-US" b="1" i="0" baseline="0" dirty="0">
                        <a:solidFill>
                          <a:sysClr val="windowText" lastClr="000000"/>
                        </a:solidFill>
                      </a:rPr>
                      <a:t> </a:t>
                    </a:r>
                    <a:fld id="{9F7CED0C-D121-49D1-985C-0DD09B0CC5DD}" type="VALUE">
                      <a:rPr lang="en-US" sz="1800" b="1" i="0" baseline="0">
                        <a:solidFill>
                          <a:sysClr val="windowText" lastClr="000000"/>
                        </a:solidFill>
                      </a:rPr>
                      <a:pPr/>
                      <a:t>[VALUE]</a:t>
                    </a:fld>
                    <a:endParaRPr lang="en-US" b="1" i="0" baseline="0" dirty="0">
                      <a:solidFill>
                        <a:sysClr val="windowText" lastClr="000000"/>
                      </a:solidFill>
                    </a:endParaRPr>
                  </a:p>
                </c:rich>
              </c:tx>
              <c:showLegendKey val="0"/>
              <c:showVal val="1"/>
              <c:showCatName val="0"/>
              <c:showSerName val="0"/>
              <c:showPercent val="0"/>
              <c:showBubbleSize val="0"/>
              <c:extLst>
                <c:ext xmlns:c15="http://schemas.microsoft.com/office/drawing/2012/chart" uri="{CE6537A1-D6FC-4f65-9D91-7224C49458BB}">
                  <c15:layout>
                    <c:manualLayout>
                      <c:w val="0.24041685612403205"/>
                      <c:h val="0.21944025235279754"/>
                    </c:manualLayout>
                  </c15:layout>
                  <c15:dlblFieldTable/>
                  <c15:showDataLabelsRange val="0"/>
                </c:ext>
                <c:ext xmlns:c16="http://schemas.microsoft.com/office/drawing/2014/chart" uri="{C3380CC4-5D6E-409C-BE32-E72D297353CC}">
                  <c16:uniqueId val="{00000000-540A-4044-881E-D5EFD276CCAC}"/>
                </c:ext>
              </c:extLst>
            </c:dLbl>
            <c:spPr>
              <a:solidFill>
                <a:sysClr val="window" lastClr="FFFFFF"/>
              </a:soli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gd name="adj1" fmla="val -23558"/>
                      <a:gd name="adj2" fmla="val 40491"/>
                    </a:avLst>
                  </a:prstGeom>
                  <a:noFill/>
                  <a:ln>
                    <a:noFill/>
                  </a:ln>
                </c15:spPr>
                <c15:showLeaderLines val="0"/>
              </c:ext>
            </c:extLst>
          </c:dLbls>
          <c:cat>
            <c:strRef>
              <c:f>'KPI 2'!$A$4:$A$5</c:f>
              <c:strCache>
                <c:ptCount val="1"/>
                <c:pt idx="0">
                  <c:v>Research Scientist</c:v>
                </c:pt>
              </c:strCache>
            </c:strRef>
          </c:cat>
          <c:val>
            <c:numRef>
              <c:f>'KPI 2'!$B$4:$B$5</c:f>
              <c:numCache>
                <c:formatCode>0</c:formatCode>
                <c:ptCount val="1"/>
                <c:pt idx="0">
                  <c:v>114.44689069138664</c:v>
                </c:pt>
              </c:numCache>
            </c:numRef>
          </c:val>
          <c:extLst>
            <c:ext xmlns:c16="http://schemas.microsoft.com/office/drawing/2014/chart" uri="{C3380CC4-5D6E-409C-BE32-E72D297353CC}">
              <c16:uniqueId val="{00000001-540A-4044-881E-D5EFD276CCAC}"/>
            </c:ext>
          </c:extLst>
        </c:ser>
        <c:dLbls>
          <c:showLegendKey val="0"/>
          <c:showVal val="0"/>
          <c:showCatName val="0"/>
          <c:showSerName val="0"/>
          <c:showPercent val="0"/>
          <c:showBubbleSize val="0"/>
        </c:dLbls>
        <c:gapWidth val="245"/>
        <c:overlap val="-70"/>
        <c:axId val="828135535"/>
        <c:axId val="1176420624"/>
      </c:barChart>
      <c:catAx>
        <c:axId val="8281355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76420624"/>
        <c:crosses val="autoZero"/>
        <c:auto val="1"/>
        <c:lblAlgn val="ctr"/>
        <c:lblOffset val="100"/>
        <c:noMultiLvlLbl val="0"/>
      </c:catAx>
      <c:valAx>
        <c:axId val="1176420624"/>
        <c:scaling>
          <c:orientation val="minMax"/>
        </c:scaling>
        <c:delete val="1"/>
        <c:axPos val="l"/>
        <c:numFmt formatCode="0" sourceLinked="1"/>
        <c:majorTickMark val="out"/>
        <c:minorTickMark val="none"/>
        <c:tickLblPos val="nextTo"/>
        <c:crossAx val="8281355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outerShdw sx="1000" sy="1000" algn="tl" rotWithShape="0">
        <a:prstClr val="black"/>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3!PivotTable3</c:name>
    <c:fmtId val="1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904545014051751"/>
          <c:y val="0.13586262083093273"/>
          <c:w val="0.75328964043121227"/>
          <c:h val="0.73380481403239228"/>
        </c:manualLayout>
      </c:layout>
      <c:barChart>
        <c:barDir val="col"/>
        <c:grouping val="clustered"/>
        <c:varyColors val="0"/>
        <c:ser>
          <c:idx val="0"/>
          <c:order val="0"/>
          <c:tx>
            <c:strRef>
              <c:f>'KPI 3'!$B$3</c:f>
              <c:strCache>
                <c:ptCount val="1"/>
                <c:pt idx="0">
                  <c:v>Average of MonthlyIncome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2700000" algn="tl" rotWithShape="0">
                <a:prstClr val="black">
                  <a:alpha val="40000"/>
                </a:prstClr>
              </a:outerShdw>
            </a:effectLst>
          </c:spPr>
          <c:invertIfNegative val="0"/>
          <c:dPt>
            <c:idx val="4"/>
            <c:invertIfNegative val="0"/>
            <c:bubble3D val="0"/>
            <c:extLst>
              <c:ext xmlns:c16="http://schemas.microsoft.com/office/drawing/2014/chart" uri="{C3380CC4-5D6E-409C-BE32-E72D297353CC}">
                <c16:uniqueId val="{00000000-48E1-4881-A11C-2B8061E8394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'KPI 3'!$A$4:$A$10</c:f>
              <c:strCache>
                <c:ptCount val="6"/>
                <c:pt idx="0">
                  <c:v>Hardware</c:v>
                </c:pt>
                <c:pt idx="1">
                  <c:v>Human Resources</c:v>
                </c:pt>
                <c:pt idx="2">
                  <c:v>Research &amp; Development</c:v>
                </c:pt>
                <c:pt idx="3">
                  <c:v>Sales</c:v>
                </c:pt>
                <c:pt idx="4">
                  <c:v>Software</c:v>
                </c:pt>
                <c:pt idx="5">
                  <c:v>Support</c:v>
                </c:pt>
              </c:strCache>
            </c:strRef>
          </c:cat>
          <c:val>
            <c:numRef>
              <c:f>'KPI 3'!$B$4:$B$10</c:f>
              <c:numCache>
                <c:formatCode>"₹"\ #,##0</c:formatCode>
                <c:ptCount val="6"/>
                <c:pt idx="0">
                  <c:v>26028.070265638387</c:v>
                </c:pt>
                <c:pt idx="1">
                  <c:v>26058.44547398432</c:v>
                </c:pt>
                <c:pt idx="2">
                  <c:v>25796.079456665466</c:v>
                </c:pt>
                <c:pt idx="3">
                  <c:v>26118.753460309948</c:v>
                </c:pt>
                <c:pt idx="4">
                  <c:v>26026.253958733207</c:v>
                </c:pt>
                <c:pt idx="5">
                  <c:v>26065.201926550271</c:v>
                </c:pt>
              </c:numCache>
            </c:numRef>
          </c:val>
          <c:extLst>
            <c:ext xmlns:c16="http://schemas.microsoft.com/office/drawing/2014/chart" uri="{C3380CC4-5D6E-409C-BE32-E72D297353CC}">
              <c16:uniqueId val="{00000001-48E1-4881-A11C-2B8061E83946}"/>
            </c:ext>
          </c:extLst>
        </c:ser>
        <c:dLbls>
          <c:showLegendKey val="0"/>
          <c:showVal val="1"/>
          <c:showCatName val="0"/>
          <c:showSerName val="0"/>
          <c:showPercent val="0"/>
          <c:showBubbleSize val="0"/>
        </c:dLbls>
        <c:gapWidth val="219"/>
        <c:overlap val="-27"/>
        <c:axId val="1815199903"/>
        <c:axId val="1176416656"/>
      </c:barChart>
      <c:lineChart>
        <c:grouping val="standard"/>
        <c:varyColors val="0"/>
        <c:ser>
          <c:idx val="1"/>
          <c:order val="1"/>
          <c:tx>
            <c:strRef>
              <c:f>'KPI 3'!$C$3</c:f>
              <c:strCache>
                <c:ptCount val="1"/>
                <c:pt idx="0">
                  <c:v>Average of Attrition rate</c:v>
                </c:pt>
              </c:strCache>
            </c:strRef>
          </c:tx>
          <c:spPr>
            <a:ln w="31750" cap="rnd">
              <a:solidFill>
                <a:schemeClr val="accent2"/>
              </a:solidFill>
              <a:round/>
            </a:ln>
            <a:effectLst>
              <a:outerShdw blurRad="50800" dist="38100" dir="2700000" algn="tl" rotWithShape="0">
                <a:prstClr val="black">
                  <a:alpha val="40000"/>
                </a:prst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outerShdw blurRad="50800" dist="38100" dir="2700000" algn="tl" rotWithShape="0">
                  <a:prstClr val="black">
                    <a:alpha val="40000"/>
                  </a:prst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'KPI 3'!$A$4:$A$10</c:f>
              <c:strCache>
                <c:ptCount val="6"/>
                <c:pt idx="0">
                  <c:v>Hardware</c:v>
                </c:pt>
                <c:pt idx="1">
                  <c:v>Human Resources</c:v>
                </c:pt>
                <c:pt idx="2">
                  <c:v>Research &amp; Development</c:v>
                </c:pt>
                <c:pt idx="3">
                  <c:v>Sales</c:v>
                </c:pt>
                <c:pt idx="4">
                  <c:v>Software</c:v>
                </c:pt>
                <c:pt idx="5">
                  <c:v>Support</c:v>
                </c:pt>
              </c:strCache>
            </c:strRef>
          </c:cat>
          <c:val>
            <c:numRef>
              <c:f>'KPI 3'!$C$4:$C$10</c:f>
              <c:numCache>
                <c:formatCode>0%</c:formatCode>
                <c:ptCount val="6"/>
                <c:pt idx="0">
                  <c:v>0.49443016281065316</c:v>
                </c:pt>
                <c:pt idx="1">
                  <c:v>0.49857448325019366</c:v>
                </c:pt>
                <c:pt idx="2">
                  <c:v>0.51208077893986226</c:v>
                </c:pt>
                <c:pt idx="3">
                  <c:v>0.50017745179229156</c:v>
                </c:pt>
                <c:pt idx="4">
                  <c:v>0.50539827255272751</c:v>
                </c:pt>
                <c:pt idx="5">
                  <c:v>0.5018663455748813</c:v>
                </c:pt>
              </c:numCache>
            </c:numRef>
          </c:val>
          <c:smooth val="0"/>
          <c:extLst>
            <c:ext xmlns:c16="http://schemas.microsoft.com/office/drawing/2014/chart" uri="{C3380CC4-5D6E-409C-BE32-E72D297353CC}">
              <c16:uniqueId val="{00000002-48E1-4881-A11C-2B8061E83946}"/>
            </c:ext>
          </c:extLst>
        </c:ser>
        <c:dLbls>
          <c:showLegendKey val="0"/>
          <c:showVal val="1"/>
          <c:showCatName val="0"/>
          <c:showSerName val="0"/>
          <c:showPercent val="0"/>
          <c:showBubbleSize val="0"/>
        </c:dLbls>
        <c:marker val="1"/>
        <c:smooth val="0"/>
        <c:axId val="1118019407"/>
        <c:axId val="1176422112"/>
      </c:lineChart>
      <c:catAx>
        <c:axId val="181519990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76416656"/>
        <c:crosses val="autoZero"/>
        <c:auto val="1"/>
        <c:lblAlgn val="ctr"/>
        <c:lblOffset val="100"/>
        <c:noMultiLvlLbl val="0"/>
      </c:catAx>
      <c:valAx>
        <c:axId val="1176416656"/>
        <c:scaling>
          <c:orientation val="minMax"/>
        </c:scaling>
        <c:delete val="0"/>
        <c:axPos val="l"/>
        <c:majorGridlines>
          <c:spPr>
            <a:ln w="9525" cap="flat" cmpd="sng" algn="ctr">
              <a:solidFill>
                <a:schemeClr val="tx2">
                  <a:lumMod val="15000"/>
                  <a:lumOff val="85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199903"/>
        <c:crosses val="autoZero"/>
        <c:crossBetween val="between"/>
      </c:valAx>
      <c:valAx>
        <c:axId val="117642211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18019407"/>
        <c:crosses val="max"/>
        <c:crossBetween val="between"/>
      </c:valAx>
      <c:catAx>
        <c:axId val="1118019407"/>
        <c:scaling>
          <c:orientation val="minMax"/>
        </c:scaling>
        <c:delete val="1"/>
        <c:axPos val="b"/>
        <c:numFmt formatCode="General" sourceLinked="1"/>
        <c:majorTickMark val="none"/>
        <c:minorTickMark val="none"/>
        <c:tickLblPos val="nextTo"/>
        <c:crossAx val="1176422112"/>
        <c:crosses val="autoZero"/>
        <c:auto val="1"/>
        <c:lblAlgn val="ctr"/>
        <c:lblOffset val="100"/>
        <c:noMultiLvlLbl val="0"/>
      </c:catAx>
      <c:spPr>
        <a:noFill/>
        <a:ln>
          <a:noFill/>
        </a:ln>
        <a:effectLst/>
      </c:spPr>
    </c:plotArea>
    <c:legend>
      <c:legendPos val="r"/>
      <c:layout>
        <c:manualLayout>
          <c:xMode val="edge"/>
          <c:yMode val="edge"/>
          <c:x val="0"/>
          <c:y val="0"/>
          <c:w val="0.3269321753235781"/>
          <c:h val="0.10277865266841645"/>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4!PivotTable4</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s>
    <c:plotArea>
      <c:layout/>
      <c:barChart>
        <c:barDir val="bar"/>
        <c:grouping val="clustered"/>
        <c:varyColors val="1"/>
        <c:ser>
          <c:idx val="0"/>
          <c:order val="0"/>
          <c:tx>
            <c:strRef>
              <c:f>'KPI 4'!$B$3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A624-43F7-B7C7-E44555FC4AC0}"/>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A624-43F7-B7C7-E44555FC4AC0}"/>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A624-43F7-B7C7-E44555FC4AC0}"/>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A624-43F7-B7C7-E44555FC4AC0}"/>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A624-43F7-B7C7-E44555FC4AC0}"/>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A624-43F7-B7C7-E44555FC4AC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4'!$A$4:$A$10</c:f>
              <c:strCache>
                <c:ptCount val="6"/>
                <c:pt idx="0">
                  <c:v>Hardware</c:v>
                </c:pt>
                <c:pt idx="1">
                  <c:v>Human Resources</c:v>
                </c:pt>
                <c:pt idx="2">
                  <c:v>Research &amp; Development</c:v>
                </c:pt>
                <c:pt idx="3">
                  <c:v>Sales</c:v>
                </c:pt>
                <c:pt idx="4">
                  <c:v>Software</c:v>
                </c:pt>
                <c:pt idx="5">
                  <c:v>Support</c:v>
                </c:pt>
              </c:strCache>
            </c:strRef>
          </c:cat>
          <c:val>
            <c:numRef>
              <c:f>'KPI 4'!$B$4:$B$10</c:f>
              <c:numCache>
                <c:formatCode>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C-A624-43F7-B7C7-E44555FC4AC0}"/>
            </c:ext>
          </c:extLst>
        </c:ser>
        <c:dLbls>
          <c:dLblPos val="outEnd"/>
          <c:showLegendKey val="0"/>
          <c:showVal val="1"/>
          <c:showCatName val="0"/>
          <c:showSerName val="0"/>
          <c:showPercent val="0"/>
          <c:showBubbleSize val="0"/>
        </c:dLbls>
        <c:gapWidth val="182"/>
        <c:axId val="1807416479"/>
        <c:axId val="1841572623"/>
      </c:barChart>
      <c:catAx>
        <c:axId val="1807416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41572623"/>
        <c:crosses val="autoZero"/>
        <c:auto val="1"/>
        <c:lblAlgn val="ctr"/>
        <c:lblOffset val="100"/>
        <c:noMultiLvlLbl val="0"/>
      </c:catAx>
      <c:valAx>
        <c:axId val="1841572623"/>
        <c:scaling>
          <c:orientation val="minMax"/>
        </c:scaling>
        <c:delete val="1"/>
        <c:axPos val="b"/>
        <c:numFmt formatCode="0" sourceLinked="1"/>
        <c:majorTickMark val="none"/>
        <c:minorTickMark val="none"/>
        <c:tickLblPos val="nextTo"/>
        <c:crossAx val="1807416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5!PivotTable5</c:name>
    <c:fmtId val="7"/>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662129098269495"/>
          <c:y val="0.15"/>
          <c:w val="0.85108944483264404"/>
          <c:h val="0.6381580635753864"/>
        </c:manualLayout>
      </c:layout>
      <c:lineChart>
        <c:grouping val="stacked"/>
        <c:varyColors val="0"/>
        <c:ser>
          <c:idx val="0"/>
          <c:order val="0"/>
          <c:tx>
            <c:strRef>
              <c:f>'KPI 5'!$B$3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 5'!$B$4:$B$14</c:f>
              <c:numCache>
                <c:formatCode>0</c:formatCode>
                <c:ptCount val="10"/>
                <c:pt idx="0">
                  <c:v>2.5113340020060182</c:v>
                </c:pt>
                <c:pt idx="1">
                  <c:v>2.5066402378592665</c:v>
                </c:pt>
                <c:pt idx="2">
                  <c:v>2.5052759740259742</c:v>
                </c:pt>
                <c:pt idx="3">
                  <c:v>2.4904315960912053</c:v>
                </c:pt>
                <c:pt idx="4">
                  <c:v>2.4966243050039716</c:v>
                </c:pt>
                <c:pt idx="5">
                  <c:v>2.5016083634901487</c:v>
                </c:pt>
                <c:pt idx="6">
                  <c:v>2.4938296178343951</c:v>
                </c:pt>
                <c:pt idx="7">
                  <c:v>2.5139331210191083</c:v>
                </c:pt>
                <c:pt idx="8">
                  <c:v>2.4688303977834951</c:v>
                </c:pt>
                <c:pt idx="9">
                  <c:v>2.4989041641761305</c:v>
                </c:pt>
              </c:numCache>
            </c:numRef>
          </c:val>
          <c:smooth val="0"/>
          <c:extLst>
            <c:ext xmlns:c16="http://schemas.microsoft.com/office/drawing/2014/chart" uri="{C3380CC4-5D6E-409C-BE32-E72D297353CC}">
              <c16:uniqueId val="{00000000-D0F4-4252-A471-3F7B7BA1C40C}"/>
            </c:ext>
          </c:extLst>
        </c:ser>
        <c:dLbls>
          <c:dLblPos val="t"/>
          <c:showLegendKey val="0"/>
          <c:showVal val="1"/>
          <c:showCatName val="0"/>
          <c:showSerName val="0"/>
          <c:showPercent val="0"/>
          <c:showBubbleSize val="0"/>
        </c:dLbls>
        <c:marker val="1"/>
        <c:smooth val="0"/>
        <c:axId val="1807415519"/>
        <c:axId val="1804335375"/>
      </c:lineChart>
      <c:catAx>
        <c:axId val="1807415519"/>
        <c:scaling>
          <c:orientation val="minMax"/>
        </c:scaling>
        <c:delete val="0"/>
        <c:axPos val="b"/>
        <c:numFmt formatCode="General" sourceLinked="1"/>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04335375"/>
        <c:crosses val="autoZero"/>
        <c:auto val="1"/>
        <c:lblAlgn val="ctr"/>
        <c:lblOffset val="100"/>
        <c:noMultiLvlLbl val="0"/>
      </c:catAx>
      <c:valAx>
        <c:axId val="18043353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07415519"/>
        <c:crosses val="autoZero"/>
        <c:crossBetween val="between"/>
      </c:valAx>
      <c:spPr>
        <a:noFill/>
        <a:ln>
          <a:noFill/>
        </a:ln>
        <a:effectLst/>
      </c:spPr>
    </c:plotArea>
    <c:legend>
      <c:legendPos val="r"/>
      <c:layout>
        <c:manualLayout>
          <c:xMode val="edge"/>
          <c:yMode val="edge"/>
          <c:x val="0.83792686977069586"/>
          <c:y val="5.4745261009040501E-2"/>
          <c:w val="0.13212017801959314"/>
          <c:h val="3.125021872265966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outerShdw blurRad="50800" dist="38100" dir="2700000" algn="tl" rotWithShape="0">
        <a:schemeClr val="bg1">
          <a:alpha val="40000"/>
        </a:scheme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kick off 1 - Copy (2).xlsx]KPI 6!PivotTable6</c:name>
    <c:fmtId val="1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50800" dist="38100" dir="2700000" algn="tl" rotWithShape="0">
              <a:prstClr val="black">
                <a:alpha val="40000"/>
              </a:prstClr>
            </a:outerShdw>
          </a:effectLst>
        </c:spPr>
        <c:marker>
          <c:symbol val="none"/>
        </c:marke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50800" dist="38100" dir="2700000" algn="tl" rotWithShape="0">
              <a:prstClr val="black">
                <a:alpha val="40000"/>
              </a:prstClr>
            </a:outerShdw>
          </a:effectLst>
        </c:spPr>
        <c:marker>
          <c:symbol val="none"/>
        </c:marke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50800" dist="38100" dir="2700000" algn="tl" rotWithShape="0">
              <a:prstClr val="black">
                <a:alpha val="40000"/>
              </a:prstClr>
            </a:outerShdw>
          </a:effectLst>
        </c:spPr>
        <c:marker>
          <c:symbol val="none"/>
        </c:marker>
      </c:pivotFmt>
    </c:pivotFmts>
    <c:plotArea>
      <c:layout/>
      <c:barChart>
        <c:barDir val="col"/>
        <c:grouping val="clustered"/>
        <c:varyColors val="0"/>
        <c:ser>
          <c:idx val="0"/>
          <c:order val="0"/>
          <c:tx>
            <c:strRef>
              <c:f>'KPI 6'!$B$3</c:f>
              <c:strCache>
                <c:ptCount val="1"/>
                <c:pt idx="0">
                  <c:v>Average of YearsSinceLastPromotion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6'!$B$4:$B$10</c:f>
              <c:numCache>
                <c:formatCode>0</c:formatCode>
                <c:ptCount val="6"/>
                <c:pt idx="0">
                  <c:v>5.8706083976006855</c:v>
                </c:pt>
                <c:pt idx="1">
                  <c:v>5.946186742694227</c:v>
                </c:pt>
                <c:pt idx="2">
                  <c:v>5.8754658011780263</c:v>
                </c:pt>
                <c:pt idx="3">
                  <c:v>5.9174257660002363</c:v>
                </c:pt>
                <c:pt idx="4">
                  <c:v>5.8522072936660265</c:v>
                </c:pt>
                <c:pt idx="5">
                  <c:v>5.767248645394341</c:v>
                </c:pt>
              </c:numCache>
            </c:numRef>
          </c:val>
          <c:extLst>
            <c:ext xmlns:c16="http://schemas.microsoft.com/office/drawing/2014/chart" uri="{C3380CC4-5D6E-409C-BE32-E72D297353CC}">
              <c16:uniqueId val="{00000000-80F0-4A77-83DD-8F2325DBC7F1}"/>
            </c:ext>
          </c:extLst>
        </c:ser>
        <c:ser>
          <c:idx val="1"/>
          <c:order val="1"/>
          <c:tx>
            <c:strRef>
              <c:f>'KPI 6'!$C$3</c:f>
              <c:strCache>
                <c:ptCount val="1"/>
                <c:pt idx="0">
                  <c:v>Max of YearsSinceLastPromotion</c:v>
                </c:pt>
              </c:strCache>
            </c:strRef>
          </c:tx>
          <c:spPr>
            <a:solidFill>
              <a:schemeClr val="accent2"/>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6'!$C$4:$C$10</c:f>
              <c:numCache>
                <c:formatCode>General</c:formatCode>
                <c:ptCount val="6"/>
                <c:pt idx="0">
                  <c:v>36</c:v>
                </c:pt>
                <c:pt idx="1">
                  <c:v>39</c:v>
                </c:pt>
                <c:pt idx="2">
                  <c:v>37</c:v>
                </c:pt>
                <c:pt idx="3">
                  <c:v>39</c:v>
                </c:pt>
                <c:pt idx="4">
                  <c:v>37</c:v>
                </c:pt>
                <c:pt idx="5">
                  <c:v>40</c:v>
                </c:pt>
              </c:numCache>
            </c:numRef>
          </c:val>
          <c:extLst>
            <c:ext xmlns:c16="http://schemas.microsoft.com/office/drawing/2014/chart" uri="{C3380CC4-5D6E-409C-BE32-E72D297353CC}">
              <c16:uniqueId val="{00000001-80F0-4A77-83DD-8F2325DBC7F1}"/>
            </c:ext>
          </c:extLst>
        </c:ser>
        <c:dLbls>
          <c:showLegendKey val="0"/>
          <c:showVal val="1"/>
          <c:showCatName val="0"/>
          <c:showSerName val="0"/>
          <c:showPercent val="0"/>
          <c:showBubbleSize val="0"/>
        </c:dLbls>
        <c:gapWidth val="219"/>
        <c:overlap val="-27"/>
        <c:axId val="1163575408"/>
        <c:axId val="2094485375"/>
      </c:barChart>
      <c:lineChart>
        <c:grouping val="standard"/>
        <c:varyColors val="0"/>
        <c:ser>
          <c:idx val="2"/>
          <c:order val="2"/>
          <c:tx>
            <c:strRef>
              <c:f>'KPI 6'!$D$3</c:f>
              <c:strCache>
                <c:ptCount val="1"/>
                <c:pt idx="0">
                  <c:v>Average of Attrition rate</c:v>
                </c:pt>
              </c:strCache>
            </c:strRef>
          </c:tx>
          <c:spPr>
            <a:ln w="28575" cap="rnd">
              <a:solidFill>
                <a:schemeClr val="accent3"/>
              </a:solidFill>
              <a:round/>
            </a:ln>
            <a:effectLst>
              <a:outerShdw blurRad="50800" dist="38100" dir="2700000" algn="tl" rotWithShape="0">
                <a:prstClr val="black">
                  <a:alpha val="40000"/>
                </a:prstClr>
              </a:outerShdw>
            </a:effectLst>
          </c:spPr>
          <c:marker>
            <c:symbol val="none"/>
          </c:marker>
          <c:dPt>
            <c:idx val="2"/>
            <c:marker>
              <c:symbol val="none"/>
            </c:marker>
            <c:bubble3D val="0"/>
            <c:extLst>
              <c:ext xmlns:c16="http://schemas.microsoft.com/office/drawing/2014/chart" uri="{C3380CC4-5D6E-409C-BE32-E72D297353CC}">
                <c16:uniqueId val="{00000002-80F0-4A77-83DD-8F2325DBC7F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6'!$A$4:$A$10</c:f>
              <c:strCache>
                <c:ptCount val="6"/>
                <c:pt idx="0">
                  <c:v>Hardware</c:v>
                </c:pt>
                <c:pt idx="1">
                  <c:v>Human Resources</c:v>
                </c:pt>
                <c:pt idx="2">
                  <c:v>Research &amp; Development</c:v>
                </c:pt>
                <c:pt idx="3">
                  <c:v>Sales</c:v>
                </c:pt>
                <c:pt idx="4">
                  <c:v>Software</c:v>
                </c:pt>
                <c:pt idx="5">
                  <c:v>Support</c:v>
                </c:pt>
              </c:strCache>
            </c:strRef>
          </c:cat>
          <c:val>
            <c:numRef>
              <c:f>'KPI 6'!$D$4:$D$10</c:f>
              <c:numCache>
                <c:formatCode>0%</c:formatCode>
                <c:ptCount val="6"/>
                <c:pt idx="0">
                  <c:v>0.49443016281065316</c:v>
                </c:pt>
                <c:pt idx="1">
                  <c:v>0.49857448325019366</c:v>
                </c:pt>
                <c:pt idx="2">
                  <c:v>0.51208077893986226</c:v>
                </c:pt>
                <c:pt idx="3">
                  <c:v>0.50017745179229156</c:v>
                </c:pt>
                <c:pt idx="4">
                  <c:v>0.50539827255272751</c:v>
                </c:pt>
                <c:pt idx="5">
                  <c:v>0.5018663455748813</c:v>
                </c:pt>
              </c:numCache>
            </c:numRef>
          </c:val>
          <c:smooth val="0"/>
          <c:extLst>
            <c:ext xmlns:c16="http://schemas.microsoft.com/office/drawing/2014/chart" uri="{C3380CC4-5D6E-409C-BE32-E72D297353CC}">
              <c16:uniqueId val="{00000003-80F0-4A77-83DD-8F2325DBC7F1}"/>
            </c:ext>
          </c:extLst>
        </c:ser>
        <c:dLbls>
          <c:showLegendKey val="0"/>
          <c:showVal val="1"/>
          <c:showCatName val="0"/>
          <c:showSerName val="0"/>
          <c:showPercent val="0"/>
          <c:showBubbleSize val="0"/>
        </c:dLbls>
        <c:marker val="1"/>
        <c:smooth val="0"/>
        <c:axId val="1815207583"/>
        <c:axId val="2094487855"/>
      </c:lineChart>
      <c:catAx>
        <c:axId val="116357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2094485375"/>
        <c:crosses val="autoZero"/>
        <c:auto val="1"/>
        <c:lblAlgn val="ctr"/>
        <c:lblOffset val="100"/>
        <c:noMultiLvlLbl val="0"/>
      </c:catAx>
      <c:valAx>
        <c:axId val="2094485375"/>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3575408"/>
        <c:crosses val="autoZero"/>
        <c:crossBetween val="between"/>
      </c:valAx>
      <c:valAx>
        <c:axId val="209448785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207583"/>
        <c:crosses val="max"/>
        <c:crossBetween val="between"/>
      </c:valAx>
      <c:catAx>
        <c:axId val="1815207583"/>
        <c:scaling>
          <c:orientation val="minMax"/>
        </c:scaling>
        <c:delete val="1"/>
        <c:axPos val="b"/>
        <c:numFmt formatCode="General" sourceLinked="1"/>
        <c:majorTickMark val="out"/>
        <c:minorTickMark val="none"/>
        <c:tickLblPos val="nextTo"/>
        <c:crossAx val="2094487855"/>
        <c:crosses val="autoZero"/>
        <c:auto val="1"/>
        <c:lblAlgn val="ctr"/>
        <c:lblOffset val="100"/>
        <c:noMultiLvlLbl val="0"/>
      </c:catAx>
      <c:spPr>
        <a:noFill/>
        <a:ln>
          <a:noFill/>
        </a:ln>
        <a:effectLst/>
      </c:spPr>
    </c:plotArea>
    <c:legend>
      <c:legendPos val="r"/>
      <c:layout>
        <c:manualLayout>
          <c:xMode val="edge"/>
          <c:yMode val="edge"/>
          <c:x val="0.82204295009530992"/>
          <c:y val="0.44379956224388473"/>
          <c:w val="0.17154130995601596"/>
          <c:h val="0.1124008755122306"/>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992E0-1388-6473-2995-7510D0D7C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636D07-F1A5-FEA1-ABF3-BE2838D8A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11FABC-5A16-EACB-F83D-673BA2827D54}"/>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F803F716-B6B3-5E3C-C08F-2E33B9E06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EA573-3CB8-7417-FFD4-50382915F1E8}"/>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23201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878-407F-FEA9-990C-E213724D30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24B64A-B452-C2B1-3868-DCA51BF26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80069-1A2A-F6F2-7006-2CDF46F79146}"/>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783B19F2-A4A0-F66A-D10A-43AF6B80C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8A47B-AE69-3B95-C9C0-7049796C35BD}"/>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48369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A9A27-6F73-607D-5C9E-AD232A2444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DB3DD6-40E9-BD26-18D8-8751B76AC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2F93C-E402-6667-B015-939755F01547}"/>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A7FA84A3-216E-201C-1193-665F18C0E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61C15-8DC5-BFE5-47F1-A3C2A25A9C6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96534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ECF2-5D99-BA93-FB14-82A0F5F538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603D2-E7C3-413E-58B4-7E8DF4660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EC774-9B2C-4C3A-2BDD-CB00AE52A359}"/>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F7208499-E03C-409B-5B01-FD1F03A09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FFA83-6B76-3537-930B-0BF7169CBA2C}"/>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410853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393D-5592-8301-0A0A-D56C5B23E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8670D1-A858-4171-A26A-CBA06196F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400B48-6462-BE84-D010-AB00CB6B93A7}"/>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E4FA2DC3-CF0D-72B0-6718-E38EF5DB6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BEA44-06A5-3215-B510-D5C965752532}"/>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71423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0F95-A09E-DE1B-B1A2-96D2544D86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AF742-B2E2-97C0-34ED-483C4DD92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2668C1-D674-B247-A3E3-7E86693EC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6775BA-7E97-4DCE-A939-A909AC4C53DD}"/>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6" name="Footer Placeholder 5">
            <a:extLst>
              <a:ext uri="{FF2B5EF4-FFF2-40B4-BE49-F238E27FC236}">
                <a16:creationId xmlns:a16="http://schemas.microsoft.com/office/drawing/2014/main" id="{F5198E1B-EAC9-39BF-A54E-934E7C604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8AF19-3B50-5307-3F65-8875F377217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134462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AB40-C2DF-F061-CCE9-69181F3A4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7572C-C262-3843-5C6E-B50D857B5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7B626-6E6F-2C64-9F4E-311506183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5C3A8A-2287-CB00-CCC8-CC76CB9C6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EFD81-128B-1A45-D4D0-772BA05C1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4E18A-A63A-549A-3CE1-6362BF108D6D}"/>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8" name="Footer Placeholder 7">
            <a:extLst>
              <a:ext uri="{FF2B5EF4-FFF2-40B4-BE49-F238E27FC236}">
                <a16:creationId xmlns:a16="http://schemas.microsoft.com/office/drawing/2014/main" id="{E2C2DAD9-F9ED-641F-F63E-49509BF64B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37DCA9-E0FD-9268-D9B1-756B5355D4C3}"/>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143931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73D7-D927-C31B-F9A0-38DDF6E1A5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DE480D-8EDE-DFD5-EB40-BE7898EC2E2E}"/>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4" name="Footer Placeholder 3">
            <a:extLst>
              <a:ext uri="{FF2B5EF4-FFF2-40B4-BE49-F238E27FC236}">
                <a16:creationId xmlns:a16="http://schemas.microsoft.com/office/drawing/2014/main" id="{12B82CA7-31A6-81A9-5D23-30318B9C72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680CA-9597-6287-BCA0-8052DAE2D8DE}"/>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09655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071CB-ECFF-CCFB-27FF-E85C29EE2258}"/>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3" name="Footer Placeholder 2">
            <a:extLst>
              <a:ext uri="{FF2B5EF4-FFF2-40B4-BE49-F238E27FC236}">
                <a16:creationId xmlns:a16="http://schemas.microsoft.com/office/drawing/2014/main" id="{31586123-7F2F-0543-CA99-2F836FCF33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924E8C-9E0C-6D0B-D88B-B0433B613101}"/>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220504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4952-91A9-2B69-F677-0571D2CDB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51E17B-9638-900A-55EE-6B75F1212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A72CA4-224F-2147-CE7E-5E8838C5F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33E9A-0050-FC1B-28B1-2709C1CD4780}"/>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6" name="Footer Placeholder 5">
            <a:extLst>
              <a:ext uri="{FF2B5EF4-FFF2-40B4-BE49-F238E27FC236}">
                <a16:creationId xmlns:a16="http://schemas.microsoft.com/office/drawing/2014/main" id="{A7B8C5A9-C266-14C6-7EA9-D266797CC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0E960-95A4-DCAD-D438-C97C4F147915}"/>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4167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5A9C-963A-71ED-FE99-5CEDDA486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EBDF6D-0C2D-A929-E235-D517728F1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51E28B-22C1-2A2A-9573-832B22EFF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66A0F-28AF-258A-F706-0A31DE03F359}"/>
              </a:ext>
            </a:extLst>
          </p:cNvPr>
          <p:cNvSpPr>
            <a:spLocks noGrp="1"/>
          </p:cNvSpPr>
          <p:nvPr>
            <p:ph type="dt" sz="half" idx="10"/>
          </p:nvPr>
        </p:nvSpPr>
        <p:spPr/>
        <p:txBody>
          <a:bodyPr/>
          <a:lstStyle/>
          <a:p>
            <a:fld id="{38196C63-DCCF-46FC-85B2-906BAC339317}" type="datetimeFigureOut">
              <a:rPr lang="en-IN" smtClean="0"/>
              <a:t>23-09-2024</a:t>
            </a:fld>
            <a:endParaRPr lang="en-IN"/>
          </a:p>
        </p:txBody>
      </p:sp>
      <p:sp>
        <p:nvSpPr>
          <p:cNvPr id="6" name="Footer Placeholder 5">
            <a:extLst>
              <a:ext uri="{FF2B5EF4-FFF2-40B4-BE49-F238E27FC236}">
                <a16:creationId xmlns:a16="http://schemas.microsoft.com/office/drawing/2014/main" id="{5619860E-C4A6-D06C-7DF2-8463B57CB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1F9E4-C0E7-A090-7ED0-C9F2A8C791BD}"/>
              </a:ext>
            </a:extLst>
          </p:cNvPr>
          <p:cNvSpPr>
            <a:spLocks noGrp="1"/>
          </p:cNvSpPr>
          <p:nvPr>
            <p:ph type="sldNum" sz="quarter" idx="12"/>
          </p:nvPr>
        </p:nvSpPr>
        <p:spPr/>
        <p:txBody>
          <a:bodyPr/>
          <a:lstStyle/>
          <a:p>
            <a:fld id="{58EBE339-7E93-4225-85C9-534C69BF50D8}" type="slidenum">
              <a:rPr lang="en-IN" smtClean="0"/>
              <a:t>‹#›</a:t>
            </a:fld>
            <a:endParaRPr lang="en-IN"/>
          </a:p>
        </p:txBody>
      </p:sp>
    </p:spTree>
    <p:extLst>
      <p:ext uri="{BB962C8B-B14F-4D97-AF65-F5344CB8AC3E}">
        <p14:creationId xmlns:p14="http://schemas.microsoft.com/office/powerpoint/2010/main" val="365851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151BB-9770-D3C0-6ED6-6788D9A3A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B71E2-AE7C-A291-0214-E90B9A7B7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87748-756F-AE5F-71A3-3908767E5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96C63-DCCF-46FC-85B2-906BAC339317}" type="datetimeFigureOut">
              <a:rPr lang="en-IN" smtClean="0"/>
              <a:t>23-09-2024</a:t>
            </a:fld>
            <a:endParaRPr lang="en-IN"/>
          </a:p>
        </p:txBody>
      </p:sp>
      <p:sp>
        <p:nvSpPr>
          <p:cNvPr id="5" name="Footer Placeholder 4">
            <a:extLst>
              <a:ext uri="{FF2B5EF4-FFF2-40B4-BE49-F238E27FC236}">
                <a16:creationId xmlns:a16="http://schemas.microsoft.com/office/drawing/2014/main" id="{7D72395D-0844-E361-1EB7-83CE4CAC0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BBA5C-7F84-DB94-3B43-E07E5D9B3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BE339-7E93-4225-85C9-534C69BF50D8}" type="slidenum">
              <a:rPr lang="en-IN" smtClean="0"/>
              <a:t>‹#›</a:t>
            </a:fld>
            <a:endParaRPr lang="en-IN"/>
          </a:p>
        </p:txBody>
      </p:sp>
    </p:spTree>
    <p:extLst>
      <p:ext uri="{BB962C8B-B14F-4D97-AF65-F5344CB8AC3E}">
        <p14:creationId xmlns:p14="http://schemas.microsoft.com/office/powerpoint/2010/main" val="147482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9/23/2024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914400" y="3051968"/>
            <a:ext cx="3749040" cy="1325563"/>
          </a:xfrm>
        </p:spPr>
        <p:txBody>
          <a:bodyPr/>
          <a:lstStyle/>
          <a:p>
            <a:r>
              <a:rPr lang="en-US" b="1" dirty="0"/>
              <a:t>HR Retention Analysis</a:t>
            </a:r>
          </a:p>
        </p:txBody>
      </p:sp>
      <p:pic>
        <p:nvPicPr>
          <p:cNvPr id="3" name="Picture Placeholder 2">
            <a:extLst>
              <a:ext uri="{FF2B5EF4-FFF2-40B4-BE49-F238E27FC236}">
                <a16:creationId xmlns:a16="http://schemas.microsoft.com/office/drawing/2014/main" id="{7D7A488C-81AD-7C74-13D0-279C7F729A56}"/>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8B091E-C7B4-DF2B-2B6E-53A0BE78D40E}"/>
              </a:ext>
            </a:extLst>
          </p:cNvPr>
          <p:cNvSpPr>
            <a:spLocks noGrp="1"/>
          </p:cNvSpPr>
          <p:nvPr>
            <p:ph type="body" sz="quarter" idx="13"/>
          </p:nvPr>
        </p:nvSpPr>
        <p:spPr>
          <a:xfrm>
            <a:off x="876296" y="944880"/>
            <a:ext cx="2310787" cy="401320"/>
          </a:xfrm>
        </p:spPr>
        <p:txBody>
          <a:bodyPr/>
          <a:lstStyle/>
          <a:p>
            <a:r>
              <a:rPr lang="en-IN" dirty="0"/>
              <a:t>Identifying Trends</a:t>
            </a:r>
          </a:p>
        </p:txBody>
      </p:sp>
      <p:sp>
        <p:nvSpPr>
          <p:cNvPr id="4" name="Text Placeholder 3">
            <a:extLst>
              <a:ext uri="{FF2B5EF4-FFF2-40B4-BE49-F238E27FC236}">
                <a16:creationId xmlns:a16="http://schemas.microsoft.com/office/drawing/2014/main" id="{502C22C8-7129-BD0F-E1E5-9E531BDB7AC8}"/>
              </a:ext>
            </a:extLst>
          </p:cNvPr>
          <p:cNvSpPr>
            <a:spLocks noGrp="1"/>
          </p:cNvSpPr>
          <p:nvPr>
            <p:ph type="body" sz="quarter" idx="14"/>
          </p:nvPr>
        </p:nvSpPr>
        <p:spPr>
          <a:xfrm>
            <a:off x="4401094" y="944880"/>
            <a:ext cx="1613626" cy="401320"/>
          </a:xfrm>
        </p:spPr>
        <p:txBody>
          <a:bodyPr/>
          <a:lstStyle/>
          <a:p>
            <a:r>
              <a:rPr lang="en-IN" dirty="0"/>
              <a:t>Suggestions</a:t>
            </a:r>
          </a:p>
        </p:txBody>
      </p:sp>
      <p:sp>
        <p:nvSpPr>
          <p:cNvPr id="5" name="Text Placeholder 4">
            <a:extLst>
              <a:ext uri="{FF2B5EF4-FFF2-40B4-BE49-F238E27FC236}">
                <a16:creationId xmlns:a16="http://schemas.microsoft.com/office/drawing/2014/main" id="{DEC00BD7-7E97-AC7D-F89D-4A85E65BFB9F}"/>
              </a:ext>
            </a:extLst>
          </p:cNvPr>
          <p:cNvSpPr>
            <a:spLocks noGrp="1"/>
          </p:cNvSpPr>
          <p:nvPr>
            <p:ph type="body" sz="quarter" idx="15"/>
          </p:nvPr>
        </p:nvSpPr>
        <p:spPr>
          <a:xfrm>
            <a:off x="8314507" y="773951"/>
            <a:ext cx="2361109" cy="743178"/>
          </a:xfrm>
        </p:spPr>
        <p:txBody>
          <a:bodyPr/>
          <a:lstStyle/>
          <a:p>
            <a:r>
              <a:rPr lang="en-IN" dirty="0"/>
              <a:t>Engagement and Promotions</a:t>
            </a:r>
          </a:p>
        </p:txBody>
      </p:sp>
      <p:sp>
        <p:nvSpPr>
          <p:cNvPr id="6" name="Text Placeholder 5">
            <a:extLst>
              <a:ext uri="{FF2B5EF4-FFF2-40B4-BE49-F238E27FC236}">
                <a16:creationId xmlns:a16="http://schemas.microsoft.com/office/drawing/2014/main" id="{DA20A576-F4CB-C10E-A643-D18E7FC5008B}"/>
              </a:ext>
            </a:extLst>
          </p:cNvPr>
          <p:cNvSpPr>
            <a:spLocks noGrp="1"/>
          </p:cNvSpPr>
          <p:nvPr>
            <p:ph type="body" sz="quarter" idx="16"/>
          </p:nvPr>
        </p:nvSpPr>
        <p:spPr>
          <a:xfrm>
            <a:off x="876297" y="1617071"/>
            <a:ext cx="2917371" cy="3231629"/>
          </a:xfrm>
        </p:spPr>
        <p:txBody>
          <a:bodyPr/>
          <a:lstStyle/>
          <a:p>
            <a:pPr marL="285750" indent="-285750" algn="just">
              <a:buFont typeface="Arial" panose="020B0604020202020204" pitchFamily="34" charset="0"/>
              <a:buChar char="•"/>
            </a:pPr>
            <a:r>
              <a:rPr lang="en-US" dirty="0"/>
              <a:t>All departments have an equal maximum year since the last promotion (6 years), but they vary in their average years since the last promotion.</a:t>
            </a:r>
          </a:p>
          <a:p>
            <a:pPr marL="285750" indent="-285750" algn="just">
              <a:buFont typeface="Arial" panose="020B0604020202020204" pitchFamily="34" charset="0"/>
              <a:buChar char="•"/>
            </a:pPr>
            <a:r>
              <a:rPr lang="en-US" dirty="0"/>
              <a:t>The attrition rate is relatively high across all departments, ranging from 49% to 52%.</a:t>
            </a:r>
          </a:p>
          <a:p>
            <a:pPr marL="285750" indent="-285750" algn="just">
              <a:buFont typeface="Arial" panose="020B0604020202020204" pitchFamily="34" charset="0"/>
              <a:buChar char="•"/>
            </a:pPr>
            <a:r>
              <a:rPr lang="en-US" dirty="0"/>
              <a:t>There seems to be a trend where departments with higher average years since the last promotion also have a higher attrition rate.</a:t>
            </a:r>
          </a:p>
        </p:txBody>
      </p:sp>
      <p:sp>
        <p:nvSpPr>
          <p:cNvPr id="7" name="Text Placeholder 6">
            <a:extLst>
              <a:ext uri="{FF2B5EF4-FFF2-40B4-BE49-F238E27FC236}">
                <a16:creationId xmlns:a16="http://schemas.microsoft.com/office/drawing/2014/main" id="{5A727D6F-9E01-C10C-3D68-C79A31D33A2F}"/>
              </a:ext>
            </a:extLst>
          </p:cNvPr>
          <p:cNvSpPr>
            <a:spLocks noGrp="1"/>
          </p:cNvSpPr>
          <p:nvPr>
            <p:ph type="body" sz="quarter" idx="17"/>
          </p:nvPr>
        </p:nvSpPr>
        <p:spPr>
          <a:xfrm>
            <a:off x="4401094" y="1617071"/>
            <a:ext cx="3645626" cy="5042060"/>
          </a:xfrm>
        </p:spPr>
        <p:txBody>
          <a:bodyPr/>
          <a:lstStyle/>
          <a:p>
            <a:pPr marL="285750" indent="-285750" algn="just">
              <a:buFont typeface="Arial" panose="020B0604020202020204" pitchFamily="34" charset="0"/>
              <a:buChar char="•"/>
            </a:pPr>
            <a:r>
              <a:rPr lang="en-US" dirty="0"/>
              <a:t>Regular Promotions: Implement regular promotions or reviews to reduce the number of years since the last promotion. This could potentially lower the attrition rate.</a:t>
            </a:r>
          </a:p>
          <a:p>
            <a:pPr marL="285750" indent="-285750" algn="just">
              <a:buFont typeface="Arial" panose="020B0604020202020204" pitchFamily="34" charset="0"/>
              <a:buChar char="•"/>
            </a:pPr>
            <a:r>
              <a:rPr lang="en-US" dirty="0"/>
              <a:t>Employee Engagement: Enhance employee engagement activities in departments with higher attrition rates to retain talent.</a:t>
            </a:r>
          </a:p>
          <a:p>
            <a:pPr marL="285750" indent="-285750" algn="just">
              <a:buFont typeface="Arial" panose="020B0604020202020204" pitchFamily="34" charset="0"/>
              <a:buChar char="•"/>
            </a:pPr>
            <a:r>
              <a:rPr lang="en-US" dirty="0"/>
              <a:t>Career Development: Offer career development programs and training to employees waiting for promotions to keep them motivated and engaged.</a:t>
            </a:r>
          </a:p>
          <a:p>
            <a:pPr marL="285750" indent="-285750" algn="just">
              <a:buFont typeface="Arial" panose="020B0604020202020204" pitchFamily="34" charset="0"/>
              <a:buChar char="•"/>
            </a:pPr>
            <a:r>
              <a:rPr lang="en-US" dirty="0"/>
              <a:t>Analyze Underlying Issues: Conduct surveys or interviews to understand specific issues within each department leading to high attrition rates. This could help in formulating targeted strategies to reduce attrition.</a:t>
            </a:r>
          </a:p>
          <a:p>
            <a:endParaRPr lang="en-US" dirty="0"/>
          </a:p>
        </p:txBody>
      </p:sp>
      <p:sp>
        <p:nvSpPr>
          <p:cNvPr id="8" name="Text Placeholder 7">
            <a:extLst>
              <a:ext uri="{FF2B5EF4-FFF2-40B4-BE49-F238E27FC236}">
                <a16:creationId xmlns:a16="http://schemas.microsoft.com/office/drawing/2014/main" id="{761920B7-4C2C-9F73-2459-8A45BCE25578}"/>
              </a:ext>
            </a:extLst>
          </p:cNvPr>
          <p:cNvSpPr>
            <a:spLocks noGrp="1"/>
          </p:cNvSpPr>
          <p:nvPr>
            <p:ph type="body" sz="quarter" idx="18"/>
          </p:nvPr>
        </p:nvSpPr>
        <p:spPr>
          <a:xfrm>
            <a:off x="8314507" y="1617071"/>
            <a:ext cx="2917371" cy="2057400"/>
          </a:xfrm>
        </p:spPr>
        <p:txBody>
          <a:bodyPr/>
          <a:lstStyle/>
          <a:p>
            <a:pPr algn="just"/>
            <a:r>
              <a:rPr lang="en-US" dirty="0"/>
              <a:t>The frequency of promotions impacts employee engagement and loyalty towards the organization. Addressing the promotion cycle can significantly influence employee retention and overall workforce commitment.</a:t>
            </a:r>
            <a:endParaRPr lang="en-IN" dirty="0"/>
          </a:p>
        </p:txBody>
      </p:sp>
    </p:spTree>
    <p:extLst>
      <p:ext uri="{BB962C8B-B14F-4D97-AF65-F5344CB8AC3E}">
        <p14:creationId xmlns:p14="http://schemas.microsoft.com/office/powerpoint/2010/main" val="280032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126C-2164-557D-7943-A0516C0A3801}"/>
              </a:ext>
            </a:extLst>
          </p:cNvPr>
          <p:cNvSpPr>
            <a:spLocks noGrp="1"/>
          </p:cNvSpPr>
          <p:nvPr>
            <p:ph type="title"/>
          </p:nvPr>
        </p:nvSpPr>
        <p:spPr/>
        <p:txBody>
          <a:bodyPr/>
          <a:lstStyle/>
          <a:p>
            <a:r>
              <a:rPr lang="en-IN" sz="3200" b="1" u="sng" dirty="0"/>
              <a:t>Conclusion</a:t>
            </a:r>
          </a:p>
        </p:txBody>
      </p:sp>
      <p:sp>
        <p:nvSpPr>
          <p:cNvPr id="3" name="Text Placeholder 2">
            <a:extLst>
              <a:ext uri="{FF2B5EF4-FFF2-40B4-BE49-F238E27FC236}">
                <a16:creationId xmlns:a16="http://schemas.microsoft.com/office/drawing/2014/main" id="{6145E960-07E5-A892-BEFF-6439AA02AE17}"/>
              </a:ext>
            </a:extLst>
          </p:cNvPr>
          <p:cNvSpPr>
            <a:spLocks noGrp="1"/>
          </p:cNvSpPr>
          <p:nvPr>
            <p:ph type="body" sz="quarter" idx="13"/>
          </p:nvPr>
        </p:nvSpPr>
        <p:spPr>
          <a:xfrm>
            <a:off x="990604" y="2210842"/>
            <a:ext cx="2841168" cy="743178"/>
          </a:xfrm>
        </p:spPr>
        <p:txBody>
          <a:bodyPr/>
          <a:lstStyle/>
          <a:p>
            <a:r>
              <a:rPr lang="en-IN" dirty="0"/>
              <a:t>Work-Life Balance Initiatives</a:t>
            </a:r>
          </a:p>
        </p:txBody>
      </p:sp>
      <p:sp>
        <p:nvSpPr>
          <p:cNvPr id="4" name="Text Placeholder 3">
            <a:extLst>
              <a:ext uri="{FF2B5EF4-FFF2-40B4-BE49-F238E27FC236}">
                <a16:creationId xmlns:a16="http://schemas.microsoft.com/office/drawing/2014/main" id="{23DF5EA2-39FC-292D-8E72-F199F96CE1A0}"/>
              </a:ext>
            </a:extLst>
          </p:cNvPr>
          <p:cNvSpPr>
            <a:spLocks noGrp="1"/>
          </p:cNvSpPr>
          <p:nvPr>
            <p:ph type="body" sz="quarter" idx="14"/>
          </p:nvPr>
        </p:nvSpPr>
        <p:spPr>
          <a:xfrm>
            <a:off x="4474346" y="2210842"/>
            <a:ext cx="3118440" cy="949960"/>
          </a:xfrm>
        </p:spPr>
        <p:txBody>
          <a:bodyPr/>
          <a:lstStyle/>
          <a:p>
            <a:r>
              <a:rPr lang="en-IN" dirty="0"/>
              <a:t>Professional Development Opportunities</a:t>
            </a:r>
          </a:p>
        </p:txBody>
      </p:sp>
      <p:sp>
        <p:nvSpPr>
          <p:cNvPr id="5" name="Text Placeholder 4">
            <a:extLst>
              <a:ext uri="{FF2B5EF4-FFF2-40B4-BE49-F238E27FC236}">
                <a16:creationId xmlns:a16="http://schemas.microsoft.com/office/drawing/2014/main" id="{442AC0AA-09A7-CEB7-ACCD-B6C89EA3A800}"/>
              </a:ext>
            </a:extLst>
          </p:cNvPr>
          <p:cNvSpPr>
            <a:spLocks noGrp="1"/>
          </p:cNvSpPr>
          <p:nvPr>
            <p:ph type="body" sz="quarter" idx="15"/>
          </p:nvPr>
        </p:nvSpPr>
        <p:spPr>
          <a:xfrm>
            <a:off x="8284026" y="2210842"/>
            <a:ext cx="2917371" cy="743178"/>
          </a:xfrm>
        </p:spPr>
        <p:txBody>
          <a:bodyPr/>
          <a:lstStyle/>
          <a:p>
            <a:r>
              <a:rPr lang="en-IN" dirty="0"/>
              <a:t>Diversity and Inclusion Programs</a:t>
            </a:r>
          </a:p>
        </p:txBody>
      </p:sp>
      <p:sp>
        <p:nvSpPr>
          <p:cNvPr id="6" name="Text Placeholder 5">
            <a:extLst>
              <a:ext uri="{FF2B5EF4-FFF2-40B4-BE49-F238E27FC236}">
                <a16:creationId xmlns:a16="http://schemas.microsoft.com/office/drawing/2014/main" id="{D25BCEF1-9892-9A12-23A3-38279B9F4BCA}"/>
              </a:ext>
            </a:extLst>
          </p:cNvPr>
          <p:cNvSpPr>
            <a:spLocks noGrp="1"/>
          </p:cNvSpPr>
          <p:nvPr>
            <p:ph type="body" sz="quarter" idx="16"/>
          </p:nvPr>
        </p:nvSpPr>
        <p:spPr>
          <a:xfrm>
            <a:off x="914400" y="3429000"/>
            <a:ext cx="2917371" cy="2057400"/>
          </a:xfrm>
        </p:spPr>
        <p:txBody>
          <a:bodyPr/>
          <a:lstStyle/>
          <a:p>
            <a:pPr algn="just"/>
            <a:r>
              <a:rPr lang="en-US" dirty="0"/>
              <a:t>Implementing flexible work schedules and remote work options can significantly contribute to employee satisfaction and retention, aligning with modern workforce priorities.</a:t>
            </a:r>
            <a:endParaRPr lang="en-IN" dirty="0"/>
          </a:p>
        </p:txBody>
      </p:sp>
      <p:sp>
        <p:nvSpPr>
          <p:cNvPr id="7" name="Text Placeholder 6">
            <a:extLst>
              <a:ext uri="{FF2B5EF4-FFF2-40B4-BE49-F238E27FC236}">
                <a16:creationId xmlns:a16="http://schemas.microsoft.com/office/drawing/2014/main" id="{B9B9A34D-88E1-A5C0-52E0-C020A83B8EF6}"/>
              </a:ext>
            </a:extLst>
          </p:cNvPr>
          <p:cNvSpPr>
            <a:spLocks noGrp="1"/>
          </p:cNvSpPr>
          <p:nvPr>
            <p:ph type="body" sz="quarter" idx="17"/>
          </p:nvPr>
        </p:nvSpPr>
        <p:spPr>
          <a:xfrm>
            <a:off x="4637314" y="3434080"/>
            <a:ext cx="2917371" cy="2057400"/>
          </a:xfrm>
        </p:spPr>
        <p:txBody>
          <a:bodyPr/>
          <a:lstStyle/>
          <a:p>
            <a:pPr algn="just"/>
            <a:r>
              <a:rPr lang="en-US" dirty="0"/>
              <a:t>Providing continuous learning and growth opportunities enhances employee engagement and loyalty, fostering a culture of career advancement and retention.</a:t>
            </a:r>
            <a:endParaRPr lang="en-IN" dirty="0"/>
          </a:p>
        </p:txBody>
      </p:sp>
      <p:sp>
        <p:nvSpPr>
          <p:cNvPr id="8" name="Text Placeholder 7">
            <a:extLst>
              <a:ext uri="{FF2B5EF4-FFF2-40B4-BE49-F238E27FC236}">
                <a16:creationId xmlns:a16="http://schemas.microsoft.com/office/drawing/2014/main" id="{3D36D6CB-CBE6-E256-7DA7-61BD6CF4F48B}"/>
              </a:ext>
            </a:extLst>
          </p:cNvPr>
          <p:cNvSpPr>
            <a:spLocks noGrp="1"/>
          </p:cNvSpPr>
          <p:nvPr>
            <p:ph type="body" sz="quarter" idx="18"/>
          </p:nvPr>
        </p:nvSpPr>
        <p:spPr>
          <a:xfrm>
            <a:off x="8360229" y="3429000"/>
            <a:ext cx="2917371" cy="2057400"/>
          </a:xfrm>
        </p:spPr>
        <p:txBody>
          <a:bodyPr/>
          <a:lstStyle/>
          <a:p>
            <a:r>
              <a:rPr lang="en-US" dirty="0"/>
              <a:t>Creating inclusive environments and promoting diversity initiatives positively impact retention by fostering a sense of belonging and respect among employees.</a:t>
            </a:r>
            <a:endParaRPr lang="en-IN" dirty="0"/>
          </a:p>
        </p:txBody>
      </p:sp>
    </p:spTree>
    <p:extLst>
      <p:ext uri="{BB962C8B-B14F-4D97-AF65-F5344CB8AC3E}">
        <p14:creationId xmlns:p14="http://schemas.microsoft.com/office/powerpoint/2010/main" val="128338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414-58E6-C7A5-6DAA-454EF0BCC970}"/>
              </a:ext>
            </a:extLst>
          </p:cNvPr>
          <p:cNvSpPr>
            <a:spLocks noGrp="1"/>
          </p:cNvSpPr>
          <p:nvPr>
            <p:ph type="title"/>
          </p:nvPr>
        </p:nvSpPr>
        <p:spPr>
          <a:xfrm>
            <a:off x="1066800" y="837339"/>
            <a:ext cx="2917371" cy="585062"/>
          </a:xfrm>
        </p:spPr>
        <p:txBody>
          <a:bodyPr/>
          <a:lstStyle/>
          <a:p>
            <a:r>
              <a:rPr lang="en-IN" sz="3200" b="1" u="sng" dirty="0"/>
              <a:t>Action Plan</a:t>
            </a:r>
          </a:p>
        </p:txBody>
      </p:sp>
      <p:sp>
        <p:nvSpPr>
          <p:cNvPr id="3" name="Text Placeholder 2">
            <a:extLst>
              <a:ext uri="{FF2B5EF4-FFF2-40B4-BE49-F238E27FC236}">
                <a16:creationId xmlns:a16="http://schemas.microsoft.com/office/drawing/2014/main" id="{24D1C928-194F-B949-4DDE-955A15F2B0BE}"/>
              </a:ext>
            </a:extLst>
          </p:cNvPr>
          <p:cNvSpPr>
            <a:spLocks noGrp="1"/>
          </p:cNvSpPr>
          <p:nvPr>
            <p:ph type="body" sz="quarter" idx="14"/>
          </p:nvPr>
        </p:nvSpPr>
        <p:spPr>
          <a:xfrm>
            <a:off x="1066799" y="1800110"/>
            <a:ext cx="2917371" cy="743178"/>
          </a:xfrm>
        </p:spPr>
        <p:txBody>
          <a:bodyPr/>
          <a:lstStyle/>
          <a:p>
            <a:r>
              <a:rPr lang="en-IN" dirty="0"/>
              <a:t>Implementing Feedback Mechanisms</a:t>
            </a:r>
          </a:p>
        </p:txBody>
      </p:sp>
      <p:sp>
        <p:nvSpPr>
          <p:cNvPr id="4" name="Text Placeholder 3">
            <a:extLst>
              <a:ext uri="{FF2B5EF4-FFF2-40B4-BE49-F238E27FC236}">
                <a16:creationId xmlns:a16="http://schemas.microsoft.com/office/drawing/2014/main" id="{745785F4-4C21-4123-BF1D-3BFAB2210D02}"/>
              </a:ext>
            </a:extLst>
          </p:cNvPr>
          <p:cNvSpPr>
            <a:spLocks noGrp="1"/>
          </p:cNvSpPr>
          <p:nvPr>
            <p:ph type="body" sz="quarter" idx="15"/>
          </p:nvPr>
        </p:nvSpPr>
        <p:spPr/>
        <p:txBody>
          <a:bodyPr/>
          <a:lstStyle/>
          <a:p>
            <a:r>
              <a:rPr lang="en-IN"/>
              <a:t>Recognition and Rewards</a:t>
            </a:r>
          </a:p>
        </p:txBody>
      </p:sp>
      <p:sp>
        <p:nvSpPr>
          <p:cNvPr id="5" name="Text Placeholder 4">
            <a:extLst>
              <a:ext uri="{FF2B5EF4-FFF2-40B4-BE49-F238E27FC236}">
                <a16:creationId xmlns:a16="http://schemas.microsoft.com/office/drawing/2014/main" id="{6F049497-A24A-3103-943F-0F459EB8DB4B}"/>
              </a:ext>
            </a:extLst>
          </p:cNvPr>
          <p:cNvSpPr>
            <a:spLocks noGrp="1"/>
          </p:cNvSpPr>
          <p:nvPr>
            <p:ph type="body" sz="quarter" idx="16"/>
          </p:nvPr>
        </p:nvSpPr>
        <p:spPr/>
        <p:txBody>
          <a:bodyPr/>
          <a:lstStyle/>
          <a:p>
            <a:pPr algn="just"/>
            <a:r>
              <a:rPr lang="en-US" dirty="0"/>
              <a:t>Proposing actionable steps based on the analysis involves implementing feedback mechanisms to gain insights into employee concerns and preferences. Actively addressing feedback demonstrates a commitment to employee well-being and fosters a culture of open communication.</a:t>
            </a:r>
            <a:endParaRPr lang="en-IN" dirty="0"/>
          </a:p>
        </p:txBody>
      </p:sp>
      <p:sp>
        <p:nvSpPr>
          <p:cNvPr id="6" name="Text Placeholder 5">
            <a:extLst>
              <a:ext uri="{FF2B5EF4-FFF2-40B4-BE49-F238E27FC236}">
                <a16:creationId xmlns:a16="http://schemas.microsoft.com/office/drawing/2014/main" id="{F3DCFDE3-C5A5-3C98-5956-41241C4A4640}"/>
              </a:ext>
            </a:extLst>
          </p:cNvPr>
          <p:cNvSpPr>
            <a:spLocks noGrp="1"/>
          </p:cNvSpPr>
          <p:nvPr>
            <p:ph type="body" sz="quarter" idx="18"/>
          </p:nvPr>
        </p:nvSpPr>
        <p:spPr/>
        <p:txBody>
          <a:bodyPr/>
          <a:lstStyle/>
          <a:p>
            <a:pPr algn="just"/>
            <a:r>
              <a:rPr lang="en-US" dirty="0"/>
              <a:t>Developing a comprehensive recognition and rewards system based on the analysis can motivate and retain high-performing employees. Recognizing and appreciating contributions enhances morale, loyalty, and overall retention efforts.</a:t>
            </a:r>
            <a:endParaRPr lang="en-IN" dirty="0"/>
          </a:p>
        </p:txBody>
      </p:sp>
      <p:pic>
        <p:nvPicPr>
          <p:cNvPr id="9" name="Picture Placeholder 8">
            <a:extLst>
              <a:ext uri="{FF2B5EF4-FFF2-40B4-BE49-F238E27FC236}">
                <a16:creationId xmlns:a16="http://schemas.microsoft.com/office/drawing/2014/main" id="{43F230C3-0476-5A77-ACBA-6D64DA960780}"/>
              </a:ext>
            </a:extLst>
          </p:cNvPr>
          <p:cNvPicPr>
            <a:picLocks noGrp="1" noChangeAspect="1"/>
          </p:cNvPicPr>
          <p:nvPr>
            <p:ph type="pic" sz="quarter" idx="19"/>
          </p:nvPr>
        </p:nvPicPr>
        <p:blipFill>
          <a:blip r:embed="rId2"/>
          <a:srcRect l="28216" r="28216"/>
          <a:stretch>
            <a:fillRect/>
          </a:stretch>
        </p:blipFill>
        <p:spPr>
          <a:xfrm>
            <a:off x="4462780" y="1422401"/>
            <a:ext cx="2971800" cy="4549775"/>
          </a:xfrm>
        </p:spPr>
      </p:pic>
      <p:sp>
        <p:nvSpPr>
          <p:cNvPr id="8" name="Text Placeholder 7">
            <a:extLst>
              <a:ext uri="{FF2B5EF4-FFF2-40B4-BE49-F238E27FC236}">
                <a16:creationId xmlns:a16="http://schemas.microsoft.com/office/drawing/2014/main" id="{DC9C3AD9-7BEA-B62D-2210-6600EE1C116A}"/>
              </a:ext>
            </a:extLst>
          </p:cNvPr>
          <p:cNvSpPr>
            <a:spLocks noGrp="1"/>
          </p:cNvSpPr>
          <p:nvPr>
            <p:ph type="body" sz="quarter" idx="20"/>
          </p:nvPr>
        </p:nvSpPr>
        <p:spPr/>
        <p:txBody>
          <a:bodyPr/>
          <a:lstStyle/>
          <a:p>
            <a:r>
              <a:rPr lang="en-IN"/>
              <a:t>Photos provided by Pexels</a:t>
            </a:r>
          </a:p>
        </p:txBody>
      </p:sp>
    </p:spTree>
    <p:extLst>
      <p:ext uri="{BB962C8B-B14F-4D97-AF65-F5344CB8AC3E}">
        <p14:creationId xmlns:p14="http://schemas.microsoft.com/office/powerpoint/2010/main" val="22832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DDC-B91E-76E6-A096-EE726FF3DB0F}"/>
              </a:ext>
            </a:extLst>
          </p:cNvPr>
          <p:cNvSpPr>
            <a:spLocks noGrp="1"/>
          </p:cNvSpPr>
          <p:nvPr>
            <p:ph type="title"/>
          </p:nvPr>
        </p:nvSpPr>
        <p:spPr>
          <a:xfrm>
            <a:off x="1682205" y="806858"/>
            <a:ext cx="8544560" cy="743179"/>
          </a:xfrm>
        </p:spPr>
        <p:txBody>
          <a:bodyPr/>
          <a:lstStyle/>
          <a:p>
            <a:r>
              <a:rPr lang="en-IN" sz="3200" b="1" u="sng" dirty="0"/>
              <a:t>Strategies for Retention Improvement</a:t>
            </a:r>
          </a:p>
        </p:txBody>
      </p:sp>
      <p:sp>
        <p:nvSpPr>
          <p:cNvPr id="3" name="Text Placeholder 2">
            <a:extLst>
              <a:ext uri="{FF2B5EF4-FFF2-40B4-BE49-F238E27FC236}">
                <a16:creationId xmlns:a16="http://schemas.microsoft.com/office/drawing/2014/main" id="{5F033C96-0626-39F6-C12D-3A8C893E68BA}"/>
              </a:ext>
            </a:extLst>
          </p:cNvPr>
          <p:cNvSpPr>
            <a:spLocks noGrp="1"/>
          </p:cNvSpPr>
          <p:nvPr>
            <p:ph type="body" sz="quarter" idx="13"/>
          </p:nvPr>
        </p:nvSpPr>
        <p:spPr/>
        <p:txBody>
          <a:bodyPr/>
          <a:lstStyle/>
          <a:p>
            <a:r>
              <a:rPr lang="en-IN"/>
              <a:t>Effective Strategies</a:t>
            </a:r>
          </a:p>
        </p:txBody>
      </p:sp>
      <p:sp>
        <p:nvSpPr>
          <p:cNvPr id="4" name="Text Placeholder 3">
            <a:extLst>
              <a:ext uri="{FF2B5EF4-FFF2-40B4-BE49-F238E27FC236}">
                <a16:creationId xmlns:a16="http://schemas.microsoft.com/office/drawing/2014/main" id="{5D469390-2820-5FA5-2BBD-BF4DB4E9CA5C}"/>
              </a:ext>
            </a:extLst>
          </p:cNvPr>
          <p:cNvSpPr>
            <a:spLocks noGrp="1"/>
          </p:cNvSpPr>
          <p:nvPr>
            <p:ph type="body" sz="quarter" idx="14"/>
          </p:nvPr>
        </p:nvSpPr>
        <p:spPr/>
        <p:txBody>
          <a:bodyPr/>
          <a:lstStyle/>
          <a:p>
            <a:r>
              <a:rPr lang="en-IN"/>
              <a:t>Promotions and Career Development</a:t>
            </a:r>
          </a:p>
        </p:txBody>
      </p:sp>
      <p:sp>
        <p:nvSpPr>
          <p:cNvPr id="5" name="Text Placeholder 4">
            <a:extLst>
              <a:ext uri="{FF2B5EF4-FFF2-40B4-BE49-F238E27FC236}">
                <a16:creationId xmlns:a16="http://schemas.microsoft.com/office/drawing/2014/main" id="{6C5BE8AD-E6F8-E37E-AE40-72AB288B8971}"/>
              </a:ext>
            </a:extLst>
          </p:cNvPr>
          <p:cNvSpPr>
            <a:spLocks noGrp="1"/>
          </p:cNvSpPr>
          <p:nvPr>
            <p:ph type="body" sz="quarter" idx="15"/>
          </p:nvPr>
        </p:nvSpPr>
        <p:spPr/>
        <p:txBody>
          <a:bodyPr/>
          <a:lstStyle/>
          <a:p>
            <a:r>
              <a:rPr lang="en-IN"/>
              <a:t>Fostering a Supportive Environment</a:t>
            </a:r>
          </a:p>
        </p:txBody>
      </p:sp>
      <p:sp>
        <p:nvSpPr>
          <p:cNvPr id="6" name="Text Placeholder 5">
            <a:extLst>
              <a:ext uri="{FF2B5EF4-FFF2-40B4-BE49-F238E27FC236}">
                <a16:creationId xmlns:a16="http://schemas.microsoft.com/office/drawing/2014/main" id="{76523BE0-A0F0-6023-7724-640C33100746}"/>
              </a:ext>
            </a:extLst>
          </p:cNvPr>
          <p:cNvSpPr>
            <a:spLocks noGrp="1"/>
          </p:cNvSpPr>
          <p:nvPr>
            <p:ph type="body" sz="quarter" idx="16"/>
          </p:nvPr>
        </p:nvSpPr>
        <p:spPr/>
        <p:txBody>
          <a:bodyPr/>
          <a:lstStyle/>
          <a:p>
            <a:pPr algn="just"/>
            <a:r>
              <a:rPr lang="en-US" dirty="0"/>
              <a:t>The presentation will share proven strategies for addressing attrition and enhancing employee retention. Emphasis will be on the importance of promotions, career development, and creating a supportive work environment.</a:t>
            </a:r>
            <a:endParaRPr lang="en-IN" dirty="0"/>
          </a:p>
        </p:txBody>
      </p:sp>
      <p:sp>
        <p:nvSpPr>
          <p:cNvPr id="7" name="Text Placeholder 6">
            <a:extLst>
              <a:ext uri="{FF2B5EF4-FFF2-40B4-BE49-F238E27FC236}">
                <a16:creationId xmlns:a16="http://schemas.microsoft.com/office/drawing/2014/main" id="{14492C4B-13E1-EDCD-EBBB-E02C8CD2C1EF}"/>
              </a:ext>
            </a:extLst>
          </p:cNvPr>
          <p:cNvSpPr>
            <a:spLocks noGrp="1"/>
          </p:cNvSpPr>
          <p:nvPr>
            <p:ph type="body" sz="quarter" idx="17"/>
          </p:nvPr>
        </p:nvSpPr>
        <p:spPr/>
        <p:txBody>
          <a:bodyPr/>
          <a:lstStyle/>
          <a:p>
            <a:pPr algn="just"/>
            <a:r>
              <a:rPr lang="en-US" dirty="0"/>
              <a:t>Implementing clear promotion paths and career development opportunities is crucial for retaining talent. Investing in employee growth and advancement positively impacts organizational retention and engagement.</a:t>
            </a:r>
            <a:endParaRPr lang="en-IN" dirty="0"/>
          </a:p>
        </p:txBody>
      </p:sp>
      <p:sp>
        <p:nvSpPr>
          <p:cNvPr id="8" name="Text Placeholder 7">
            <a:extLst>
              <a:ext uri="{FF2B5EF4-FFF2-40B4-BE49-F238E27FC236}">
                <a16:creationId xmlns:a16="http://schemas.microsoft.com/office/drawing/2014/main" id="{AA6FA861-3AB7-6738-7F5A-6AC8D18B43E0}"/>
              </a:ext>
            </a:extLst>
          </p:cNvPr>
          <p:cNvSpPr>
            <a:spLocks noGrp="1"/>
          </p:cNvSpPr>
          <p:nvPr>
            <p:ph type="body" sz="quarter" idx="18"/>
          </p:nvPr>
        </p:nvSpPr>
        <p:spPr/>
        <p:txBody>
          <a:bodyPr/>
          <a:lstStyle/>
          <a:p>
            <a:pPr algn="just"/>
            <a:r>
              <a:rPr lang="en-US" dirty="0"/>
              <a:t>Creating a supportive and inclusive work environment plays a significant role in employee retention. This includes mentorship programs, recognition of achievements, and fostering a culture of continuous learning.</a:t>
            </a:r>
            <a:endParaRPr lang="en-IN" dirty="0"/>
          </a:p>
        </p:txBody>
      </p:sp>
    </p:spTree>
    <p:extLst>
      <p:ext uri="{BB962C8B-B14F-4D97-AF65-F5344CB8AC3E}">
        <p14:creationId xmlns:p14="http://schemas.microsoft.com/office/powerpoint/2010/main" val="129044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D9E0-AC63-7B2B-381F-413CAF3AD0CE}"/>
              </a:ext>
            </a:extLst>
          </p:cNvPr>
          <p:cNvSpPr>
            <a:spLocks noGrp="1"/>
          </p:cNvSpPr>
          <p:nvPr>
            <p:ph type="title"/>
          </p:nvPr>
        </p:nvSpPr>
        <p:spPr>
          <a:xfrm>
            <a:off x="2865830" y="914400"/>
            <a:ext cx="6460340" cy="743178"/>
          </a:xfrm>
        </p:spPr>
        <p:txBody>
          <a:bodyPr/>
          <a:lstStyle/>
          <a:p>
            <a:r>
              <a:rPr lang="en-IN" sz="3200" b="1" u="sng" dirty="0"/>
              <a:t>Implementation and Impact</a:t>
            </a:r>
          </a:p>
        </p:txBody>
      </p:sp>
      <p:sp>
        <p:nvSpPr>
          <p:cNvPr id="3" name="Text Placeholder 2">
            <a:extLst>
              <a:ext uri="{FF2B5EF4-FFF2-40B4-BE49-F238E27FC236}">
                <a16:creationId xmlns:a16="http://schemas.microsoft.com/office/drawing/2014/main" id="{C2247E8A-2D4C-0985-25BB-F9B99E38A247}"/>
              </a:ext>
            </a:extLst>
          </p:cNvPr>
          <p:cNvSpPr>
            <a:spLocks noGrp="1"/>
          </p:cNvSpPr>
          <p:nvPr>
            <p:ph type="body" sz="quarter" idx="13"/>
          </p:nvPr>
        </p:nvSpPr>
        <p:spPr/>
        <p:txBody>
          <a:bodyPr/>
          <a:lstStyle/>
          <a:p>
            <a:r>
              <a:rPr lang="en-IN" dirty="0"/>
              <a:t>Implementing Retention Strategies</a:t>
            </a:r>
          </a:p>
        </p:txBody>
      </p:sp>
      <p:sp>
        <p:nvSpPr>
          <p:cNvPr id="4" name="Text Placeholder 3">
            <a:extLst>
              <a:ext uri="{FF2B5EF4-FFF2-40B4-BE49-F238E27FC236}">
                <a16:creationId xmlns:a16="http://schemas.microsoft.com/office/drawing/2014/main" id="{938B5772-7429-BE20-2DBF-99FFD0BDDDC6}"/>
              </a:ext>
            </a:extLst>
          </p:cNvPr>
          <p:cNvSpPr>
            <a:spLocks noGrp="1"/>
          </p:cNvSpPr>
          <p:nvPr>
            <p:ph type="body" sz="quarter" idx="14"/>
          </p:nvPr>
        </p:nvSpPr>
        <p:spPr/>
        <p:txBody>
          <a:bodyPr/>
          <a:lstStyle/>
          <a:p>
            <a:r>
              <a:rPr lang="en-US"/>
              <a:t>Expected Impact on Attrition Rate</a:t>
            </a:r>
            <a:endParaRPr lang="en-IN"/>
          </a:p>
        </p:txBody>
      </p:sp>
      <p:sp>
        <p:nvSpPr>
          <p:cNvPr id="5" name="Text Placeholder 4">
            <a:extLst>
              <a:ext uri="{FF2B5EF4-FFF2-40B4-BE49-F238E27FC236}">
                <a16:creationId xmlns:a16="http://schemas.microsoft.com/office/drawing/2014/main" id="{C521E646-1EDF-B410-1209-D789C7A15B5D}"/>
              </a:ext>
            </a:extLst>
          </p:cNvPr>
          <p:cNvSpPr>
            <a:spLocks noGrp="1"/>
          </p:cNvSpPr>
          <p:nvPr>
            <p:ph type="body" sz="quarter" idx="15"/>
          </p:nvPr>
        </p:nvSpPr>
        <p:spPr/>
        <p:txBody>
          <a:bodyPr/>
          <a:lstStyle/>
          <a:p>
            <a:r>
              <a:rPr lang="en-IN"/>
              <a:t>Employee Satisfaction and Productivity</a:t>
            </a:r>
          </a:p>
        </p:txBody>
      </p:sp>
      <p:sp>
        <p:nvSpPr>
          <p:cNvPr id="6" name="Text Placeholder 5">
            <a:extLst>
              <a:ext uri="{FF2B5EF4-FFF2-40B4-BE49-F238E27FC236}">
                <a16:creationId xmlns:a16="http://schemas.microsoft.com/office/drawing/2014/main" id="{9D6A2E6A-8C3E-8282-C44E-986FD939CEF3}"/>
              </a:ext>
            </a:extLst>
          </p:cNvPr>
          <p:cNvSpPr>
            <a:spLocks noGrp="1"/>
          </p:cNvSpPr>
          <p:nvPr>
            <p:ph type="body" sz="quarter" idx="16"/>
          </p:nvPr>
        </p:nvSpPr>
        <p:spPr/>
        <p:txBody>
          <a:bodyPr/>
          <a:lstStyle/>
          <a:p>
            <a:pPr algn="just"/>
            <a:r>
              <a:rPr lang="en-US" dirty="0"/>
              <a:t>Discuss the practical implementation of retention strategies derived from the analysis. Including best practices and actionable steps to address attrition and improve employee satisfaction.</a:t>
            </a:r>
            <a:endParaRPr lang="en-IN" dirty="0"/>
          </a:p>
        </p:txBody>
      </p:sp>
      <p:sp>
        <p:nvSpPr>
          <p:cNvPr id="7" name="Text Placeholder 6">
            <a:extLst>
              <a:ext uri="{FF2B5EF4-FFF2-40B4-BE49-F238E27FC236}">
                <a16:creationId xmlns:a16="http://schemas.microsoft.com/office/drawing/2014/main" id="{F4EF2263-E2B5-D74C-1311-147C30ACE706}"/>
              </a:ext>
            </a:extLst>
          </p:cNvPr>
          <p:cNvSpPr>
            <a:spLocks noGrp="1"/>
          </p:cNvSpPr>
          <p:nvPr>
            <p:ph type="body" sz="quarter" idx="17"/>
          </p:nvPr>
        </p:nvSpPr>
        <p:spPr/>
        <p:txBody>
          <a:bodyPr/>
          <a:lstStyle/>
          <a:p>
            <a:pPr algn="just"/>
            <a:r>
              <a:rPr lang="en-US" dirty="0"/>
              <a:t>Highlight the anticipated impact of the implemented retention strategies on attrition rates. Providing insights into how these strategies can positively influence employee retention and organizational performance.</a:t>
            </a:r>
            <a:endParaRPr lang="en-IN" dirty="0"/>
          </a:p>
        </p:txBody>
      </p:sp>
      <p:sp>
        <p:nvSpPr>
          <p:cNvPr id="8" name="Text Placeholder 7">
            <a:extLst>
              <a:ext uri="{FF2B5EF4-FFF2-40B4-BE49-F238E27FC236}">
                <a16:creationId xmlns:a16="http://schemas.microsoft.com/office/drawing/2014/main" id="{4CFF55E6-804E-8B7B-6EE6-FCBF39875E88}"/>
              </a:ext>
            </a:extLst>
          </p:cNvPr>
          <p:cNvSpPr>
            <a:spLocks noGrp="1"/>
          </p:cNvSpPr>
          <p:nvPr>
            <p:ph type="body" sz="quarter" idx="18"/>
          </p:nvPr>
        </p:nvSpPr>
        <p:spPr/>
        <p:txBody>
          <a:bodyPr/>
          <a:lstStyle/>
          <a:p>
            <a:pPr algn="just"/>
            <a:r>
              <a:rPr lang="en-US" dirty="0"/>
              <a:t>Explore how effective retention strategies can improve employee satisfaction and productivity, leading to a more engaged and cohesive workforce, ultimately contributing to the organization's success.</a:t>
            </a:r>
            <a:endParaRPr lang="en-IN" dirty="0"/>
          </a:p>
        </p:txBody>
      </p:sp>
    </p:spTree>
    <p:extLst>
      <p:ext uri="{BB962C8B-B14F-4D97-AF65-F5344CB8AC3E}">
        <p14:creationId xmlns:p14="http://schemas.microsoft.com/office/powerpoint/2010/main" val="334755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C11A-C5AB-5375-12AC-B86C7AA06F06}"/>
              </a:ext>
            </a:extLst>
          </p:cNvPr>
          <p:cNvSpPr>
            <a:spLocks noGrp="1"/>
          </p:cNvSpPr>
          <p:nvPr>
            <p:ph type="title"/>
          </p:nvPr>
        </p:nvSpPr>
        <p:spPr>
          <a:xfrm>
            <a:off x="2092057" y="393565"/>
            <a:ext cx="7590423" cy="511473"/>
          </a:xfrm>
        </p:spPr>
        <p:txBody>
          <a:bodyPr/>
          <a:lstStyle/>
          <a:p>
            <a:r>
              <a:rPr lang="en-IN" sz="3200" b="1" u="sng" dirty="0"/>
              <a:t>Key Performance Indicators (KPIs)</a:t>
            </a:r>
          </a:p>
        </p:txBody>
      </p:sp>
      <p:sp>
        <p:nvSpPr>
          <p:cNvPr id="3" name="Text Placeholder 2">
            <a:extLst>
              <a:ext uri="{FF2B5EF4-FFF2-40B4-BE49-F238E27FC236}">
                <a16:creationId xmlns:a16="http://schemas.microsoft.com/office/drawing/2014/main" id="{7CF07233-2E86-9044-A5E0-4ED4DB63DF9B}"/>
              </a:ext>
            </a:extLst>
          </p:cNvPr>
          <p:cNvSpPr>
            <a:spLocks noGrp="1"/>
          </p:cNvSpPr>
          <p:nvPr>
            <p:ph type="body" sz="quarter" idx="13"/>
          </p:nvPr>
        </p:nvSpPr>
        <p:spPr>
          <a:xfrm>
            <a:off x="224244" y="1301183"/>
            <a:ext cx="2917371" cy="719275"/>
          </a:xfrm>
        </p:spPr>
        <p:txBody>
          <a:bodyPr/>
          <a:lstStyle/>
          <a:p>
            <a:r>
              <a:rPr lang="en-IN" dirty="0"/>
              <a:t>Average Attrition rate for all Departments</a:t>
            </a:r>
          </a:p>
        </p:txBody>
      </p:sp>
      <p:sp>
        <p:nvSpPr>
          <p:cNvPr id="4" name="Text Placeholder 3">
            <a:extLst>
              <a:ext uri="{FF2B5EF4-FFF2-40B4-BE49-F238E27FC236}">
                <a16:creationId xmlns:a16="http://schemas.microsoft.com/office/drawing/2014/main" id="{5DF873E0-A46F-C090-8A7D-E9DB737932FD}"/>
              </a:ext>
            </a:extLst>
          </p:cNvPr>
          <p:cNvSpPr>
            <a:spLocks noGrp="1"/>
          </p:cNvSpPr>
          <p:nvPr>
            <p:ph type="body" sz="quarter" idx="14"/>
          </p:nvPr>
        </p:nvSpPr>
        <p:spPr>
          <a:xfrm>
            <a:off x="4438830" y="1270923"/>
            <a:ext cx="3531326" cy="743178"/>
          </a:xfrm>
        </p:spPr>
        <p:txBody>
          <a:bodyPr/>
          <a:lstStyle/>
          <a:p>
            <a:r>
              <a:rPr lang="en-IN" dirty="0"/>
              <a:t>Average Hourly rate of Male Research Scientist</a:t>
            </a:r>
          </a:p>
        </p:txBody>
      </p:sp>
      <p:sp>
        <p:nvSpPr>
          <p:cNvPr id="5" name="Text Placeholder 4">
            <a:extLst>
              <a:ext uri="{FF2B5EF4-FFF2-40B4-BE49-F238E27FC236}">
                <a16:creationId xmlns:a16="http://schemas.microsoft.com/office/drawing/2014/main" id="{1D586170-AED1-D506-15B2-0173CBB05154}"/>
              </a:ext>
            </a:extLst>
          </p:cNvPr>
          <p:cNvSpPr>
            <a:spLocks noGrp="1"/>
          </p:cNvSpPr>
          <p:nvPr>
            <p:ph type="body" sz="quarter" idx="15"/>
          </p:nvPr>
        </p:nvSpPr>
        <p:spPr>
          <a:xfrm>
            <a:off x="8375106" y="1200523"/>
            <a:ext cx="2917371" cy="743178"/>
          </a:xfrm>
        </p:spPr>
        <p:txBody>
          <a:bodyPr/>
          <a:lstStyle/>
          <a:p>
            <a:r>
              <a:rPr lang="en-IN" dirty="0"/>
              <a:t>Attrition rate Vs Monthly income stats</a:t>
            </a:r>
          </a:p>
        </p:txBody>
      </p:sp>
      <p:sp>
        <p:nvSpPr>
          <p:cNvPr id="6" name="Text Placeholder 5">
            <a:extLst>
              <a:ext uri="{FF2B5EF4-FFF2-40B4-BE49-F238E27FC236}">
                <a16:creationId xmlns:a16="http://schemas.microsoft.com/office/drawing/2014/main" id="{3DF111CA-1148-4DFB-CD58-4986F6086BB2}"/>
              </a:ext>
            </a:extLst>
          </p:cNvPr>
          <p:cNvSpPr>
            <a:spLocks noGrp="1"/>
          </p:cNvSpPr>
          <p:nvPr>
            <p:ph type="body" sz="quarter" idx="16"/>
          </p:nvPr>
        </p:nvSpPr>
        <p:spPr>
          <a:xfrm>
            <a:off x="208282" y="2108200"/>
            <a:ext cx="3947158" cy="1529080"/>
          </a:xfrm>
        </p:spPr>
        <p:txBody>
          <a:bodyPr/>
          <a:lstStyle/>
          <a:p>
            <a:pPr algn="just"/>
            <a:r>
              <a:rPr lang="en-US" b="0" i="0" dirty="0">
                <a:solidFill>
                  <a:srgbClr val="111111"/>
                </a:solidFill>
                <a:effectLst/>
                <a:latin typeface="-apple-system"/>
              </a:rPr>
              <a:t>The </a:t>
            </a:r>
            <a:r>
              <a:rPr lang="en-US" i="0" dirty="0">
                <a:solidFill>
                  <a:srgbClr val="111111"/>
                </a:solidFill>
                <a:effectLst/>
                <a:latin typeface="-apple-system"/>
              </a:rPr>
              <a:t>Average Attrition Rate for all Departments </a:t>
            </a:r>
            <a:r>
              <a:rPr lang="en-US" b="0" i="0" dirty="0">
                <a:solidFill>
                  <a:srgbClr val="111111"/>
                </a:solidFill>
                <a:effectLst/>
                <a:latin typeface="-apple-system"/>
              </a:rPr>
              <a:t>indicates the average percentage of employees who leave an organization across all its departments within a certain period. This metric helps companies understand their employee turnover and can be calculated monthly, quarterly, or annually</a:t>
            </a:r>
            <a:endParaRPr lang="en-IN" dirty="0"/>
          </a:p>
        </p:txBody>
      </p:sp>
      <p:sp>
        <p:nvSpPr>
          <p:cNvPr id="7" name="Text Placeholder 6">
            <a:extLst>
              <a:ext uri="{FF2B5EF4-FFF2-40B4-BE49-F238E27FC236}">
                <a16:creationId xmlns:a16="http://schemas.microsoft.com/office/drawing/2014/main" id="{F1F001D2-EC0B-F875-9E51-E1001F8FA4E4}"/>
              </a:ext>
            </a:extLst>
          </p:cNvPr>
          <p:cNvSpPr>
            <a:spLocks noGrp="1"/>
          </p:cNvSpPr>
          <p:nvPr>
            <p:ph type="body" sz="quarter" idx="17"/>
          </p:nvPr>
        </p:nvSpPr>
        <p:spPr>
          <a:xfrm>
            <a:off x="4438830" y="2124913"/>
            <a:ext cx="2917371" cy="2057400"/>
          </a:xfrm>
        </p:spPr>
        <p:txBody>
          <a:bodyPr/>
          <a:lstStyle/>
          <a:p>
            <a:pPr algn="just"/>
            <a:r>
              <a:rPr lang="en-US" b="0" i="0" dirty="0">
                <a:solidFill>
                  <a:srgbClr val="111111"/>
                </a:solidFill>
                <a:effectLst/>
                <a:latin typeface="-apple-system"/>
              </a:rPr>
              <a:t>The </a:t>
            </a:r>
            <a:r>
              <a:rPr lang="en-US" i="0" dirty="0">
                <a:solidFill>
                  <a:srgbClr val="111111"/>
                </a:solidFill>
                <a:effectLst/>
                <a:latin typeface="-apple-system"/>
              </a:rPr>
              <a:t>Average Hourly Rate of Male Research Scientists typically </a:t>
            </a:r>
            <a:r>
              <a:rPr lang="en-US" b="0" i="0" dirty="0">
                <a:solidFill>
                  <a:srgbClr val="111111"/>
                </a:solidFill>
                <a:effectLst/>
                <a:latin typeface="-apple-system"/>
              </a:rPr>
              <a:t>indicates the average amount of money that male research scientists earn per hour.</a:t>
            </a:r>
            <a:endParaRPr lang="en-IN" dirty="0"/>
          </a:p>
        </p:txBody>
      </p:sp>
      <p:sp>
        <p:nvSpPr>
          <p:cNvPr id="8" name="Text Placeholder 7">
            <a:extLst>
              <a:ext uri="{FF2B5EF4-FFF2-40B4-BE49-F238E27FC236}">
                <a16:creationId xmlns:a16="http://schemas.microsoft.com/office/drawing/2014/main" id="{005932B0-934E-4F9B-1518-19B0E4F1593D}"/>
              </a:ext>
            </a:extLst>
          </p:cNvPr>
          <p:cNvSpPr>
            <a:spLocks noGrp="1"/>
          </p:cNvSpPr>
          <p:nvPr>
            <p:ph type="body" sz="quarter" idx="18"/>
          </p:nvPr>
        </p:nvSpPr>
        <p:spPr>
          <a:xfrm>
            <a:off x="8436521" y="1992186"/>
            <a:ext cx="3283130" cy="2057400"/>
          </a:xfrm>
        </p:spPr>
        <p:txBody>
          <a:bodyPr/>
          <a:lstStyle/>
          <a:p>
            <a:pPr algn="just"/>
            <a:r>
              <a:rPr lang="en-US" b="0" i="0" dirty="0">
                <a:solidFill>
                  <a:srgbClr val="111111"/>
                </a:solidFill>
                <a:effectLst/>
                <a:latin typeface="-apple-system"/>
              </a:rPr>
              <a:t>The comparison between </a:t>
            </a:r>
            <a:r>
              <a:rPr lang="en-US" i="0" dirty="0">
                <a:solidFill>
                  <a:srgbClr val="111111"/>
                </a:solidFill>
                <a:effectLst/>
                <a:latin typeface="-apple-system"/>
              </a:rPr>
              <a:t>Attrition rate and Monthly income statistics typically aims to identify any </a:t>
            </a:r>
            <a:r>
              <a:rPr lang="en-US" b="0" i="0" dirty="0">
                <a:solidFill>
                  <a:srgbClr val="111111"/>
                </a:solidFill>
                <a:effectLst/>
                <a:latin typeface="-apple-system"/>
              </a:rPr>
              <a:t>correlations or patterns that might exist between the rate at which employees leave a company (attrition) and the average income they earn</a:t>
            </a:r>
            <a:endParaRPr lang="en-IN" dirty="0"/>
          </a:p>
        </p:txBody>
      </p:sp>
      <p:sp>
        <p:nvSpPr>
          <p:cNvPr id="11" name="Text Placeholder 2">
            <a:extLst>
              <a:ext uri="{FF2B5EF4-FFF2-40B4-BE49-F238E27FC236}">
                <a16:creationId xmlns:a16="http://schemas.microsoft.com/office/drawing/2014/main" id="{4FB52BE5-B802-5882-BC45-D623D479EC90}"/>
              </a:ext>
            </a:extLst>
          </p:cNvPr>
          <p:cNvSpPr txBox="1">
            <a:spLocks/>
          </p:cNvSpPr>
          <p:nvPr/>
        </p:nvSpPr>
        <p:spPr>
          <a:xfrm>
            <a:off x="8375106" y="4084659"/>
            <a:ext cx="3801470" cy="7192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Average Attrition rate for all Departments</a:t>
            </a:r>
          </a:p>
        </p:txBody>
      </p:sp>
      <p:sp>
        <p:nvSpPr>
          <p:cNvPr id="12" name="Text Placeholder 2">
            <a:extLst>
              <a:ext uri="{FF2B5EF4-FFF2-40B4-BE49-F238E27FC236}">
                <a16:creationId xmlns:a16="http://schemas.microsoft.com/office/drawing/2014/main" id="{D48584A0-9165-83DB-CDD9-04B59F2AEA24}"/>
              </a:ext>
            </a:extLst>
          </p:cNvPr>
          <p:cNvSpPr txBox="1">
            <a:spLocks/>
          </p:cNvSpPr>
          <p:nvPr/>
        </p:nvSpPr>
        <p:spPr>
          <a:xfrm>
            <a:off x="4438829" y="4084659"/>
            <a:ext cx="2917371" cy="7192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Job Role Vs Work life balance</a:t>
            </a:r>
          </a:p>
        </p:txBody>
      </p:sp>
      <p:sp>
        <p:nvSpPr>
          <p:cNvPr id="13" name="Text Placeholder 2">
            <a:extLst>
              <a:ext uri="{FF2B5EF4-FFF2-40B4-BE49-F238E27FC236}">
                <a16:creationId xmlns:a16="http://schemas.microsoft.com/office/drawing/2014/main" id="{91AF5A63-D674-34AF-A58C-A4110D60B92D}"/>
              </a:ext>
            </a:extLst>
          </p:cNvPr>
          <p:cNvSpPr txBox="1">
            <a:spLocks/>
          </p:cNvSpPr>
          <p:nvPr/>
        </p:nvSpPr>
        <p:spPr>
          <a:xfrm>
            <a:off x="279399" y="4084659"/>
            <a:ext cx="3479799" cy="7192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Average working years for each Department</a:t>
            </a:r>
          </a:p>
        </p:txBody>
      </p:sp>
      <p:sp>
        <p:nvSpPr>
          <p:cNvPr id="16" name="Text Placeholder 5">
            <a:extLst>
              <a:ext uri="{FF2B5EF4-FFF2-40B4-BE49-F238E27FC236}">
                <a16:creationId xmlns:a16="http://schemas.microsoft.com/office/drawing/2014/main" id="{A4E3999B-4B01-9E7D-DE47-AC2C347AF8CF}"/>
              </a:ext>
            </a:extLst>
          </p:cNvPr>
          <p:cNvSpPr txBox="1">
            <a:spLocks/>
          </p:cNvSpPr>
          <p:nvPr/>
        </p:nvSpPr>
        <p:spPr>
          <a:xfrm>
            <a:off x="224244" y="4943622"/>
            <a:ext cx="3590111" cy="15290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The term “Average working years for each Department” refers to the average length of time employees have worked in. This metric can provide insights into the experience and stability of the workforce in different areas of the company.</a:t>
            </a:r>
            <a:endParaRPr lang="en-IN" dirty="0"/>
          </a:p>
        </p:txBody>
      </p:sp>
      <p:sp>
        <p:nvSpPr>
          <p:cNvPr id="17" name="Text Placeholder 5">
            <a:extLst>
              <a:ext uri="{FF2B5EF4-FFF2-40B4-BE49-F238E27FC236}">
                <a16:creationId xmlns:a16="http://schemas.microsoft.com/office/drawing/2014/main" id="{6AF963BE-F200-1574-48EE-13C137E030BE}"/>
              </a:ext>
            </a:extLst>
          </p:cNvPr>
          <p:cNvSpPr txBox="1">
            <a:spLocks/>
          </p:cNvSpPr>
          <p:nvPr/>
        </p:nvSpPr>
        <p:spPr>
          <a:xfrm>
            <a:off x="4412800" y="4943622"/>
            <a:ext cx="3947158" cy="15290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The comparison “Job Role Vs Work life balance” suggests an analysis of how different job roles affect an employee’s ability to maintain a balance between their work responsibilities and personal life.</a:t>
            </a:r>
            <a:endParaRPr lang="en-IN" dirty="0"/>
          </a:p>
        </p:txBody>
      </p:sp>
      <p:sp>
        <p:nvSpPr>
          <p:cNvPr id="18" name="Text Placeholder 5">
            <a:extLst>
              <a:ext uri="{FF2B5EF4-FFF2-40B4-BE49-F238E27FC236}">
                <a16:creationId xmlns:a16="http://schemas.microsoft.com/office/drawing/2014/main" id="{19DE49BE-73EA-B467-AE76-0EC992C51851}"/>
              </a:ext>
            </a:extLst>
          </p:cNvPr>
          <p:cNvSpPr txBox="1">
            <a:spLocks/>
          </p:cNvSpPr>
          <p:nvPr/>
        </p:nvSpPr>
        <p:spPr>
          <a:xfrm>
            <a:off x="8359958" y="4943622"/>
            <a:ext cx="3662953" cy="186859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tx1">
                    <a:lumMod val="65000"/>
                    <a:lumOff val="3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111111"/>
                </a:solidFill>
                <a:effectLst/>
                <a:latin typeface="-apple-system"/>
              </a:rPr>
              <a:t>The relationship between “Attrition rate” and “Year since last promotion” typically indicates how the length of time since an employee’s last promotion affects their likelihood to leave the company.</a:t>
            </a:r>
            <a:endParaRPr lang="en-IN" dirty="0"/>
          </a:p>
        </p:txBody>
      </p:sp>
    </p:spTree>
    <p:extLst>
      <p:ext uri="{BB962C8B-B14F-4D97-AF65-F5344CB8AC3E}">
        <p14:creationId xmlns:p14="http://schemas.microsoft.com/office/powerpoint/2010/main" val="31524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6DB8-9CEA-C68C-4A4E-1B5884F8C899}"/>
              </a:ext>
            </a:extLst>
          </p:cNvPr>
          <p:cNvSpPr>
            <a:spLocks noGrp="1"/>
          </p:cNvSpPr>
          <p:nvPr>
            <p:ph type="title"/>
          </p:nvPr>
        </p:nvSpPr>
        <p:spPr>
          <a:xfrm>
            <a:off x="914400" y="796699"/>
            <a:ext cx="6461760" cy="503782"/>
          </a:xfrm>
        </p:spPr>
        <p:txBody>
          <a:bodyPr/>
          <a:lstStyle/>
          <a:p>
            <a:r>
              <a:rPr lang="en-IN" sz="3200" b="1" u="sng" dirty="0"/>
              <a:t>Understanding Attrition Rate</a:t>
            </a:r>
          </a:p>
        </p:txBody>
      </p:sp>
      <p:sp>
        <p:nvSpPr>
          <p:cNvPr id="3" name="Text Placeholder 2">
            <a:extLst>
              <a:ext uri="{FF2B5EF4-FFF2-40B4-BE49-F238E27FC236}">
                <a16:creationId xmlns:a16="http://schemas.microsoft.com/office/drawing/2014/main" id="{C6AECC01-EF19-63D4-E27A-99C02C88AD15}"/>
              </a:ext>
            </a:extLst>
          </p:cNvPr>
          <p:cNvSpPr>
            <a:spLocks noGrp="1"/>
          </p:cNvSpPr>
          <p:nvPr>
            <p:ph type="body" sz="quarter" idx="13"/>
          </p:nvPr>
        </p:nvSpPr>
        <p:spPr>
          <a:xfrm>
            <a:off x="990604" y="1867236"/>
            <a:ext cx="2917371" cy="743178"/>
          </a:xfrm>
        </p:spPr>
        <p:txBody>
          <a:bodyPr/>
          <a:lstStyle/>
          <a:p>
            <a:r>
              <a:rPr lang="en-IN" dirty="0"/>
              <a:t>What is Attrition Rate?</a:t>
            </a:r>
          </a:p>
        </p:txBody>
      </p:sp>
      <p:sp>
        <p:nvSpPr>
          <p:cNvPr id="4" name="Text Placeholder 3">
            <a:extLst>
              <a:ext uri="{FF2B5EF4-FFF2-40B4-BE49-F238E27FC236}">
                <a16:creationId xmlns:a16="http://schemas.microsoft.com/office/drawing/2014/main" id="{8DF233AA-DB0F-E02D-3C50-2C685E49C0B3}"/>
              </a:ext>
            </a:extLst>
          </p:cNvPr>
          <p:cNvSpPr>
            <a:spLocks noGrp="1"/>
          </p:cNvSpPr>
          <p:nvPr>
            <p:ph type="body" sz="quarter" idx="14"/>
          </p:nvPr>
        </p:nvSpPr>
        <p:spPr>
          <a:xfrm>
            <a:off x="4675413" y="2122261"/>
            <a:ext cx="2917371" cy="939800"/>
          </a:xfrm>
        </p:spPr>
        <p:txBody>
          <a:bodyPr/>
          <a:lstStyle/>
          <a:p>
            <a:r>
              <a:rPr lang="en-IN" dirty="0"/>
              <a:t>Impact on Organizational Performance</a:t>
            </a:r>
          </a:p>
        </p:txBody>
      </p:sp>
      <p:sp>
        <p:nvSpPr>
          <p:cNvPr id="5" name="Text Placeholder 4">
            <a:extLst>
              <a:ext uri="{FF2B5EF4-FFF2-40B4-BE49-F238E27FC236}">
                <a16:creationId xmlns:a16="http://schemas.microsoft.com/office/drawing/2014/main" id="{DFD7875A-960E-7513-CA44-43F6C439FF45}"/>
              </a:ext>
            </a:extLst>
          </p:cNvPr>
          <p:cNvSpPr>
            <a:spLocks noGrp="1"/>
          </p:cNvSpPr>
          <p:nvPr>
            <p:ph type="body" sz="quarter" idx="15"/>
          </p:nvPr>
        </p:nvSpPr>
        <p:spPr>
          <a:xfrm>
            <a:off x="8284025" y="2122261"/>
            <a:ext cx="2917371" cy="743178"/>
          </a:xfrm>
        </p:spPr>
        <p:txBody>
          <a:bodyPr/>
          <a:lstStyle/>
          <a:p>
            <a:r>
              <a:rPr lang="en-IN" dirty="0"/>
              <a:t>Importance of Addressing Attrition</a:t>
            </a:r>
          </a:p>
        </p:txBody>
      </p:sp>
      <p:sp>
        <p:nvSpPr>
          <p:cNvPr id="6" name="Text Placeholder 5">
            <a:extLst>
              <a:ext uri="{FF2B5EF4-FFF2-40B4-BE49-F238E27FC236}">
                <a16:creationId xmlns:a16="http://schemas.microsoft.com/office/drawing/2014/main" id="{581D04D2-E593-27B8-983E-0B8B14E31EDC}"/>
              </a:ext>
            </a:extLst>
          </p:cNvPr>
          <p:cNvSpPr>
            <a:spLocks noGrp="1"/>
          </p:cNvSpPr>
          <p:nvPr>
            <p:ph type="body" sz="quarter" idx="16"/>
          </p:nvPr>
        </p:nvSpPr>
        <p:spPr>
          <a:xfrm>
            <a:off x="914399" y="3429000"/>
            <a:ext cx="2917371" cy="2057400"/>
          </a:xfrm>
        </p:spPr>
        <p:txBody>
          <a:bodyPr/>
          <a:lstStyle/>
          <a:p>
            <a:pPr algn="just"/>
            <a:r>
              <a:rPr lang="en-US" dirty="0"/>
              <a:t>Attrition rate refers to the measurement of the number of individuals or items that leave a particular organization or population. It is a crucial metric in HR retention analysis as it reflects the turnover within the workforce.</a:t>
            </a:r>
            <a:endParaRPr lang="en-IN" dirty="0"/>
          </a:p>
        </p:txBody>
      </p:sp>
      <p:sp>
        <p:nvSpPr>
          <p:cNvPr id="7" name="Text Placeholder 6">
            <a:extLst>
              <a:ext uri="{FF2B5EF4-FFF2-40B4-BE49-F238E27FC236}">
                <a16:creationId xmlns:a16="http://schemas.microsoft.com/office/drawing/2014/main" id="{B25B7B4F-5644-FD5A-2DFB-05F23586C232}"/>
              </a:ext>
            </a:extLst>
          </p:cNvPr>
          <p:cNvSpPr>
            <a:spLocks noGrp="1"/>
          </p:cNvSpPr>
          <p:nvPr>
            <p:ph type="body" sz="quarter" idx="17"/>
          </p:nvPr>
        </p:nvSpPr>
        <p:spPr>
          <a:xfrm>
            <a:off x="4675413" y="3429000"/>
            <a:ext cx="2917371" cy="2057400"/>
          </a:xfrm>
        </p:spPr>
        <p:txBody>
          <a:bodyPr/>
          <a:lstStyle/>
          <a:p>
            <a:pPr algn="just"/>
            <a:r>
              <a:rPr lang="en-US" dirty="0"/>
              <a:t>High attrition rates can negatively impact organizational performance. It can result in decreased productivity, loss of expertise, and increased recruitment and training costs, making it essential to address this issue in HR management.</a:t>
            </a:r>
            <a:endParaRPr lang="en-IN" dirty="0"/>
          </a:p>
        </p:txBody>
      </p:sp>
      <p:sp>
        <p:nvSpPr>
          <p:cNvPr id="8" name="Text Placeholder 7">
            <a:extLst>
              <a:ext uri="{FF2B5EF4-FFF2-40B4-BE49-F238E27FC236}">
                <a16:creationId xmlns:a16="http://schemas.microsoft.com/office/drawing/2014/main" id="{B5158230-FE7A-9B1F-BFDB-E8E27915BA10}"/>
              </a:ext>
            </a:extLst>
          </p:cNvPr>
          <p:cNvSpPr>
            <a:spLocks noGrp="1"/>
          </p:cNvSpPr>
          <p:nvPr>
            <p:ph type="body" sz="quarter" idx="18"/>
          </p:nvPr>
        </p:nvSpPr>
        <p:spPr>
          <a:xfrm>
            <a:off x="8284026" y="3429000"/>
            <a:ext cx="2917371" cy="2057400"/>
          </a:xfrm>
        </p:spPr>
        <p:txBody>
          <a:bodyPr/>
          <a:lstStyle/>
          <a:p>
            <a:pPr algn="just"/>
            <a:r>
              <a:rPr lang="en-US" dirty="0"/>
              <a:t>Understanding and mitigating attrition is vital for maintaining a skilled and engaged workforce, which directly contributes to overall organizational success. Addressing attrition can enhance employee satisfaction, retention, and productivity.</a:t>
            </a:r>
            <a:endParaRPr lang="en-IN" dirty="0"/>
          </a:p>
        </p:txBody>
      </p:sp>
    </p:spTree>
    <p:extLst>
      <p:ext uri="{BB962C8B-B14F-4D97-AF65-F5344CB8AC3E}">
        <p14:creationId xmlns:p14="http://schemas.microsoft.com/office/powerpoint/2010/main" val="158513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76CB-2E63-738B-11E6-864853CABDB8}"/>
              </a:ext>
            </a:extLst>
          </p:cNvPr>
          <p:cNvSpPr>
            <a:spLocks noGrp="1"/>
          </p:cNvSpPr>
          <p:nvPr>
            <p:ph type="title"/>
          </p:nvPr>
        </p:nvSpPr>
        <p:spPr>
          <a:xfrm>
            <a:off x="2093667" y="355994"/>
            <a:ext cx="8447894" cy="609599"/>
          </a:xfrm>
        </p:spPr>
        <p:txBody>
          <a:bodyPr/>
          <a:lstStyle/>
          <a:p>
            <a:r>
              <a:rPr lang="en-US" sz="3200" b="1" u="sng" dirty="0"/>
              <a:t>Average Attrition Rate by Department</a:t>
            </a:r>
            <a:endParaRPr lang="en-IN" sz="3200" b="1" u="sng" dirty="0"/>
          </a:p>
        </p:txBody>
      </p:sp>
      <p:sp>
        <p:nvSpPr>
          <p:cNvPr id="4" name="Text Placeholder 3">
            <a:extLst>
              <a:ext uri="{FF2B5EF4-FFF2-40B4-BE49-F238E27FC236}">
                <a16:creationId xmlns:a16="http://schemas.microsoft.com/office/drawing/2014/main" id="{ED79A827-59C9-325B-7F87-93BEAEEA877B}"/>
              </a:ext>
            </a:extLst>
          </p:cNvPr>
          <p:cNvSpPr>
            <a:spLocks noGrp="1"/>
          </p:cNvSpPr>
          <p:nvPr>
            <p:ph type="body" sz="quarter" idx="21"/>
          </p:nvPr>
        </p:nvSpPr>
        <p:spPr>
          <a:xfrm>
            <a:off x="8280714" y="1627021"/>
            <a:ext cx="2917371" cy="743178"/>
          </a:xfrm>
        </p:spPr>
        <p:txBody>
          <a:bodyPr/>
          <a:lstStyle/>
          <a:p>
            <a:r>
              <a:rPr lang="en-IN" dirty="0"/>
              <a:t>Suggestions</a:t>
            </a:r>
          </a:p>
        </p:txBody>
      </p:sp>
      <p:sp>
        <p:nvSpPr>
          <p:cNvPr id="5" name="Text Placeholder 4">
            <a:extLst>
              <a:ext uri="{FF2B5EF4-FFF2-40B4-BE49-F238E27FC236}">
                <a16:creationId xmlns:a16="http://schemas.microsoft.com/office/drawing/2014/main" id="{2A0E916A-9798-F244-3028-4250A7C1B8DC}"/>
              </a:ext>
            </a:extLst>
          </p:cNvPr>
          <p:cNvSpPr>
            <a:spLocks noGrp="1"/>
          </p:cNvSpPr>
          <p:nvPr>
            <p:ph type="body" sz="quarter" idx="17"/>
          </p:nvPr>
        </p:nvSpPr>
        <p:spPr>
          <a:xfrm>
            <a:off x="8280715" y="2585135"/>
            <a:ext cx="3267961" cy="4108628"/>
          </a:xfrm>
        </p:spPr>
        <p:txBody>
          <a:bodyPr/>
          <a:lstStyle/>
          <a:p>
            <a:pPr marL="285750" indent="-285750" algn="just">
              <a:buFont typeface="Arial" panose="020B0604020202020204" pitchFamily="34" charset="0"/>
              <a:buChar char="•"/>
            </a:pPr>
            <a:r>
              <a:rPr lang="en-US" sz="1600" dirty="0"/>
              <a:t>Analyze the departments with higher attrition rates to identify underlying issues such as management problems, job dissatisfaction, or lack of growth opportunities.</a:t>
            </a:r>
          </a:p>
          <a:p>
            <a:pPr marL="285750" indent="-285750" algn="just">
              <a:buFont typeface="Arial" panose="020B0604020202020204" pitchFamily="34" charset="0"/>
              <a:buChar char="•"/>
            </a:pPr>
            <a:r>
              <a:rPr lang="en-US" sz="1600" dirty="0"/>
              <a:t>Implement retention strategies such as career development programs, flexible work arrangements, and competitive compensation packages.</a:t>
            </a:r>
          </a:p>
          <a:p>
            <a:br>
              <a:rPr lang="en-US" dirty="0"/>
            </a:br>
            <a:endParaRPr lang="en-IN" dirty="0"/>
          </a:p>
        </p:txBody>
      </p:sp>
      <p:sp>
        <p:nvSpPr>
          <p:cNvPr id="6" name="Text Placeholder 5">
            <a:extLst>
              <a:ext uri="{FF2B5EF4-FFF2-40B4-BE49-F238E27FC236}">
                <a16:creationId xmlns:a16="http://schemas.microsoft.com/office/drawing/2014/main" id="{144D47D0-75E7-ED32-4098-2A107FC0ED3B}"/>
              </a:ext>
            </a:extLst>
          </p:cNvPr>
          <p:cNvSpPr>
            <a:spLocks noGrp="1"/>
          </p:cNvSpPr>
          <p:nvPr>
            <p:ph type="body" sz="quarter" idx="18"/>
          </p:nvPr>
        </p:nvSpPr>
        <p:spPr>
          <a:xfrm>
            <a:off x="4484119" y="2585135"/>
            <a:ext cx="3267961" cy="3968701"/>
          </a:xfrm>
        </p:spPr>
        <p:txBody>
          <a:bodyPr/>
          <a:lstStyle/>
          <a:p>
            <a:pPr marL="285750" indent="-285750" algn="just">
              <a:buFont typeface="Arial" panose="020B0604020202020204" pitchFamily="34" charset="0"/>
              <a:buChar char="•"/>
            </a:pPr>
            <a:r>
              <a:rPr lang="en-US" dirty="0"/>
              <a:t>The chart shows that attrition rates across all departments are quite similar, ranging from 49% to 51%.</a:t>
            </a:r>
          </a:p>
          <a:p>
            <a:pPr marL="285750" indent="-285750" algn="just">
              <a:buFont typeface="Arial" panose="020B0604020202020204" pitchFamily="34" charset="0"/>
              <a:buChar char="•"/>
            </a:pPr>
            <a:r>
              <a:rPr lang="en-US" dirty="0"/>
              <a:t>The Software and Research &amp; Development departments have the highest attrition rates at 51%.</a:t>
            </a:r>
          </a:p>
          <a:p>
            <a:pPr marL="285750" indent="-285750" algn="just">
              <a:buFont typeface="Arial" panose="020B0604020202020204" pitchFamily="34" charset="0"/>
              <a:buChar char="•"/>
            </a:pPr>
            <a:r>
              <a:rPr lang="en-US" dirty="0"/>
              <a:t>The Hardware department has the lowest attrition rate at 49%.</a:t>
            </a:r>
          </a:p>
          <a:p>
            <a:pPr marL="285750" indent="-285750" algn="just">
              <a:buFont typeface="Arial" panose="020B0604020202020204" pitchFamily="34" charset="0"/>
              <a:buChar char="•"/>
            </a:pPr>
            <a:r>
              <a:rPr lang="en-US" dirty="0"/>
              <a:t>The Support, Human Resources, and Sales departments have an attrition rate of 50%.</a:t>
            </a:r>
          </a:p>
          <a:p>
            <a:endParaRPr lang="en-US" dirty="0"/>
          </a:p>
          <a:p>
            <a:endParaRPr lang="en-IN" dirty="0"/>
          </a:p>
        </p:txBody>
      </p:sp>
      <p:sp>
        <p:nvSpPr>
          <p:cNvPr id="8" name="Text Placeholder 7">
            <a:extLst>
              <a:ext uri="{FF2B5EF4-FFF2-40B4-BE49-F238E27FC236}">
                <a16:creationId xmlns:a16="http://schemas.microsoft.com/office/drawing/2014/main" id="{F064B11F-6D7B-7D66-53C2-327309D98C34}"/>
              </a:ext>
            </a:extLst>
          </p:cNvPr>
          <p:cNvSpPr>
            <a:spLocks noGrp="1"/>
          </p:cNvSpPr>
          <p:nvPr>
            <p:ph type="body" sz="quarter" idx="22"/>
          </p:nvPr>
        </p:nvSpPr>
        <p:spPr>
          <a:xfrm>
            <a:off x="4702117" y="1627021"/>
            <a:ext cx="2917371" cy="743178"/>
          </a:xfrm>
        </p:spPr>
        <p:txBody>
          <a:bodyPr/>
          <a:lstStyle/>
          <a:p>
            <a:r>
              <a:rPr lang="en-IN" dirty="0"/>
              <a:t>Identifying Trends</a:t>
            </a:r>
          </a:p>
        </p:txBody>
      </p:sp>
      <p:graphicFrame>
        <p:nvGraphicFramePr>
          <p:cNvPr id="16" name="Picture Placeholder 15">
            <a:extLst>
              <a:ext uri="{FF2B5EF4-FFF2-40B4-BE49-F238E27FC236}">
                <a16:creationId xmlns:a16="http://schemas.microsoft.com/office/drawing/2014/main" id="{DB15AF86-9751-41C8-90F1-8F9F47FC5168}"/>
              </a:ext>
            </a:extLst>
          </p:cNvPr>
          <p:cNvGraphicFramePr>
            <a:graphicFrameLocks noGrp="1"/>
          </p:cNvGraphicFramePr>
          <p:nvPr>
            <p:ph type="pic" sz="quarter" idx="19"/>
            <p:extLst>
              <p:ext uri="{D42A27DB-BD31-4B8C-83A1-F6EECF244321}">
                <p14:modId xmlns:p14="http://schemas.microsoft.com/office/powerpoint/2010/main" val="4075971707"/>
              </p:ext>
            </p:extLst>
          </p:nvPr>
        </p:nvGraphicFramePr>
        <p:xfrm>
          <a:off x="0" y="0"/>
          <a:ext cx="43545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633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1458-9BFB-B68D-283D-045C428F90B0}"/>
              </a:ext>
            </a:extLst>
          </p:cNvPr>
          <p:cNvSpPr>
            <a:spLocks noGrp="1"/>
          </p:cNvSpPr>
          <p:nvPr>
            <p:ph type="title"/>
          </p:nvPr>
        </p:nvSpPr>
        <p:spPr>
          <a:xfrm>
            <a:off x="946695" y="413418"/>
            <a:ext cx="8522425" cy="647588"/>
          </a:xfrm>
        </p:spPr>
        <p:txBody>
          <a:bodyPr/>
          <a:lstStyle/>
          <a:p>
            <a:r>
              <a:rPr lang="en-US" sz="3200" b="1" u="sng" dirty="0"/>
              <a:t>Hourly Rate of Male Research Scientists</a:t>
            </a:r>
            <a:endParaRPr lang="en-IN" sz="3200" b="1" u="sng" dirty="0"/>
          </a:p>
        </p:txBody>
      </p:sp>
      <p:sp>
        <p:nvSpPr>
          <p:cNvPr id="3" name="Text Placeholder 2">
            <a:extLst>
              <a:ext uri="{FF2B5EF4-FFF2-40B4-BE49-F238E27FC236}">
                <a16:creationId xmlns:a16="http://schemas.microsoft.com/office/drawing/2014/main" id="{67564A2D-1605-2CB0-C765-6C7C16512EF9}"/>
              </a:ext>
            </a:extLst>
          </p:cNvPr>
          <p:cNvSpPr>
            <a:spLocks noGrp="1"/>
          </p:cNvSpPr>
          <p:nvPr>
            <p:ph type="body" sz="quarter" idx="13"/>
          </p:nvPr>
        </p:nvSpPr>
        <p:spPr>
          <a:xfrm>
            <a:off x="4552771" y="2597045"/>
            <a:ext cx="2917371" cy="743178"/>
          </a:xfrm>
        </p:spPr>
        <p:txBody>
          <a:bodyPr/>
          <a:lstStyle/>
          <a:p>
            <a:r>
              <a:rPr lang="en-IN" dirty="0"/>
              <a:t>Identifying Trends</a:t>
            </a:r>
          </a:p>
        </p:txBody>
      </p:sp>
      <p:sp>
        <p:nvSpPr>
          <p:cNvPr id="4" name="Text Placeholder 3">
            <a:extLst>
              <a:ext uri="{FF2B5EF4-FFF2-40B4-BE49-F238E27FC236}">
                <a16:creationId xmlns:a16="http://schemas.microsoft.com/office/drawing/2014/main" id="{55166C07-40D1-445B-CD90-CC8128F5D19F}"/>
              </a:ext>
            </a:extLst>
          </p:cNvPr>
          <p:cNvSpPr>
            <a:spLocks noGrp="1"/>
          </p:cNvSpPr>
          <p:nvPr>
            <p:ph type="body" sz="quarter" idx="14"/>
          </p:nvPr>
        </p:nvSpPr>
        <p:spPr>
          <a:xfrm>
            <a:off x="8075749" y="1242955"/>
            <a:ext cx="3394891" cy="411050"/>
          </a:xfrm>
        </p:spPr>
        <p:txBody>
          <a:bodyPr/>
          <a:lstStyle/>
          <a:p>
            <a:r>
              <a:rPr lang="en-IN" dirty="0"/>
              <a:t>Suggestions</a:t>
            </a:r>
          </a:p>
        </p:txBody>
      </p:sp>
      <p:sp>
        <p:nvSpPr>
          <p:cNvPr id="5" name="Text Placeholder 4">
            <a:extLst>
              <a:ext uri="{FF2B5EF4-FFF2-40B4-BE49-F238E27FC236}">
                <a16:creationId xmlns:a16="http://schemas.microsoft.com/office/drawing/2014/main" id="{7FD7B582-E0FD-1798-5FC0-9113E8685F2D}"/>
              </a:ext>
            </a:extLst>
          </p:cNvPr>
          <p:cNvSpPr>
            <a:spLocks noGrp="1"/>
          </p:cNvSpPr>
          <p:nvPr>
            <p:ph type="body" sz="quarter" idx="16"/>
          </p:nvPr>
        </p:nvSpPr>
        <p:spPr>
          <a:xfrm>
            <a:off x="4552771" y="3429000"/>
            <a:ext cx="2917371" cy="1386840"/>
          </a:xfrm>
        </p:spPr>
        <p:txBody>
          <a:bodyPr/>
          <a:lstStyle/>
          <a:p>
            <a:pPr algn="just"/>
            <a:r>
              <a:rPr lang="en-US" dirty="0"/>
              <a:t>Examining the average hourly rate of male research scientists provides insights into potential gender-based  hourly rate for a male research scientist is 114.</a:t>
            </a:r>
            <a:endParaRPr lang="en-IN" dirty="0"/>
          </a:p>
        </p:txBody>
      </p:sp>
      <p:sp>
        <p:nvSpPr>
          <p:cNvPr id="6" name="Text Placeholder 5">
            <a:extLst>
              <a:ext uri="{FF2B5EF4-FFF2-40B4-BE49-F238E27FC236}">
                <a16:creationId xmlns:a16="http://schemas.microsoft.com/office/drawing/2014/main" id="{42EDA86D-C70A-5722-71A9-2098BA6A0473}"/>
              </a:ext>
            </a:extLst>
          </p:cNvPr>
          <p:cNvSpPr>
            <a:spLocks noGrp="1"/>
          </p:cNvSpPr>
          <p:nvPr>
            <p:ph type="body" sz="quarter" idx="17"/>
          </p:nvPr>
        </p:nvSpPr>
        <p:spPr>
          <a:xfrm>
            <a:off x="7791630" y="1719739"/>
            <a:ext cx="4324532" cy="4714942"/>
          </a:xfrm>
        </p:spPr>
        <p:txBody>
          <a:bodyPr/>
          <a:lstStyle/>
          <a:p>
            <a:pPr marL="285750" indent="-285750" algn="just">
              <a:lnSpc>
                <a:spcPct val="100000"/>
              </a:lnSpc>
              <a:buFont typeface="Arial" panose="020B0604020202020204" pitchFamily="34" charset="0"/>
              <a:buChar char="•"/>
            </a:pPr>
            <a:r>
              <a:rPr lang="en-US" dirty="0"/>
              <a:t>Benchmarking: Compare this rate with industry standards to determine if it’s competitive. If it’s lower than the industry average, it might be difficult to attract top talent. If it’s higher, it could strain your budget.</a:t>
            </a:r>
          </a:p>
          <a:p>
            <a:pPr marL="285750" indent="-285750">
              <a:lnSpc>
                <a:spcPct val="100000"/>
              </a:lnSpc>
              <a:buFont typeface="Arial" panose="020B0604020202020204" pitchFamily="34" charset="0"/>
              <a:buChar char="•"/>
            </a:pPr>
            <a:endParaRPr lang="en-US" dirty="0"/>
          </a:p>
          <a:p>
            <a:pPr marL="285750" indent="-285750" algn="just">
              <a:lnSpc>
                <a:spcPct val="100000"/>
              </a:lnSpc>
              <a:buFont typeface="Arial" panose="020B0604020202020204" pitchFamily="34" charset="0"/>
              <a:buChar char="•"/>
            </a:pPr>
            <a:r>
              <a:rPr lang="en-US" dirty="0"/>
              <a:t>Budget Analysis: Ensure that your budget can accommodate this rate. If it can’t, you might need to consider negotiations, seeking additional funding, or adjusting your expectations for the role.</a:t>
            </a:r>
          </a:p>
          <a:p>
            <a:pPr marL="285750" indent="-285750">
              <a:lnSpc>
                <a:spcPct val="100000"/>
              </a:lnSpc>
              <a:buFont typeface="Arial" panose="020B0604020202020204" pitchFamily="34" charset="0"/>
              <a:buChar char="•"/>
            </a:pPr>
            <a:endParaRPr lang="en-US" dirty="0"/>
          </a:p>
          <a:p>
            <a:pPr marL="285750" indent="-285750" algn="just">
              <a:lnSpc>
                <a:spcPct val="100000"/>
              </a:lnSpc>
              <a:buFont typeface="Arial" panose="020B0604020202020204" pitchFamily="34" charset="0"/>
              <a:buChar char="•"/>
            </a:pPr>
            <a:r>
              <a:rPr lang="en-US" dirty="0"/>
              <a:t>Talent Acquisition: If the rate is competitive, you can focus on attracting top talent. Highlighting a competitive pay rate in job postings can make the position more attractive to potential candidates.</a:t>
            </a:r>
          </a:p>
        </p:txBody>
      </p:sp>
      <p:graphicFrame>
        <p:nvGraphicFramePr>
          <p:cNvPr id="12" name="Picture Placeholder 11">
            <a:extLst>
              <a:ext uri="{FF2B5EF4-FFF2-40B4-BE49-F238E27FC236}">
                <a16:creationId xmlns:a16="http://schemas.microsoft.com/office/drawing/2014/main" id="{B951754D-EA29-4727-BE52-434202E2BD33}"/>
              </a:ext>
            </a:extLst>
          </p:cNvPr>
          <p:cNvGraphicFramePr>
            <a:graphicFrameLocks noGrp="1"/>
          </p:cNvGraphicFramePr>
          <p:nvPr>
            <p:ph type="pic" sz="quarter" idx="19"/>
            <p:extLst>
              <p:ext uri="{D42A27DB-BD31-4B8C-83A1-F6EECF244321}">
                <p14:modId xmlns:p14="http://schemas.microsoft.com/office/powerpoint/2010/main" val="1230432858"/>
              </p:ext>
            </p:extLst>
          </p:nvPr>
        </p:nvGraphicFramePr>
        <p:xfrm>
          <a:off x="495300" y="1719739"/>
          <a:ext cx="3138349" cy="4996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91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4FF0-7D15-5FCD-9DA0-1FD6CA1F805A}"/>
              </a:ext>
            </a:extLst>
          </p:cNvPr>
          <p:cNvSpPr>
            <a:spLocks noGrp="1"/>
          </p:cNvSpPr>
          <p:nvPr>
            <p:ph type="title"/>
          </p:nvPr>
        </p:nvSpPr>
        <p:spPr>
          <a:xfrm>
            <a:off x="3239584" y="343876"/>
            <a:ext cx="8412481" cy="490776"/>
          </a:xfrm>
        </p:spPr>
        <p:txBody>
          <a:bodyPr/>
          <a:lstStyle/>
          <a:p>
            <a:r>
              <a:rPr lang="en-IN" sz="3200" b="1" u="sng" dirty="0">
                <a:latin typeface="Poppins" panose="00000500000000000000" pitchFamily="2" charset="0"/>
                <a:cs typeface="Poppins" panose="00000500000000000000" pitchFamily="2" charset="0"/>
              </a:rPr>
              <a:t>Attrition rate Vs Monthly income stats</a:t>
            </a:r>
            <a:br>
              <a:rPr lang="en-IN" sz="1400" dirty="0">
                <a:latin typeface="+mj-lt"/>
              </a:rPr>
            </a:br>
            <a:endParaRPr lang="en-IN" sz="1400" dirty="0">
              <a:latin typeface="+mj-lt"/>
            </a:endParaRPr>
          </a:p>
        </p:txBody>
      </p:sp>
      <p:sp>
        <p:nvSpPr>
          <p:cNvPr id="4" name="Text Placeholder 3">
            <a:extLst>
              <a:ext uri="{FF2B5EF4-FFF2-40B4-BE49-F238E27FC236}">
                <a16:creationId xmlns:a16="http://schemas.microsoft.com/office/drawing/2014/main" id="{2666F28A-3D46-60CD-705D-DD804EDC40F1}"/>
              </a:ext>
            </a:extLst>
          </p:cNvPr>
          <p:cNvSpPr>
            <a:spLocks noGrp="1"/>
          </p:cNvSpPr>
          <p:nvPr>
            <p:ph type="body" sz="quarter" idx="21"/>
          </p:nvPr>
        </p:nvSpPr>
        <p:spPr>
          <a:xfrm>
            <a:off x="6096000" y="1118337"/>
            <a:ext cx="2917371" cy="743178"/>
          </a:xfrm>
        </p:spPr>
        <p:txBody>
          <a:bodyPr/>
          <a:lstStyle/>
          <a:p>
            <a:r>
              <a:rPr lang="en-IN" dirty="0"/>
              <a:t>Departmental Comparison</a:t>
            </a:r>
          </a:p>
        </p:txBody>
      </p:sp>
      <p:sp>
        <p:nvSpPr>
          <p:cNvPr id="6" name="Text Placeholder 5">
            <a:extLst>
              <a:ext uri="{FF2B5EF4-FFF2-40B4-BE49-F238E27FC236}">
                <a16:creationId xmlns:a16="http://schemas.microsoft.com/office/drawing/2014/main" id="{5A4F28E4-2C11-812B-CD1E-73CC0B207A07}"/>
              </a:ext>
            </a:extLst>
          </p:cNvPr>
          <p:cNvSpPr>
            <a:spLocks noGrp="1"/>
          </p:cNvSpPr>
          <p:nvPr>
            <p:ph type="body" sz="quarter" idx="18"/>
          </p:nvPr>
        </p:nvSpPr>
        <p:spPr>
          <a:xfrm>
            <a:off x="6095997" y="1885202"/>
            <a:ext cx="2917371" cy="4206772"/>
          </a:xfrm>
        </p:spPr>
        <p:txBody>
          <a:bodyPr/>
          <a:lstStyle/>
          <a:p>
            <a:pPr marL="285750" indent="-285750" algn="just">
              <a:buFont typeface="Arial" panose="020B0604020202020204" pitchFamily="34" charset="0"/>
              <a:buChar char="•"/>
            </a:pPr>
            <a:r>
              <a:rPr lang="en-US" dirty="0"/>
              <a:t>The chart shows that the attrition rate varies slightly between 49% and 51% across all departments, indicating a relatively uniform attrition rate.</a:t>
            </a:r>
          </a:p>
          <a:p>
            <a:pPr marL="285750" indent="-285750" algn="just">
              <a:buFont typeface="Arial" panose="020B0604020202020204" pitchFamily="34" charset="0"/>
              <a:buChar char="•"/>
            </a:pPr>
            <a:r>
              <a:rPr lang="en-US" dirty="0"/>
              <a:t>The average monthly income also appears to be quite similar across all departments, ranging from ₹25,796 to ₹26,119.</a:t>
            </a:r>
          </a:p>
          <a:p>
            <a:pPr marL="285750" indent="-285750" algn="just">
              <a:buFont typeface="Arial" panose="020B0604020202020204" pitchFamily="34" charset="0"/>
              <a:buChar char="•"/>
            </a:pPr>
            <a:r>
              <a:rPr lang="en-US" dirty="0"/>
              <a:t>Despite having a relatively high average monthly income of ₹26,119, the Sales department has the highest attrition rate at 51%. Conversely, the Hardware department has the lowest attrition rate at 49%, with an average monthly income of ₹26,028.</a:t>
            </a:r>
          </a:p>
          <a:p>
            <a:r>
              <a:rPr lang="en-US" dirty="0"/>
              <a:t>.</a:t>
            </a:r>
            <a:endParaRPr lang="en-IN" dirty="0"/>
          </a:p>
        </p:txBody>
      </p:sp>
      <p:graphicFrame>
        <p:nvGraphicFramePr>
          <p:cNvPr id="12" name="Picture Placeholder 11">
            <a:extLst>
              <a:ext uri="{FF2B5EF4-FFF2-40B4-BE49-F238E27FC236}">
                <a16:creationId xmlns:a16="http://schemas.microsoft.com/office/drawing/2014/main" id="{FFCA58E4-9431-42F6-951E-987D04568C96}"/>
              </a:ext>
            </a:extLst>
          </p:cNvPr>
          <p:cNvGraphicFramePr>
            <a:graphicFrameLocks noGrp="1"/>
          </p:cNvGraphicFramePr>
          <p:nvPr>
            <p:ph type="pic" sz="quarter" idx="19"/>
            <p:extLst>
              <p:ext uri="{D42A27DB-BD31-4B8C-83A1-F6EECF244321}">
                <p14:modId xmlns:p14="http://schemas.microsoft.com/office/powerpoint/2010/main" val="3262472807"/>
              </p:ext>
            </p:extLst>
          </p:nvPr>
        </p:nvGraphicFramePr>
        <p:xfrm>
          <a:off x="54269" y="515064"/>
          <a:ext cx="6006891" cy="6248400"/>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59EF14FD-4E22-2903-FC53-F42039D63412}"/>
              </a:ext>
            </a:extLst>
          </p:cNvPr>
          <p:cNvSpPr>
            <a:spLocks noGrp="1"/>
          </p:cNvSpPr>
          <p:nvPr>
            <p:ph type="body" sz="quarter" idx="17"/>
          </p:nvPr>
        </p:nvSpPr>
        <p:spPr>
          <a:xfrm>
            <a:off x="9013368" y="1609113"/>
            <a:ext cx="2787576" cy="4621326"/>
          </a:xfrm>
        </p:spPr>
        <p:txBody>
          <a:bodyPr/>
          <a:lstStyle/>
          <a:p>
            <a:endParaRPr lang="en-US" dirty="0"/>
          </a:p>
          <a:p>
            <a:pPr lvl="1" algn="just"/>
            <a:r>
              <a:rPr lang="en-US" sz="1600" dirty="0"/>
              <a:t>Review compensation structures and adjust salaries to align with industry standards and employee expectations.</a:t>
            </a:r>
          </a:p>
          <a:p>
            <a:pPr lvl="1" algn="just"/>
            <a:r>
              <a:rPr lang="en-US" sz="1600" dirty="0"/>
              <a:t>Offer financial wellness programs or benefits to support employees with lower incomes.</a:t>
            </a:r>
          </a:p>
          <a:p>
            <a:br>
              <a:rPr lang="en-US" dirty="0"/>
            </a:br>
            <a:endParaRPr lang="en-US" sz="1600" dirty="0"/>
          </a:p>
          <a:p>
            <a:br>
              <a:rPr lang="en-US" dirty="0"/>
            </a:br>
            <a:endParaRPr lang="en-IN" dirty="0"/>
          </a:p>
        </p:txBody>
      </p:sp>
      <p:sp>
        <p:nvSpPr>
          <p:cNvPr id="19" name="Text Placeholder 3">
            <a:extLst>
              <a:ext uri="{FF2B5EF4-FFF2-40B4-BE49-F238E27FC236}">
                <a16:creationId xmlns:a16="http://schemas.microsoft.com/office/drawing/2014/main" id="{D505BF47-0C4C-D0FE-DC9F-6AB655330F6C}"/>
              </a:ext>
            </a:extLst>
          </p:cNvPr>
          <p:cNvSpPr txBox="1">
            <a:spLocks/>
          </p:cNvSpPr>
          <p:nvPr/>
        </p:nvSpPr>
        <p:spPr>
          <a:xfrm>
            <a:off x="9520232" y="1118337"/>
            <a:ext cx="2787576" cy="490776"/>
          </a:xfrm>
          <a:prstGeom prst="rect">
            <a:avLst/>
          </a:prstGeom>
        </p:spPr>
        <p:txBody>
          <a:bodyPr vert="horz" lIns="91440" tIns="45720" rIns="91440" bIns="45720" rtlCol="0" anchor="b" anchorCtr="0">
            <a:noAutofit/>
          </a:bodyPr>
          <a:lstStyle>
            <a:lvl1pPr marL="0" indent="0" algn="l" defTabSz="914400" rtl="0" eaLnBrk="1" latinLnBrk="0" hangingPunct="1">
              <a:lnSpc>
                <a:spcPct val="90000"/>
              </a:lnSpc>
              <a:spcBef>
                <a:spcPts val="1000"/>
              </a:spcBef>
              <a:buFont typeface="Arial" panose="020B0604020202020204" pitchFamily="34" charset="0"/>
              <a:buNone/>
              <a:defRPr sz="22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Suggestions</a:t>
            </a:r>
          </a:p>
        </p:txBody>
      </p:sp>
    </p:spTree>
    <p:extLst>
      <p:ext uri="{BB962C8B-B14F-4D97-AF65-F5344CB8AC3E}">
        <p14:creationId xmlns:p14="http://schemas.microsoft.com/office/powerpoint/2010/main" val="421306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30F7-F801-DCE9-113D-846B034F81FB}"/>
              </a:ext>
            </a:extLst>
          </p:cNvPr>
          <p:cNvSpPr>
            <a:spLocks noGrp="1"/>
          </p:cNvSpPr>
          <p:nvPr>
            <p:ph type="title"/>
          </p:nvPr>
        </p:nvSpPr>
        <p:spPr>
          <a:xfrm>
            <a:off x="335234" y="182653"/>
            <a:ext cx="7028364" cy="996016"/>
          </a:xfrm>
        </p:spPr>
        <p:txBody>
          <a:bodyPr/>
          <a:lstStyle/>
          <a:p>
            <a:pPr marL="342900" indent="-342900"/>
            <a:r>
              <a:rPr lang="en-IN" sz="3200" b="1" u="sng" dirty="0">
                <a:latin typeface="Poppins" panose="00000500000000000000" pitchFamily="2" charset="0"/>
                <a:cs typeface="Poppins" panose="00000500000000000000" pitchFamily="2" charset="0"/>
              </a:rPr>
              <a:t>Average working years for each Department</a:t>
            </a:r>
            <a:br>
              <a:rPr lang="en-IN" sz="3200" b="1" u="sng" dirty="0">
                <a:latin typeface="Poppins" panose="00000500000000000000" pitchFamily="2" charset="0"/>
                <a:cs typeface="Poppins" panose="00000500000000000000" pitchFamily="2" charset="0"/>
              </a:rPr>
            </a:br>
            <a:br>
              <a:rPr lang="en-IN" dirty="0">
                <a:latin typeface="Poppins" panose="00000500000000000000" pitchFamily="2" charset="0"/>
                <a:cs typeface="Poppins" panose="00000500000000000000" pitchFamily="2" charset="0"/>
              </a:rPr>
            </a:br>
            <a:endParaRPr lang="en-IN"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952C7337-9227-05FD-F7C0-13CDA511774B}"/>
              </a:ext>
            </a:extLst>
          </p:cNvPr>
          <p:cNvSpPr>
            <a:spLocks noGrp="1"/>
          </p:cNvSpPr>
          <p:nvPr>
            <p:ph type="body" sz="quarter" idx="13"/>
          </p:nvPr>
        </p:nvSpPr>
        <p:spPr>
          <a:xfrm>
            <a:off x="335234" y="1727736"/>
            <a:ext cx="2631486" cy="444938"/>
          </a:xfrm>
        </p:spPr>
        <p:txBody>
          <a:bodyPr/>
          <a:lstStyle/>
          <a:p>
            <a:r>
              <a:rPr lang="en-IN" dirty="0"/>
              <a:t>Identifying Trends</a:t>
            </a:r>
          </a:p>
        </p:txBody>
      </p:sp>
      <p:sp>
        <p:nvSpPr>
          <p:cNvPr id="4" name="Text Placeholder 3">
            <a:extLst>
              <a:ext uri="{FF2B5EF4-FFF2-40B4-BE49-F238E27FC236}">
                <a16:creationId xmlns:a16="http://schemas.microsoft.com/office/drawing/2014/main" id="{EF79E619-A494-3C13-E094-913029C6118B}"/>
              </a:ext>
            </a:extLst>
          </p:cNvPr>
          <p:cNvSpPr>
            <a:spLocks noGrp="1"/>
          </p:cNvSpPr>
          <p:nvPr>
            <p:ph type="body" sz="quarter" idx="14"/>
          </p:nvPr>
        </p:nvSpPr>
        <p:spPr>
          <a:xfrm>
            <a:off x="3960406" y="1737628"/>
            <a:ext cx="3290027" cy="444938"/>
          </a:xfrm>
        </p:spPr>
        <p:txBody>
          <a:bodyPr/>
          <a:lstStyle/>
          <a:p>
            <a:r>
              <a:rPr lang="en-IN" dirty="0"/>
              <a:t>Suggestions</a:t>
            </a:r>
          </a:p>
        </p:txBody>
      </p:sp>
      <p:sp>
        <p:nvSpPr>
          <p:cNvPr id="5" name="Text Placeholder 4">
            <a:extLst>
              <a:ext uri="{FF2B5EF4-FFF2-40B4-BE49-F238E27FC236}">
                <a16:creationId xmlns:a16="http://schemas.microsoft.com/office/drawing/2014/main" id="{99DC2C4F-E5F8-274C-DD75-C6FBD74675A4}"/>
              </a:ext>
            </a:extLst>
          </p:cNvPr>
          <p:cNvSpPr>
            <a:spLocks noGrp="1"/>
          </p:cNvSpPr>
          <p:nvPr>
            <p:ph type="body" sz="quarter" idx="16"/>
          </p:nvPr>
        </p:nvSpPr>
        <p:spPr>
          <a:xfrm>
            <a:off x="335234" y="2590592"/>
            <a:ext cx="2858813" cy="2865328"/>
          </a:xfrm>
        </p:spPr>
        <p:txBody>
          <a:bodyPr/>
          <a:lstStyle/>
          <a:p>
            <a:pPr marL="285750" indent="-285750" algn="just">
              <a:buFont typeface="Arial" panose="020B0604020202020204" pitchFamily="34" charset="0"/>
              <a:buChar char="•"/>
            </a:pPr>
            <a:r>
              <a:rPr lang="en-US" dirty="0"/>
              <a:t>The Software and Sales departments have the highest average working years at 21.</a:t>
            </a:r>
          </a:p>
          <a:p>
            <a:pPr marL="285750" indent="-285750" algn="just">
              <a:buFont typeface="Arial" panose="020B0604020202020204" pitchFamily="34" charset="0"/>
              <a:buChar char="•"/>
            </a:pPr>
            <a:r>
              <a:rPr lang="en-US" dirty="0"/>
              <a:t>Support, Research &amp; Development (R&amp;D), Human Resources (HR), and Hardware departments all have an average of 20 working years.</a:t>
            </a:r>
          </a:p>
          <a:p>
            <a:pPr marL="285750" indent="-285750" algn="just">
              <a:buFont typeface="Arial" panose="020B0604020202020204" pitchFamily="34" charset="0"/>
              <a:buChar char="•"/>
            </a:pPr>
            <a:r>
              <a:rPr lang="en-US" dirty="0"/>
              <a:t>There is minimal variation in the average working years across all departments.</a:t>
            </a:r>
          </a:p>
          <a:p>
            <a:endParaRPr lang="en-US" dirty="0"/>
          </a:p>
          <a:p>
            <a:endParaRPr lang="en-US" dirty="0"/>
          </a:p>
        </p:txBody>
      </p:sp>
      <p:sp>
        <p:nvSpPr>
          <p:cNvPr id="6" name="Text Placeholder 5">
            <a:extLst>
              <a:ext uri="{FF2B5EF4-FFF2-40B4-BE49-F238E27FC236}">
                <a16:creationId xmlns:a16="http://schemas.microsoft.com/office/drawing/2014/main" id="{4A65CC77-B96D-2C67-97DB-2F135AF6A479}"/>
              </a:ext>
            </a:extLst>
          </p:cNvPr>
          <p:cNvSpPr>
            <a:spLocks noGrp="1"/>
          </p:cNvSpPr>
          <p:nvPr>
            <p:ph type="body" sz="quarter" idx="17"/>
          </p:nvPr>
        </p:nvSpPr>
        <p:spPr>
          <a:xfrm>
            <a:off x="3877218" y="2572398"/>
            <a:ext cx="3216040" cy="2057400"/>
          </a:xfrm>
        </p:spPr>
        <p:txBody>
          <a:bodyPr/>
          <a:lstStyle/>
          <a:p>
            <a:pPr marL="285750" indent="-285750" algn="just">
              <a:buFont typeface="Arial" panose="020B0604020202020204" pitchFamily="34" charset="0"/>
              <a:buChar char="•"/>
            </a:pPr>
            <a:r>
              <a:rPr lang="en-US" dirty="0"/>
              <a:t>Employee Retention: Since the averages are close, focus on retention strategies to keep experienced employees, especially in Software and Sales where experience is slightly higher.</a:t>
            </a:r>
          </a:p>
          <a:p>
            <a:pPr marL="285750" indent="-285750" algn="just">
              <a:buFont typeface="Arial" panose="020B0604020202020204" pitchFamily="34" charset="0"/>
              <a:buChar char="•"/>
            </a:pPr>
            <a:r>
              <a:rPr lang="en-US" dirty="0"/>
              <a:t>Training Programs: Implement training programs for newer employees to ensure they reach their peak performance quickly.</a:t>
            </a:r>
          </a:p>
          <a:p>
            <a:pPr marL="285750" indent="-285750" algn="just">
              <a:buFont typeface="Arial" panose="020B0604020202020204" pitchFamily="34" charset="0"/>
              <a:buChar char="•"/>
            </a:pPr>
            <a:r>
              <a:rPr lang="en-US" dirty="0"/>
              <a:t>Cross-Training: Consider cross-training opportunities among departments to share knowledge and skills given that experience levels are similar. </a:t>
            </a:r>
          </a:p>
          <a:p>
            <a:endParaRPr lang="en-US" dirty="0"/>
          </a:p>
        </p:txBody>
      </p:sp>
      <p:sp>
        <p:nvSpPr>
          <p:cNvPr id="8" name="Text Placeholder 7">
            <a:extLst>
              <a:ext uri="{FF2B5EF4-FFF2-40B4-BE49-F238E27FC236}">
                <a16:creationId xmlns:a16="http://schemas.microsoft.com/office/drawing/2014/main" id="{3D2B1FB0-2B4E-02C0-40FE-E8DD5360B0ED}"/>
              </a:ext>
            </a:extLst>
          </p:cNvPr>
          <p:cNvSpPr>
            <a:spLocks noGrp="1"/>
          </p:cNvSpPr>
          <p:nvPr>
            <p:ph type="body" sz="quarter" idx="20"/>
          </p:nvPr>
        </p:nvSpPr>
        <p:spPr/>
        <p:txBody>
          <a:bodyPr/>
          <a:lstStyle/>
          <a:p>
            <a:r>
              <a:rPr lang="en-IN"/>
              <a:t>Photos provided by Pexels</a:t>
            </a:r>
          </a:p>
        </p:txBody>
      </p:sp>
      <p:graphicFrame>
        <p:nvGraphicFramePr>
          <p:cNvPr id="12" name="Picture Placeholder 11">
            <a:extLst>
              <a:ext uri="{FF2B5EF4-FFF2-40B4-BE49-F238E27FC236}">
                <a16:creationId xmlns:a16="http://schemas.microsoft.com/office/drawing/2014/main" id="{BE471A18-AE2A-4EF8-9086-697CCEA60E93}"/>
              </a:ext>
            </a:extLst>
          </p:cNvPr>
          <p:cNvGraphicFramePr>
            <a:graphicFrameLocks noGrp="1"/>
          </p:cNvGraphicFramePr>
          <p:nvPr>
            <p:ph type="pic" sz="quarter" idx="19"/>
            <p:extLst>
              <p:ext uri="{D42A27DB-BD31-4B8C-83A1-F6EECF244321}">
                <p14:modId xmlns:p14="http://schemas.microsoft.com/office/powerpoint/2010/main" val="340006263"/>
              </p:ext>
            </p:extLst>
          </p:nvPr>
        </p:nvGraphicFramePr>
        <p:xfrm>
          <a:off x="7477760" y="0"/>
          <a:ext cx="471424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486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30F7-F801-DCE9-113D-846B034F81FB}"/>
              </a:ext>
            </a:extLst>
          </p:cNvPr>
          <p:cNvSpPr>
            <a:spLocks noGrp="1"/>
          </p:cNvSpPr>
          <p:nvPr>
            <p:ph type="title"/>
          </p:nvPr>
        </p:nvSpPr>
        <p:spPr>
          <a:xfrm>
            <a:off x="4856296" y="210352"/>
            <a:ext cx="6678385" cy="522881"/>
          </a:xfrm>
        </p:spPr>
        <p:txBody>
          <a:bodyPr/>
          <a:lstStyle/>
          <a:p>
            <a:r>
              <a:rPr lang="en-US" sz="3200" b="1" u="sng" dirty="0"/>
              <a:t>Job Role vs. Work-Life Balance</a:t>
            </a:r>
            <a:endParaRPr lang="en-IN" sz="3200" b="1" u="sng" dirty="0"/>
          </a:p>
        </p:txBody>
      </p:sp>
      <p:sp>
        <p:nvSpPr>
          <p:cNvPr id="3" name="Text Placeholder 2">
            <a:extLst>
              <a:ext uri="{FF2B5EF4-FFF2-40B4-BE49-F238E27FC236}">
                <a16:creationId xmlns:a16="http://schemas.microsoft.com/office/drawing/2014/main" id="{952C7337-9227-05FD-F7C0-13CDA511774B}"/>
              </a:ext>
            </a:extLst>
          </p:cNvPr>
          <p:cNvSpPr>
            <a:spLocks noGrp="1"/>
          </p:cNvSpPr>
          <p:nvPr>
            <p:ph type="body" sz="quarter" idx="13"/>
          </p:nvPr>
        </p:nvSpPr>
        <p:spPr>
          <a:xfrm>
            <a:off x="4724395" y="984086"/>
            <a:ext cx="2917371" cy="522882"/>
          </a:xfrm>
        </p:spPr>
        <p:txBody>
          <a:bodyPr/>
          <a:lstStyle/>
          <a:p>
            <a:r>
              <a:rPr lang="en-IN" dirty="0"/>
              <a:t>Work-Life Integration</a:t>
            </a:r>
          </a:p>
        </p:txBody>
      </p:sp>
      <p:sp>
        <p:nvSpPr>
          <p:cNvPr id="4" name="Text Placeholder 3">
            <a:extLst>
              <a:ext uri="{FF2B5EF4-FFF2-40B4-BE49-F238E27FC236}">
                <a16:creationId xmlns:a16="http://schemas.microsoft.com/office/drawing/2014/main" id="{EF79E619-A494-3C13-E094-913029C6118B}"/>
              </a:ext>
            </a:extLst>
          </p:cNvPr>
          <p:cNvSpPr>
            <a:spLocks noGrp="1"/>
          </p:cNvSpPr>
          <p:nvPr>
            <p:ph type="body" sz="quarter" idx="14"/>
          </p:nvPr>
        </p:nvSpPr>
        <p:spPr>
          <a:xfrm>
            <a:off x="8195489" y="885660"/>
            <a:ext cx="2917371" cy="522881"/>
          </a:xfrm>
        </p:spPr>
        <p:txBody>
          <a:bodyPr/>
          <a:lstStyle/>
          <a:p>
            <a:r>
              <a:rPr lang="en-IN" dirty="0"/>
              <a:t>Suggestions</a:t>
            </a:r>
          </a:p>
        </p:txBody>
      </p:sp>
      <p:sp>
        <p:nvSpPr>
          <p:cNvPr id="5" name="Text Placeholder 4">
            <a:extLst>
              <a:ext uri="{FF2B5EF4-FFF2-40B4-BE49-F238E27FC236}">
                <a16:creationId xmlns:a16="http://schemas.microsoft.com/office/drawing/2014/main" id="{99DC2C4F-E5F8-274C-DD75-C6FBD74675A4}"/>
              </a:ext>
            </a:extLst>
          </p:cNvPr>
          <p:cNvSpPr>
            <a:spLocks noGrp="1"/>
          </p:cNvSpPr>
          <p:nvPr>
            <p:ph type="body" sz="quarter" idx="16"/>
          </p:nvPr>
        </p:nvSpPr>
        <p:spPr>
          <a:xfrm>
            <a:off x="4724395" y="1549470"/>
            <a:ext cx="3350266" cy="4836737"/>
          </a:xfrm>
        </p:spPr>
        <p:txBody>
          <a:bodyPr/>
          <a:lstStyle/>
          <a:p>
            <a:pPr marL="285750" indent="-285750" algn="just">
              <a:buFont typeface="Arial" panose="020B0604020202020204" pitchFamily="34" charset="0"/>
              <a:buChar char="•"/>
            </a:pPr>
            <a:r>
              <a:rPr lang="en-US" dirty="0"/>
              <a:t>The job roles of Developer, Healthcare Representative, and Human Resources have the highest work-life balance scores, with an average of 3. This suggests that employees in these roles are generally able to maintain a good balance between their work and personal life.</a:t>
            </a:r>
          </a:p>
          <a:p>
            <a:pPr marL="285750" indent="-285750" algn="just">
              <a:buFont typeface="Arial" panose="020B0604020202020204" pitchFamily="34" charset="0"/>
              <a:buChar char="•"/>
            </a:pPr>
            <a:r>
              <a:rPr lang="en-US" dirty="0"/>
              <a:t>Laboratory Technicians and Sales Representatives have the lowest work-life balance scores, with an average of 2. This could indicate that employees in these roles may be experiencing challenges in managing their work and personal responsibilities.</a:t>
            </a:r>
          </a:p>
          <a:p>
            <a:pPr marL="285750" indent="-285750" algn="just">
              <a:buFont typeface="Arial" panose="020B0604020202020204" pitchFamily="34" charset="0"/>
              <a:buChar char="•"/>
            </a:pPr>
            <a:r>
              <a:rPr lang="en-US" dirty="0"/>
              <a:t>Manager, Research Scientist, and Sales Executive roles have moderate work-life balance scores, around 2.5, indicating a balance that could potentially be improved.</a:t>
            </a:r>
          </a:p>
        </p:txBody>
      </p:sp>
      <p:sp>
        <p:nvSpPr>
          <p:cNvPr id="6" name="Text Placeholder 5">
            <a:extLst>
              <a:ext uri="{FF2B5EF4-FFF2-40B4-BE49-F238E27FC236}">
                <a16:creationId xmlns:a16="http://schemas.microsoft.com/office/drawing/2014/main" id="{4A65CC77-B96D-2C67-97DB-2F135AF6A479}"/>
              </a:ext>
            </a:extLst>
          </p:cNvPr>
          <p:cNvSpPr>
            <a:spLocks noGrp="1"/>
          </p:cNvSpPr>
          <p:nvPr>
            <p:ph type="body" sz="quarter" idx="17"/>
          </p:nvPr>
        </p:nvSpPr>
        <p:spPr>
          <a:xfrm>
            <a:off x="8195489" y="1549471"/>
            <a:ext cx="3975101" cy="5451158"/>
          </a:xfrm>
        </p:spPr>
        <p:txBody>
          <a:bodyPr/>
          <a:lstStyle/>
          <a:p>
            <a:pPr marL="285750" indent="-285750" algn="just">
              <a:buFont typeface="Arial" panose="020B0604020202020204" pitchFamily="34" charset="0"/>
              <a:buChar char="•"/>
            </a:pPr>
            <a:r>
              <a:rPr lang="en-US" dirty="0"/>
              <a:t>Work-Life Balance Programs: For roles like Laboratory Technicians and Sales Representatives that have lower work-life balance scores, consider implementing programs that promote work-life balance. This could include flexible working hours, remote work options, or wellness programs.</a:t>
            </a:r>
          </a:p>
          <a:p>
            <a:pPr marL="285750" indent="-285750" algn="just">
              <a:buFont typeface="Arial" panose="020B0604020202020204" pitchFamily="34" charset="0"/>
              <a:buChar char="•"/>
            </a:pPr>
            <a:r>
              <a:rPr lang="en-US" dirty="0"/>
              <a:t>Employee Support: For roles with moderate work-life balance scores, like Managers and Research Scientists, consider providing additional support such as stress management workshops or counseling services.</a:t>
            </a:r>
          </a:p>
          <a:p>
            <a:pPr marL="285750" indent="-285750" algn="just">
              <a:buFont typeface="Arial" panose="020B0604020202020204" pitchFamily="34" charset="0"/>
              <a:buChar char="•"/>
            </a:pPr>
            <a:r>
              <a:rPr lang="en-US" dirty="0"/>
              <a:t>Maintain High Scores: For roles with high work-life balance scores, like Developers, Healthcare Representatives, and Human Resources, continue to maintain the practices that contribute to these high scores. This could include maintaining a positive work environment, providing ample vacation time, or promoting a culture of work-life balance.</a:t>
            </a:r>
          </a:p>
        </p:txBody>
      </p:sp>
      <p:graphicFrame>
        <p:nvGraphicFramePr>
          <p:cNvPr id="11" name="Picture Placeholder 10">
            <a:extLst>
              <a:ext uri="{FF2B5EF4-FFF2-40B4-BE49-F238E27FC236}">
                <a16:creationId xmlns:a16="http://schemas.microsoft.com/office/drawing/2014/main" id="{1D143983-C2DC-495F-A654-6127BF20DB05}"/>
              </a:ext>
            </a:extLst>
          </p:cNvPr>
          <p:cNvGraphicFramePr>
            <a:graphicFrameLocks noGrp="1"/>
          </p:cNvGraphicFramePr>
          <p:nvPr>
            <p:ph type="pic" sz="quarter" idx="19"/>
            <p:extLst>
              <p:ext uri="{D42A27DB-BD31-4B8C-83A1-F6EECF244321}">
                <p14:modId xmlns:p14="http://schemas.microsoft.com/office/powerpoint/2010/main" val="3945273651"/>
              </p:ext>
            </p:extLst>
          </p:nvPr>
        </p:nvGraphicFramePr>
        <p:xfrm>
          <a:off x="-1" y="0"/>
          <a:ext cx="4663981" cy="675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589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Picture Placeholder 8">
            <a:extLst>
              <a:ext uri="{FF2B5EF4-FFF2-40B4-BE49-F238E27FC236}">
                <a16:creationId xmlns:a16="http://schemas.microsoft.com/office/drawing/2014/main" id="{3D810556-8614-4B9B-9B2F-5CD2C1632BAE}"/>
              </a:ext>
            </a:extLst>
          </p:cNvPr>
          <p:cNvGraphicFramePr>
            <a:graphicFrameLocks noGrp="1"/>
          </p:cNvGraphicFramePr>
          <p:nvPr>
            <p:ph type="pic" sz="quarter" idx="19"/>
            <p:extLst>
              <p:ext uri="{D42A27DB-BD31-4B8C-83A1-F6EECF244321}">
                <p14:modId xmlns:p14="http://schemas.microsoft.com/office/powerpoint/2010/main" val="700509558"/>
              </p:ext>
            </p:extLst>
          </p:nvPr>
        </p:nvGraphicFramePr>
        <p:xfrm>
          <a:off x="193040" y="1137920"/>
          <a:ext cx="11877040" cy="5720080"/>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id="{7D3506DB-8C07-8E72-7C89-0E3F37230ACC}"/>
              </a:ext>
            </a:extLst>
          </p:cNvPr>
          <p:cNvSpPr>
            <a:spLocks noGrp="1"/>
          </p:cNvSpPr>
          <p:nvPr>
            <p:ph type="title"/>
          </p:nvPr>
        </p:nvSpPr>
        <p:spPr>
          <a:xfrm>
            <a:off x="1016000" y="193040"/>
            <a:ext cx="10180320" cy="1117600"/>
          </a:xfrm>
        </p:spPr>
        <p:txBody>
          <a:bodyPr/>
          <a:lstStyle/>
          <a:p>
            <a:r>
              <a:rPr lang="en-US" sz="3200" b="1" u="sng" dirty="0"/>
              <a:t>Attrition Rate Vs Year Since Last Promotion Analysis</a:t>
            </a:r>
            <a:endParaRPr lang="en-IN" sz="3200" b="1" u="sng" dirty="0"/>
          </a:p>
        </p:txBody>
      </p:sp>
    </p:spTree>
    <p:extLst>
      <p:ext uri="{BB962C8B-B14F-4D97-AF65-F5344CB8AC3E}">
        <p14:creationId xmlns:p14="http://schemas.microsoft.com/office/powerpoint/2010/main" val="902415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608E9C1-36E7-4611-8059-35F72673F40D}">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286</TotalTime>
  <Words>1731</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-apple-system</vt:lpstr>
      <vt:lpstr>Arial</vt:lpstr>
      <vt:lpstr>Calibri</vt:lpstr>
      <vt:lpstr>Calibri Light</vt:lpstr>
      <vt:lpstr>Poppins</vt:lpstr>
      <vt:lpstr>Office Theme</vt:lpstr>
      <vt:lpstr>1_Office Theme</vt:lpstr>
      <vt:lpstr>HR Retention Analysis</vt:lpstr>
      <vt:lpstr>Key Performance Indicators (KPIs)</vt:lpstr>
      <vt:lpstr>Understanding Attrition Rate</vt:lpstr>
      <vt:lpstr>Average Attrition Rate by Department</vt:lpstr>
      <vt:lpstr>Hourly Rate of Male Research Scientists</vt:lpstr>
      <vt:lpstr>Attrition rate Vs Monthly income stats </vt:lpstr>
      <vt:lpstr>Average working years for each Department  </vt:lpstr>
      <vt:lpstr>Job Role vs. Work-Life Balance</vt:lpstr>
      <vt:lpstr>Attrition Rate Vs Year Since Last Promotion Analysis</vt:lpstr>
      <vt:lpstr>PowerPoint Presentation</vt:lpstr>
      <vt:lpstr>Conclusion</vt:lpstr>
      <vt:lpstr>Action Plan</vt:lpstr>
      <vt:lpstr>Strategies for Retention Improvement</vt:lpstr>
      <vt:lpstr>Implementation and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Retention Analysis</dc:title>
  <dc:creator>AKSHAY UDAWANT</dc:creator>
  <cp:lastModifiedBy>AKSHAY UDAWANT</cp:lastModifiedBy>
  <cp:revision>13</cp:revision>
  <dcterms:created xsi:type="dcterms:W3CDTF">2024-03-27T14:08:52Z</dcterms:created>
  <dcterms:modified xsi:type="dcterms:W3CDTF">2024-09-23T10:10:49Z</dcterms:modified>
</cp:coreProperties>
</file>