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64" r:id="rId3"/>
    <p:sldId id="278" r:id="rId4"/>
    <p:sldId id="288" r:id="rId5"/>
    <p:sldId id="289" r:id="rId6"/>
    <p:sldId id="265" r:id="rId7"/>
    <p:sldId id="286" r:id="rId8"/>
    <p:sldId id="266" r:id="rId9"/>
    <p:sldId id="267" r:id="rId10"/>
    <p:sldId id="273" r:id="rId11"/>
    <p:sldId id="285"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EXCELR%20Project\Project%202\Olist_Store_Analysi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F:\EXCELR%20Project\Project%202\Olist_Stor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EXCELR%20Project\Project%202\Olist_Store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EXCELR%20Project\Project%202\Olist_Store_Analysi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[Olist_Store_Analysis.xlsx]KPI1!PivotTable2</c:name>
    <c:fmtId val="17"/>
  </c:pivotSource>
  <c:chart>
    <c:title>
      <c:tx>
        <c:rich>
          <a:bodyPr rot="0" spcFirstLastPara="1" vertOverflow="ellipsis" vert="horz" wrap="square" anchor="ctr" anchorCtr="1"/>
          <a:lstStyle/>
          <a:p>
            <a:pPr>
              <a:defRPr sz="2400" b="0" i="0" u="sng" strike="noStrike" kern="1200" spc="0" baseline="0">
                <a:solidFill>
                  <a:schemeClr val="tx1"/>
                </a:solidFill>
                <a:latin typeface="+mn-lt"/>
                <a:ea typeface="+mn-ea"/>
                <a:cs typeface="+mn-cs"/>
              </a:defRPr>
            </a:pPr>
            <a:r>
              <a:rPr lang="en-US" sz="2400" b="0" u="sng" dirty="0"/>
              <a:t>Weekend/Weekday</a:t>
            </a:r>
          </a:p>
        </c:rich>
      </c:tx>
      <c:layout>
        <c:manualLayout>
          <c:xMode val="edge"/>
          <c:yMode val="edge"/>
          <c:x val="0.17260457052639996"/>
          <c:y val="7.0048420058508309E-2"/>
        </c:manualLayout>
      </c:layout>
      <c:overlay val="0"/>
      <c:spPr>
        <a:noFill/>
        <a:ln>
          <a:noFill/>
        </a:ln>
        <a:effectLst/>
      </c:spPr>
      <c:txPr>
        <a:bodyPr rot="0" spcFirstLastPara="1" vertOverflow="ellipsis" vert="horz" wrap="square" anchor="ctr" anchorCtr="1"/>
        <a:lstStyle/>
        <a:p>
          <a:pPr>
            <a:defRPr sz="2400" b="0" i="0" u="sng" strike="noStrike" kern="1200" spc="0" baseline="0">
              <a:solidFill>
                <a:schemeClr val="tx1"/>
              </a:solidFill>
              <a:latin typeface="+mn-lt"/>
              <a:ea typeface="+mn-ea"/>
              <a:cs typeface="+mn-cs"/>
            </a:defRPr>
          </a:pPr>
          <a:endParaRPr lang="en-US"/>
        </a:p>
      </c:txPr>
    </c:title>
    <c:autoTitleDeleted val="0"/>
    <c:pivotFmts>
      <c:pivotFmt>
        <c:idx val="0"/>
        <c:spPr>
          <a:solidFill>
            <a:schemeClr val="dk1">
              <a:tint val="88500"/>
            </a:schemeClr>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dk1">
                      <a:lumMod val="65000"/>
                      <a:lumOff val="3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dk1">
              <a:tint val="88500"/>
            </a:schemeClr>
          </a:solidFill>
          <a:ln w="19050">
            <a:solidFill>
              <a:schemeClr val="lt1"/>
            </a:solidFill>
          </a:ln>
          <a:effectLst/>
        </c:spPr>
        <c:dLbl>
          <c:idx val="0"/>
          <c:layout>
            <c:manualLayout>
              <c:x val="-6.4516129032258063E-2"/>
              <c:y val="-0.165048543689320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dk1">
                      <a:lumMod val="65000"/>
                      <a:lumOff val="3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dk1">
              <a:tint val="88500"/>
            </a:schemeClr>
          </a:solidFill>
          <a:ln w="19050">
            <a:solidFill>
              <a:schemeClr val="lt1"/>
            </a:solidFill>
          </a:ln>
          <a:effectLst/>
        </c:spPr>
        <c:dLbl>
          <c:idx val="0"/>
          <c:layout>
            <c:manualLayout>
              <c:x val="0.15053763440860221"/>
              <c:y val="3.88349514563105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dk1">
                      <a:lumMod val="65000"/>
                      <a:lumOff val="3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dk1">
              <a:tint val="88500"/>
            </a:schemeClr>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dk1">
                      <a:lumMod val="65000"/>
                      <a:lumOff val="3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dk1">
              <a:tint val="88500"/>
            </a:schemeClr>
          </a:solidFill>
          <a:ln w="19050">
            <a:solidFill>
              <a:schemeClr val="lt1"/>
            </a:solidFill>
          </a:ln>
          <a:effectLst/>
        </c:spPr>
        <c:dLbl>
          <c:idx val="0"/>
          <c:layout>
            <c:manualLayout>
              <c:x val="0.15053763440860221"/>
              <c:y val="3.88349514563105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dk1">
                      <a:lumMod val="65000"/>
                      <a:lumOff val="3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dk1">
              <a:tint val="88500"/>
            </a:schemeClr>
          </a:solidFill>
          <a:ln w="19050">
            <a:solidFill>
              <a:schemeClr val="lt1"/>
            </a:solidFill>
          </a:ln>
          <a:effectLst/>
        </c:spPr>
        <c:dLbl>
          <c:idx val="0"/>
          <c:layout>
            <c:manualLayout>
              <c:x val="-6.4516129032258063E-2"/>
              <c:y val="-0.165048543689320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cap="none" spc="0" baseline="0">
                  <a:ln w="0"/>
                  <a:solidFill>
                    <a:schemeClr val="dk1">
                      <a:lumMod val="65000"/>
                      <a:lumOff val="3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dk1">
              <a:tint val="88500"/>
            </a:schemeClr>
          </a:solidFill>
          <a:ln w="19050">
            <a:solidFill>
              <a:schemeClr val="lt1"/>
            </a:solidFill>
          </a:ln>
          <a:effectLst/>
        </c:spPr>
        <c:marker>
          <c:symbol val="none"/>
        </c:marker>
        <c:dLbl>
          <c:idx val="0"/>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dk1">
              <a:tint val="88500"/>
            </a:schemeClr>
          </a:solidFill>
          <a:ln w="19050">
            <a:solidFill>
              <a:schemeClr val="lt1"/>
            </a:solidFill>
          </a:ln>
          <a:effectLst/>
        </c:spPr>
        <c:dLbl>
          <c:idx val="0"/>
          <c:layout>
            <c:manualLayout>
              <c:x val="0.15053763440860221"/>
              <c:y val="3.8834951456310593E-2"/>
            </c:manualLayout>
          </c:layout>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dk1">
              <a:tint val="88500"/>
            </a:schemeClr>
          </a:solidFill>
          <a:ln w="19050">
            <a:solidFill>
              <a:schemeClr val="lt1"/>
            </a:solidFill>
          </a:ln>
          <a:effectLst/>
        </c:spPr>
        <c:dLbl>
          <c:idx val="0"/>
          <c:layout>
            <c:manualLayout>
              <c:x val="-0.10756891689908625"/>
              <c:y val="-0.13907454749974435"/>
            </c:manualLayout>
          </c:layout>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dk1">
              <a:tint val="88500"/>
            </a:schemeClr>
          </a:solidFill>
          <a:ln w="19050">
            <a:solidFill>
              <a:schemeClr val="lt1"/>
            </a:solidFill>
          </a:ln>
          <a:effectLst/>
        </c:spPr>
        <c:marker>
          <c:symbol val="none"/>
        </c:marker>
        <c:dLbl>
          <c:idx val="0"/>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dk1">
              <a:tint val="88500"/>
            </a:schemeClr>
          </a:solidFill>
          <a:ln w="19050">
            <a:solidFill>
              <a:schemeClr val="lt1"/>
            </a:solidFill>
          </a:ln>
          <a:effectLst/>
        </c:spPr>
        <c:dLbl>
          <c:idx val="0"/>
          <c:layout>
            <c:manualLayout>
              <c:x val="0.15053763440860221"/>
              <c:y val="3.8834951456310593E-2"/>
            </c:manualLayout>
          </c:layout>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dk1">
              <a:tint val="88500"/>
            </a:schemeClr>
          </a:solidFill>
          <a:ln w="19050">
            <a:solidFill>
              <a:schemeClr val="lt1"/>
            </a:solidFill>
          </a:ln>
          <a:effectLst/>
        </c:spPr>
        <c:dLbl>
          <c:idx val="0"/>
          <c:layout>
            <c:manualLayout>
              <c:x val="-0.10756891689908625"/>
              <c:y val="-0.13907454749974435"/>
            </c:manualLayout>
          </c:layout>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dk1">
              <a:tint val="88500"/>
            </a:schemeClr>
          </a:solidFill>
          <a:ln w="19050">
            <a:solidFill>
              <a:schemeClr val="lt1"/>
            </a:solidFill>
          </a:ln>
          <a:effectLst/>
        </c:spPr>
        <c:marker>
          <c:symbol val="none"/>
        </c:marker>
        <c:dLbl>
          <c:idx val="0"/>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dk1">
              <a:tint val="88500"/>
            </a:schemeClr>
          </a:solidFill>
          <a:ln w="19050">
            <a:solidFill>
              <a:schemeClr val="lt1"/>
            </a:solidFill>
          </a:ln>
          <a:effectLst/>
        </c:spPr>
        <c:dLbl>
          <c:idx val="0"/>
          <c:layout>
            <c:manualLayout>
              <c:x val="0.15053763440860221"/>
              <c:y val="3.8834951456310593E-2"/>
            </c:manualLayout>
          </c:layout>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dk1">
              <a:tint val="88500"/>
            </a:schemeClr>
          </a:solidFill>
          <a:ln w="19050">
            <a:solidFill>
              <a:schemeClr val="lt1"/>
            </a:solidFill>
          </a:ln>
          <a:effectLst/>
        </c:spPr>
        <c:dLbl>
          <c:idx val="0"/>
          <c:layout>
            <c:manualLayout>
              <c:x val="-0.10756891689908625"/>
              <c:y val="-0.13907454749974435"/>
            </c:manualLayout>
          </c:layout>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dk1">
              <a:tint val="88500"/>
            </a:schemeClr>
          </a:solidFill>
          <a:ln w="19050">
            <a:solidFill>
              <a:schemeClr val="lt1"/>
            </a:solidFill>
          </a:ln>
          <a:effectLst/>
        </c:spPr>
        <c:marker>
          <c:symbol val="none"/>
        </c:marker>
        <c:dLbl>
          <c:idx val="0"/>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dk1">
              <a:tint val="88500"/>
            </a:schemeClr>
          </a:solidFill>
          <a:ln w="19050">
            <a:solidFill>
              <a:schemeClr val="lt1"/>
            </a:solidFill>
          </a:ln>
          <a:effectLst/>
        </c:spPr>
        <c:dLbl>
          <c:idx val="0"/>
          <c:layout>
            <c:manualLayout>
              <c:x val="0.15053763440860221"/>
              <c:y val="3.8834951456310593E-2"/>
            </c:manualLayout>
          </c:layout>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dk1">
              <a:tint val="88500"/>
            </a:schemeClr>
          </a:solidFill>
          <a:ln w="19050">
            <a:solidFill>
              <a:schemeClr val="lt1"/>
            </a:solidFill>
          </a:ln>
          <a:effectLst/>
        </c:spPr>
        <c:dLbl>
          <c:idx val="0"/>
          <c:layout>
            <c:manualLayout>
              <c:x val="-0.10756891689908625"/>
              <c:y val="-0.13907454749974435"/>
            </c:manualLayout>
          </c:layout>
          <c:spPr>
            <a:solidFill>
              <a:srgbClr val="DFD0B8"/>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'KPI1'!$B$3</c:f>
              <c:strCache>
                <c:ptCount val="1"/>
                <c:pt idx="0">
                  <c:v>Total</c:v>
                </c:pt>
              </c:strCache>
            </c:strRef>
          </c:tx>
          <c:dPt>
            <c:idx val="0"/>
            <c:bubble3D val="0"/>
            <c:spPr>
              <a:solidFill>
                <a:schemeClr val="dk1">
                  <a:tint val="88500"/>
                </a:schemeClr>
              </a:solidFill>
              <a:ln w="19050">
                <a:solidFill>
                  <a:schemeClr val="lt1"/>
                </a:solidFill>
              </a:ln>
              <a:effectLst/>
            </c:spPr>
            <c:extLst>
              <c:ext xmlns:c16="http://schemas.microsoft.com/office/drawing/2014/chart" uri="{C3380CC4-5D6E-409C-BE32-E72D297353CC}">
                <c16:uniqueId val="{00000001-51C7-4A87-91E8-70C1B666AD7A}"/>
              </c:ext>
            </c:extLst>
          </c:dPt>
          <c:dPt>
            <c:idx val="1"/>
            <c:bubble3D val="0"/>
            <c:spPr>
              <a:solidFill>
                <a:schemeClr val="dk1">
                  <a:tint val="55000"/>
                </a:schemeClr>
              </a:solidFill>
              <a:ln w="19050">
                <a:solidFill>
                  <a:schemeClr val="lt1"/>
                </a:solidFill>
              </a:ln>
              <a:effectLst/>
            </c:spPr>
            <c:extLst>
              <c:ext xmlns:c16="http://schemas.microsoft.com/office/drawing/2014/chart" uri="{C3380CC4-5D6E-409C-BE32-E72D297353CC}">
                <c16:uniqueId val="{00000003-51C7-4A87-91E8-70C1B666AD7A}"/>
              </c:ext>
            </c:extLst>
          </c:dPt>
          <c:dLbls>
            <c:dLbl>
              <c:idx val="0"/>
              <c:layout>
                <c:manualLayout>
                  <c:x val="0.15053763440860221"/>
                  <c:y val="3.8834951456310593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1C7-4A87-91E8-70C1B666AD7A}"/>
                </c:ext>
              </c:extLst>
            </c:dLbl>
            <c:dLbl>
              <c:idx val="1"/>
              <c:layout>
                <c:manualLayout>
                  <c:x val="-0.10756891689908625"/>
                  <c:y val="-0.13907454749974435"/>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1C7-4A87-91E8-70C1B666AD7A}"/>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'KPI1'!$A$4:$A$6</c:f>
              <c:strCache>
                <c:ptCount val="2"/>
                <c:pt idx="0">
                  <c:v>Weekday</c:v>
                </c:pt>
                <c:pt idx="1">
                  <c:v>Weekend</c:v>
                </c:pt>
              </c:strCache>
            </c:strRef>
          </c:cat>
          <c:val>
            <c:numRef>
              <c:f>'KPI1'!$B$4:$B$6</c:f>
              <c:numCache>
                <c:formatCode>0</c:formatCode>
                <c:ptCount val="2"/>
                <c:pt idx="0">
                  <c:v>12367988.08</c:v>
                </c:pt>
                <c:pt idx="1">
                  <c:v>3640884.04</c:v>
                </c:pt>
              </c:numCache>
            </c:numRef>
          </c:val>
          <c:extLst>
            <c:ext xmlns:c16="http://schemas.microsoft.com/office/drawing/2014/chart" uri="{C3380CC4-5D6E-409C-BE32-E72D297353CC}">
              <c16:uniqueId val="{00000004-51C7-4A87-91E8-70C1B666AD7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[Olist_Store_Analysis.xlsx]KPI2!PivotTable12</c:name>
    <c:fmtId val="11"/>
  </c:pivotSource>
  <c:chart>
    <c:autoTitleDeleted val="1"/>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pivotFmt>
      <c:pivotFmt>
        <c:idx val="4"/>
        <c:spPr>
          <a:solidFill>
            <a:schemeClr val="dk1">
              <a:tint val="885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dk1">
              <a:tint val="885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dk1">
              <a:tint val="885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dk1">
              <a:tint val="885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257084222898722E-2"/>
          <c:y val="0.23900662251655633"/>
          <c:w val="0.84775494298051723"/>
          <c:h val="0.60073994889711635"/>
        </c:manualLayout>
      </c:layout>
      <c:barChart>
        <c:barDir val="col"/>
        <c:grouping val="clustered"/>
        <c:varyColors val="0"/>
        <c:ser>
          <c:idx val="0"/>
          <c:order val="0"/>
          <c:tx>
            <c:strRef>
              <c:f>'KPI2'!$B$3:$B$4</c:f>
              <c:strCache>
                <c:ptCount val="1"/>
                <c:pt idx="0">
                  <c:v>5</c:v>
                </c:pt>
              </c:strCache>
            </c:strRef>
          </c:tx>
          <c:spPr>
            <a:solidFill>
              <a:schemeClr val="dk1">
                <a:tint val="88500"/>
              </a:schemeClr>
            </a:solidFill>
            <a:ln>
              <a:noFill/>
            </a:ln>
            <a:effectLst/>
          </c:spPr>
          <c:invertIfNegative val="0"/>
          <c:dLbls>
            <c:dLbl>
              <c:idx val="0"/>
              <c:layout>
                <c:manualLayout>
                  <c:x val="1.0162761666986674E-2"/>
                  <c:y val="0"/>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3314634146341463"/>
                      <c:h val="0.15272714195059531"/>
                    </c:manualLayout>
                  </c15:layout>
                </c:ext>
                <c:ext xmlns:c16="http://schemas.microsoft.com/office/drawing/2014/chart" uri="{C3380CC4-5D6E-409C-BE32-E72D297353CC}">
                  <c16:uniqueId val="{00000001-5C4F-4A75-9FCF-E2AAE2CB2D50}"/>
                </c:ext>
              </c:extLst>
            </c:dLbl>
            <c:spPr>
              <a:noFill/>
              <a:ln>
                <a:noFill/>
              </a:ln>
              <a:effectLst/>
            </c:spPr>
            <c:txPr>
              <a:bodyPr rot="-5400000" spcFirstLastPara="1" vertOverflow="clip" horzOverflow="clip" vert="horz" wrap="square" lIns="38100" tIns="19050" rIns="38100" bIns="19050" anchor="ctr" anchorCtr="1">
                <a:spAutoFit/>
              </a:bodyPr>
              <a:lstStyle/>
              <a:p>
                <a:pPr>
                  <a:defRPr sz="2000" b="0" i="0" u="none" strike="noStrike" kern="1200" cap="none" spc="0" baseline="0">
                    <a:ln w="0"/>
                    <a:solidFill>
                      <a:schemeClr val="tx1"/>
                    </a:solidFill>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'KPI2'!$A$5:$A$9</c:f>
              <c:strCache>
                <c:ptCount val="4"/>
                <c:pt idx="0">
                  <c:v>boleto</c:v>
                </c:pt>
                <c:pt idx="1">
                  <c:v>credit_card</c:v>
                </c:pt>
                <c:pt idx="2">
                  <c:v>debit_card</c:v>
                </c:pt>
                <c:pt idx="3">
                  <c:v>voucher</c:v>
                </c:pt>
              </c:strCache>
            </c:strRef>
          </c:cat>
          <c:val>
            <c:numRef>
              <c:f>'KPI2'!$B$5:$B$9</c:f>
              <c:numCache>
                <c:formatCode>General</c:formatCode>
                <c:ptCount val="4"/>
                <c:pt idx="0">
                  <c:v>11339</c:v>
                </c:pt>
                <c:pt idx="1">
                  <c:v>44333</c:v>
                </c:pt>
                <c:pt idx="2">
                  <c:v>926</c:v>
                </c:pt>
                <c:pt idx="3">
                  <c:v>3224</c:v>
                </c:pt>
              </c:numCache>
            </c:numRef>
          </c:val>
          <c:extLst>
            <c:ext xmlns:c16="http://schemas.microsoft.com/office/drawing/2014/chart" uri="{C3380CC4-5D6E-409C-BE32-E72D297353CC}">
              <c16:uniqueId val="{00000000-5C4F-4A75-9FCF-E2AAE2CB2D50}"/>
            </c:ext>
          </c:extLst>
        </c:ser>
        <c:dLbls>
          <c:dLblPos val="outEnd"/>
          <c:showLegendKey val="0"/>
          <c:showVal val="1"/>
          <c:showCatName val="0"/>
          <c:showSerName val="0"/>
          <c:showPercent val="0"/>
          <c:showBubbleSize val="0"/>
        </c:dLbls>
        <c:gapWidth val="59"/>
        <c:overlap val="-90"/>
        <c:axId val="1172069359"/>
        <c:axId val="1172085679"/>
      </c:barChart>
      <c:catAx>
        <c:axId val="11720693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none" spc="0" normalizeH="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1172085679"/>
        <c:crosses val="autoZero"/>
        <c:auto val="1"/>
        <c:lblAlgn val="ctr"/>
        <c:lblOffset val="100"/>
        <c:noMultiLvlLbl val="0"/>
      </c:catAx>
      <c:valAx>
        <c:axId val="1172085679"/>
        <c:scaling>
          <c:orientation val="minMax"/>
        </c:scaling>
        <c:delete val="1"/>
        <c:axPos val="l"/>
        <c:numFmt formatCode="General" sourceLinked="1"/>
        <c:majorTickMark val="none"/>
        <c:minorTickMark val="none"/>
        <c:tickLblPos val="nextTo"/>
        <c:crossAx val="117206935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0" cap="none" spc="0">
          <a:ln w="0"/>
          <a:solidFill>
            <a:schemeClr val="tx1"/>
          </a:solidFill>
          <a:effectLst>
            <a:outerShdw blurRad="38100" dist="19050" dir="2700000" algn="tl" rotWithShape="0">
              <a:schemeClr val="dk1">
                <a:alpha val="40000"/>
              </a:schemeClr>
            </a:outerShd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[Olist_Store_Analysis.xlsx]KPI4!PivotTable6</c:name>
    <c:fmtId val="12"/>
  </c:pivotSource>
  <c:chart>
    <c:autoTitleDeleted val="0"/>
    <c:pivotFmts>
      <c:pivotFmt>
        <c:idx val="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dk1">
              <a:tint val="88500"/>
            </a:schemeClr>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dk1">
              <a:tint val="88500"/>
            </a:schemeClr>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060640359872488"/>
          <c:y val="6.0803467553131221E-2"/>
          <c:w val="0.42529308017779138"/>
          <c:h val="0.82671889487702854"/>
        </c:manualLayout>
      </c:layout>
      <c:barChart>
        <c:barDir val="col"/>
        <c:grouping val="clustered"/>
        <c:varyColors val="0"/>
        <c:ser>
          <c:idx val="0"/>
          <c:order val="0"/>
          <c:tx>
            <c:strRef>
              <c:f>'KPI4'!$B$3</c:f>
              <c:strCache>
                <c:ptCount val="1"/>
                <c:pt idx="0">
                  <c:v>Average of payment_value</c:v>
                </c:pt>
              </c:strCache>
            </c:strRef>
          </c:tx>
          <c:spPr>
            <a:solidFill>
              <a:schemeClr val="dk1">
                <a:tint val="88500"/>
              </a:schemeClr>
            </a:solidFill>
            <a:ln>
              <a:noFill/>
            </a:ln>
            <a:effectLst/>
          </c:spPr>
          <c:invertIfNegative val="0"/>
          <c:dPt>
            <c:idx val="0"/>
            <c:invertIfNegative val="0"/>
            <c:bubble3D val="0"/>
            <c:extLst>
              <c:ext xmlns:c16="http://schemas.microsoft.com/office/drawing/2014/chart" uri="{C3380CC4-5D6E-409C-BE32-E72D297353CC}">
                <c16:uniqueId val="{00000000-3AA5-4B76-BEF9-E1A4D853C98D}"/>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A5-4B76-BEF9-E1A4D853C98D}"/>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'KPI4'!$A$4:$A$5</c:f>
              <c:strCache>
                <c:ptCount val="1"/>
                <c:pt idx="0">
                  <c:v>sao paulo</c:v>
                </c:pt>
              </c:strCache>
            </c:strRef>
          </c:cat>
          <c:val>
            <c:numRef>
              <c:f>'KPI4'!$B$4:$B$5</c:f>
              <c:numCache>
                <c:formatCode>0</c:formatCode>
                <c:ptCount val="1"/>
                <c:pt idx="0">
                  <c:v>135.83460267554403</c:v>
                </c:pt>
              </c:numCache>
            </c:numRef>
          </c:val>
          <c:extLst>
            <c:ext xmlns:c16="http://schemas.microsoft.com/office/drawing/2014/chart" uri="{C3380CC4-5D6E-409C-BE32-E72D297353CC}">
              <c16:uniqueId val="{00000001-3AA5-4B76-BEF9-E1A4D853C98D}"/>
            </c:ext>
          </c:extLst>
        </c:ser>
        <c:ser>
          <c:idx val="1"/>
          <c:order val="1"/>
          <c:tx>
            <c:strRef>
              <c:f>'KPI4'!$C$3</c:f>
              <c:strCache>
                <c:ptCount val="1"/>
                <c:pt idx="0">
                  <c:v>Average of price</c:v>
                </c:pt>
              </c:strCache>
            </c:strRef>
          </c:tx>
          <c:spPr>
            <a:solidFill>
              <a:schemeClr val="dk1">
                <a:tint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'KPI4'!$A$4:$A$5</c:f>
              <c:strCache>
                <c:ptCount val="1"/>
                <c:pt idx="0">
                  <c:v>sao paulo</c:v>
                </c:pt>
              </c:strCache>
            </c:strRef>
          </c:cat>
          <c:val>
            <c:numRef>
              <c:f>'KPI4'!$C$4:$C$5</c:f>
              <c:numCache>
                <c:formatCode>0</c:formatCode>
                <c:ptCount val="1"/>
                <c:pt idx="0">
                  <c:v>107.53170148247979</c:v>
                </c:pt>
              </c:numCache>
            </c:numRef>
          </c:val>
          <c:extLst>
            <c:ext xmlns:c16="http://schemas.microsoft.com/office/drawing/2014/chart" uri="{C3380CC4-5D6E-409C-BE32-E72D297353CC}">
              <c16:uniqueId val="{00000002-3AA5-4B76-BEF9-E1A4D853C98D}"/>
            </c:ext>
          </c:extLst>
        </c:ser>
        <c:dLbls>
          <c:showLegendKey val="0"/>
          <c:showVal val="0"/>
          <c:showCatName val="0"/>
          <c:showSerName val="0"/>
          <c:showPercent val="0"/>
          <c:showBubbleSize val="0"/>
        </c:dLbls>
        <c:gapWidth val="9"/>
        <c:overlap val="-27"/>
        <c:axId val="1172071279"/>
        <c:axId val="1172081839"/>
      </c:barChart>
      <c:catAx>
        <c:axId val="117207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1172081839"/>
        <c:crosses val="autoZero"/>
        <c:auto val="1"/>
        <c:lblAlgn val="ctr"/>
        <c:lblOffset val="100"/>
        <c:noMultiLvlLbl val="0"/>
      </c:catAx>
      <c:valAx>
        <c:axId val="1172081839"/>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1172071279"/>
        <c:crosses val="autoZero"/>
        <c:crossBetween val="between"/>
      </c:valAx>
      <c:spPr>
        <a:noFill/>
        <a:ln>
          <a:noFill/>
        </a:ln>
        <a:effectLst/>
      </c:spPr>
    </c:plotArea>
    <c:legend>
      <c:legendPos val="r"/>
      <c:layout>
        <c:manualLayout>
          <c:xMode val="edge"/>
          <c:yMode val="edge"/>
          <c:x val="0.64945919753967651"/>
          <c:y val="0.45106461220298993"/>
          <c:w val="0.34744688325400391"/>
          <c:h val="0.15335877139965193"/>
        </c:manualLayout>
      </c:layout>
      <c:overlay val="0"/>
      <c:spPr>
        <a:noFill/>
        <a:ln>
          <a:noFill/>
        </a:ln>
        <a:effectLst/>
      </c:spPr>
      <c:txPr>
        <a:bodyPr rot="0" spcFirstLastPara="1" vertOverflow="ellipsis" vert="horz" wrap="square" anchor="ctr" anchorCtr="1"/>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0" cap="none" spc="0">
          <a:ln w="0"/>
          <a:solidFill>
            <a:schemeClr val="tx1"/>
          </a:solidFill>
          <a:effectLst>
            <a:outerShdw blurRad="38100" dist="19050" dir="2700000" algn="tl" rotWithShape="0">
              <a:schemeClr val="dk1">
                <a:alpha val="40000"/>
              </a:schemeClr>
            </a:outerShd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[Olist_Store_Analysis.xlsx]KPI5!PivotTable5</c:name>
    <c:fmtId val="17"/>
  </c:pivotSource>
  <c:chart>
    <c:autoTitleDeleted val="1"/>
    <c:pivotFmts>
      <c:pivotFmt>
        <c:idx val="0"/>
        <c:spPr>
          <a:gradFill flip="none" rotWithShape="1">
            <a:gsLst>
              <a:gs pos="0">
                <a:schemeClr val="dk1">
                  <a:tint val="88500"/>
                </a:schemeClr>
              </a:gs>
              <a:gs pos="75000">
                <a:schemeClr val="dk1">
                  <a:tint val="88500"/>
                  <a:lumMod val="60000"/>
                  <a:lumOff val="40000"/>
                </a:schemeClr>
              </a:gs>
              <a:gs pos="51000">
                <a:schemeClr val="dk1">
                  <a:tint val="88500"/>
                  <a:alpha val="75000"/>
                </a:schemeClr>
              </a:gs>
              <a:gs pos="100000">
                <a:schemeClr val="dk1">
                  <a:tint val="88500"/>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dk1">
                  <a:tint val="88500"/>
                </a:schemeClr>
              </a:gs>
              <a:gs pos="75000">
                <a:schemeClr val="dk1">
                  <a:tint val="88500"/>
                  <a:lumMod val="60000"/>
                  <a:lumOff val="40000"/>
                </a:schemeClr>
              </a:gs>
              <a:gs pos="51000">
                <a:schemeClr val="dk1">
                  <a:tint val="88500"/>
                  <a:alpha val="75000"/>
                </a:schemeClr>
              </a:gs>
              <a:gs pos="100000">
                <a:schemeClr val="dk1">
                  <a:tint val="88500"/>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dk1">
                  <a:tint val="88500"/>
                </a:schemeClr>
              </a:gs>
              <a:gs pos="75000">
                <a:schemeClr val="dk1">
                  <a:tint val="88500"/>
                  <a:lumMod val="60000"/>
                  <a:lumOff val="40000"/>
                </a:schemeClr>
              </a:gs>
              <a:gs pos="51000">
                <a:schemeClr val="dk1">
                  <a:tint val="88500"/>
                  <a:alpha val="75000"/>
                </a:schemeClr>
              </a:gs>
              <a:gs pos="100000">
                <a:schemeClr val="dk1">
                  <a:tint val="88500"/>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dk1">
                  <a:tint val="88500"/>
                </a:schemeClr>
              </a:gs>
              <a:gs pos="75000">
                <a:schemeClr val="dk1">
                  <a:tint val="88500"/>
                  <a:lumMod val="60000"/>
                  <a:lumOff val="40000"/>
                </a:schemeClr>
              </a:gs>
              <a:gs pos="51000">
                <a:schemeClr val="dk1">
                  <a:tint val="88500"/>
                  <a:alpha val="75000"/>
                </a:schemeClr>
              </a:gs>
              <a:gs pos="100000">
                <a:schemeClr val="dk1">
                  <a:tint val="88500"/>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dk1">
                  <a:tint val="88500"/>
                </a:schemeClr>
              </a:gs>
              <a:gs pos="75000">
                <a:schemeClr val="dk1">
                  <a:tint val="88500"/>
                  <a:lumMod val="60000"/>
                  <a:lumOff val="40000"/>
                </a:schemeClr>
              </a:gs>
              <a:gs pos="51000">
                <a:schemeClr val="dk1">
                  <a:tint val="88500"/>
                  <a:alpha val="75000"/>
                </a:schemeClr>
              </a:gs>
              <a:gs pos="100000">
                <a:schemeClr val="dk1">
                  <a:tint val="88500"/>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'KPI5'!$B$3</c:f>
              <c:strCache>
                <c:ptCount val="1"/>
                <c:pt idx="0">
                  <c:v>Total</c:v>
                </c:pt>
              </c:strCache>
            </c:strRef>
          </c:tx>
          <c:spPr>
            <a:solidFill>
              <a:schemeClr val="dk1">
                <a:tint val="88500"/>
              </a:schemeClr>
            </a:solidFill>
            <a:ln>
              <a:noFill/>
            </a:ln>
            <a:effectLst/>
          </c:spPr>
          <c:invertIfNegative val="0"/>
          <c:dLbls>
            <c:dLbl>
              <c:idx val="4"/>
              <c:showLegendKey val="0"/>
              <c:showVal val="1"/>
              <c:showCatName val="0"/>
              <c:showSerName val="0"/>
              <c:showPercent val="0"/>
              <c:showBubbleSize val="0"/>
              <c:extLst>
                <c:ext xmlns:c15="http://schemas.microsoft.com/office/drawing/2012/chart" uri="{CE6537A1-D6FC-4f65-9D91-7224C49458BB}">
                  <c15:layout>
                    <c:manualLayout>
                      <c:w val="0.11255305929114839"/>
                      <c:h val="4.8893237521400214E-2"/>
                    </c:manualLayout>
                  </c15:layout>
                </c:ext>
                <c:ext xmlns:c16="http://schemas.microsoft.com/office/drawing/2014/chart" uri="{C3380CC4-5D6E-409C-BE32-E72D297353CC}">
                  <c16:uniqueId val="{00000000-C169-41D2-978A-D732330C35AE}"/>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'KPI5'!$A$4:$A$9</c:f>
              <c:strCache>
                <c:ptCount val="5"/>
                <c:pt idx="0">
                  <c:v>1</c:v>
                </c:pt>
                <c:pt idx="1">
                  <c:v>2</c:v>
                </c:pt>
                <c:pt idx="2">
                  <c:v>3</c:v>
                </c:pt>
                <c:pt idx="3">
                  <c:v>4</c:v>
                </c:pt>
                <c:pt idx="4">
                  <c:v>5</c:v>
                </c:pt>
              </c:strCache>
            </c:strRef>
          </c:cat>
          <c:val>
            <c:numRef>
              <c:f>'KPI5'!$B$4:$B$9</c:f>
              <c:numCache>
                <c:formatCode>0</c:formatCode>
                <c:ptCount val="5"/>
                <c:pt idx="0">
                  <c:v>21.311419119991672</c:v>
                </c:pt>
                <c:pt idx="1">
                  <c:v>16.660579864652981</c:v>
                </c:pt>
                <c:pt idx="2">
                  <c:v>14.261962453889828</c:v>
                </c:pt>
                <c:pt idx="3">
                  <c:v>12.312356112564219</c:v>
                </c:pt>
                <c:pt idx="4">
                  <c:v>10.688605386954711</c:v>
                </c:pt>
              </c:numCache>
            </c:numRef>
          </c:val>
          <c:extLst>
            <c:ext xmlns:c16="http://schemas.microsoft.com/office/drawing/2014/chart" uri="{C3380CC4-5D6E-409C-BE32-E72D297353CC}">
              <c16:uniqueId val="{00000000-FBC1-4727-8C5E-CBBBA2525CA4}"/>
            </c:ext>
          </c:extLst>
        </c:ser>
        <c:dLbls>
          <c:showLegendKey val="0"/>
          <c:showVal val="1"/>
          <c:showCatName val="0"/>
          <c:showSerName val="0"/>
          <c:showPercent val="0"/>
          <c:showBubbleSize val="0"/>
        </c:dLbls>
        <c:gapWidth val="182"/>
        <c:axId val="1172075599"/>
        <c:axId val="1172095279"/>
      </c:barChart>
      <c:catAx>
        <c:axId val="1172075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172095279"/>
        <c:crosses val="autoZero"/>
        <c:auto val="1"/>
        <c:lblAlgn val="ctr"/>
        <c:lblOffset val="100"/>
        <c:noMultiLvlLbl val="0"/>
      </c:catAx>
      <c:valAx>
        <c:axId val="117209527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172075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0.19499</cdr:x>
      <cdr:y>0.48002</cdr:y>
    </cdr:from>
    <cdr:to>
      <cdr:x>0.55739</cdr:x>
      <cdr:y>0.64545</cdr:y>
    </cdr:to>
    <cdr:sp macro="" textlink="">
      <cdr:nvSpPr>
        <cdr:cNvPr id="3" name="TextBox 1">
          <a:extLst xmlns:a="http://schemas.openxmlformats.org/drawingml/2006/main">
            <a:ext uri="{FF2B5EF4-FFF2-40B4-BE49-F238E27FC236}">
              <a16:creationId xmlns:a16="http://schemas.microsoft.com/office/drawing/2014/main" id="{BEED6D49-5DF0-4E6D-82C2-1B02355268A8}"/>
            </a:ext>
          </a:extLst>
        </cdr:cNvPr>
        <cdr:cNvSpPr txBox="1"/>
      </cdr:nvSpPr>
      <cdr:spPr>
        <a:xfrm xmlns:a="http://schemas.openxmlformats.org/drawingml/2006/main">
          <a:off x="780554" y="2555876"/>
          <a:ext cx="1450704" cy="88079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b="1" i="0" u="sng" strike="noStrike" dirty="0">
              <a:solidFill>
                <a:schemeClr val="tx1">
                  <a:lumMod val="75000"/>
                  <a:lumOff val="25000"/>
                </a:schemeClr>
              </a:solidFill>
              <a:latin typeface="Calibri"/>
              <a:ea typeface="Calibri"/>
              <a:cs typeface="Calibri"/>
            </a:rPr>
            <a:t>Total Payment Values</a:t>
          </a:r>
        </a:p>
        <a:p xmlns:a="http://schemas.openxmlformats.org/drawingml/2006/main">
          <a:pPr algn="ctr"/>
          <a:fld id="{E0E4C7FC-455C-4D94-97B8-0DBBEAA6CC3E}" type="TxLink">
            <a:rPr lang="en-US" sz="1400" b="1" i="0" u="sng" strike="noStrike" smtClean="0">
              <a:solidFill>
                <a:schemeClr val="tx1">
                  <a:lumMod val="75000"/>
                  <a:lumOff val="25000"/>
                </a:schemeClr>
              </a:solidFill>
              <a:latin typeface="Calibri"/>
              <a:ea typeface="Calibri"/>
              <a:cs typeface="Calibri"/>
            </a:rPr>
            <a:pPr algn="ctr"/>
            <a:t>₹ 1,60,08,872</a:t>
          </a:fld>
          <a:endParaRPr lang="en-IN" sz="1400" b="1" u="sng" dirty="0">
            <a:solidFill>
              <a:schemeClr val="tx1">
                <a:lumMod val="75000"/>
                <a:lumOff val="25000"/>
              </a:schemeClr>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92E0-1388-6473-2995-7510D0D7C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636D07-F1A5-FEA1-ABF3-BE2838D8A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11FABC-5A16-EACB-F83D-673BA2827D54}"/>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F803F716-B6B3-5E3C-C08F-2E33B9E06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EA573-3CB8-7417-FFD4-50382915F1E8}"/>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2320190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A878-407F-FEA9-990C-E213724D30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24B64A-B452-C2B1-3868-DCA51BF26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80069-1A2A-F6F2-7006-2CDF46F79146}"/>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783B19F2-A4A0-F66A-D10A-43AF6B80C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8A47B-AE69-3B95-C9C0-7049796C35BD}"/>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48369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A9A27-6F73-607D-5C9E-AD232A2444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DB3DD6-40E9-BD26-18D8-8751B76AC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2F93C-E402-6667-B015-939755F01547}"/>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A7FA84A3-216E-201C-1193-665F18C0E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61C15-8DC5-BFE5-47F1-A3C2A25A9C6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9653471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ECF2-5D99-BA93-FB14-82A0F5F538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5603D2-E7C3-413E-58B4-7E8DF4660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EC774-9B2C-4C3A-2BDD-CB00AE52A359}"/>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F7208499-E03C-409B-5B01-FD1F03A09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9FFA83-6B76-3537-930B-0BF7169CBA2C}"/>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4108539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393D-5592-8301-0A0A-D56C5B23E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8670D1-A858-4171-A26A-CBA06196F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00B48-6462-BE84-D010-AB00CB6B93A7}"/>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E4FA2DC3-CF0D-72B0-6718-E38EF5DB61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BEA44-06A5-3215-B510-D5C965752532}"/>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714230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0F95-A09E-DE1B-B1A2-96D2544D86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AAF742-B2E2-97C0-34ED-483C4DD92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2668C1-D674-B247-A3E3-7E86693EC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6775BA-7E97-4DCE-A939-A909AC4C53DD}"/>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6" name="Footer Placeholder 5">
            <a:extLst>
              <a:ext uri="{FF2B5EF4-FFF2-40B4-BE49-F238E27FC236}">
                <a16:creationId xmlns:a16="http://schemas.microsoft.com/office/drawing/2014/main" id="{F5198E1B-EAC9-39BF-A54E-934E7C604E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8AF19-3B50-5307-3F65-8875F377217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1344624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AB40-C2DF-F061-CCE9-69181F3A4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7572C-C262-3843-5C6E-B50D857B5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7B626-6E6F-2C64-9F4E-311506183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5C3A8A-2287-CB00-CCC8-CC76CB9C6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EFD81-128B-1A45-D4D0-772BA05C1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E4E18A-A63A-549A-3CE1-6362BF108D6D}"/>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8" name="Footer Placeholder 7">
            <a:extLst>
              <a:ext uri="{FF2B5EF4-FFF2-40B4-BE49-F238E27FC236}">
                <a16:creationId xmlns:a16="http://schemas.microsoft.com/office/drawing/2014/main" id="{E2C2DAD9-F9ED-641F-F63E-49509BF64B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37DCA9-E0FD-9268-D9B1-756B5355D4C3}"/>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1439318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73D7-D927-C31B-F9A0-38DDF6E1A5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DE480D-8EDE-DFD5-EB40-BE7898EC2E2E}"/>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4" name="Footer Placeholder 3">
            <a:extLst>
              <a:ext uri="{FF2B5EF4-FFF2-40B4-BE49-F238E27FC236}">
                <a16:creationId xmlns:a16="http://schemas.microsoft.com/office/drawing/2014/main" id="{12B82CA7-31A6-81A9-5D23-30318B9C72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A680CA-9597-6287-BCA0-8052DAE2D8DE}"/>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096551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071CB-ECFF-CCFB-27FF-E85C29EE2258}"/>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3" name="Footer Placeholder 2">
            <a:extLst>
              <a:ext uri="{FF2B5EF4-FFF2-40B4-BE49-F238E27FC236}">
                <a16:creationId xmlns:a16="http://schemas.microsoft.com/office/drawing/2014/main" id="{31586123-7F2F-0543-CA99-2F836FCF33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924E8C-9E0C-6D0B-D88B-B0433B61310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2050436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4952-91A9-2B69-F677-0571D2CDB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51E17B-9638-900A-55EE-6B75F1212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A72CA4-224F-2147-CE7E-5E8838C5F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33E9A-0050-FC1B-28B1-2709C1CD4780}"/>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6" name="Footer Placeholder 5">
            <a:extLst>
              <a:ext uri="{FF2B5EF4-FFF2-40B4-BE49-F238E27FC236}">
                <a16:creationId xmlns:a16="http://schemas.microsoft.com/office/drawing/2014/main" id="{A7B8C5A9-C266-14C6-7EA9-D266797CC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0E960-95A4-DCAD-D438-C97C4F147915}"/>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41675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5A9C-963A-71ED-FE99-5CEDDA486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EBDF6D-0C2D-A929-E235-D517728F1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51E28B-22C1-2A2A-9573-832B22EFF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66A0F-28AF-258A-F706-0A31DE03F359}"/>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6" name="Footer Placeholder 5">
            <a:extLst>
              <a:ext uri="{FF2B5EF4-FFF2-40B4-BE49-F238E27FC236}">
                <a16:creationId xmlns:a16="http://schemas.microsoft.com/office/drawing/2014/main" id="{5619860E-C4A6-D06C-7DF2-8463B57CB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1F9E4-C0E7-A090-7ED0-C9F2A8C791BD}"/>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658510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151BB-9770-D3C0-6ED6-6788D9A3A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B71E2-AE7C-A291-0214-E90B9A7B7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87748-756F-AE5F-71A3-3908767E5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7D72395D-0844-E361-1EB7-83CE4CAC0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DBBA5C-7F84-DB94-3B43-E07E5D9B3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BE339-7E93-4225-85C9-534C69BF50D8}" type="slidenum">
              <a:rPr lang="en-IN" smtClean="0"/>
              <a:t>‹#›</a:t>
            </a:fld>
            <a:endParaRPr lang="en-IN"/>
          </a:p>
        </p:txBody>
      </p:sp>
    </p:spTree>
    <p:extLst>
      <p:ext uri="{BB962C8B-B14F-4D97-AF65-F5344CB8AC3E}">
        <p14:creationId xmlns:p14="http://schemas.microsoft.com/office/powerpoint/2010/main" val="147482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9/23/2024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952500" y="2422912"/>
            <a:ext cx="4544060" cy="2008823"/>
          </a:xfrm>
        </p:spPr>
        <p:txBody>
          <a:bodyPr/>
          <a:lstStyle/>
          <a:p>
            <a:r>
              <a:rPr lang="en-US" b="1" dirty="0">
                <a:solidFill>
                  <a:schemeClr val="tx1">
                    <a:lumMod val="75000"/>
                    <a:lumOff val="25000"/>
                  </a:schemeClr>
                </a:solidFill>
              </a:rPr>
              <a:t>Store’s</a:t>
            </a:r>
            <a:br>
              <a:rPr lang="en-US" b="1" dirty="0">
                <a:solidFill>
                  <a:schemeClr val="tx1">
                    <a:lumMod val="75000"/>
                    <a:lumOff val="25000"/>
                  </a:schemeClr>
                </a:solidFill>
              </a:rPr>
            </a:br>
            <a:r>
              <a:rPr lang="en-US" b="1" dirty="0">
                <a:solidFill>
                  <a:schemeClr val="tx1">
                    <a:lumMod val="75000"/>
                    <a:lumOff val="25000"/>
                  </a:schemeClr>
                </a:solidFill>
              </a:rPr>
              <a:t>Performance Analysis</a:t>
            </a:r>
          </a:p>
        </p:txBody>
      </p:sp>
      <p:pic>
        <p:nvPicPr>
          <p:cNvPr id="3" name="Picture Placeholder 2">
            <a:extLst>
              <a:ext uri="{FF2B5EF4-FFF2-40B4-BE49-F238E27FC236}">
                <a16:creationId xmlns:a16="http://schemas.microsoft.com/office/drawing/2014/main" id="{7D7A488C-81AD-7C74-13D0-279C7F729A56}"/>
              </a:ext>
            </a:extLst>
          </p:cNvPr>
          <p:cNvPicPr>
            <a:picLocks noGrp="1" noChangeAspect="1"/>
          </p:cNvPicPr>
          <p:nvPr>
            <p:ph type="pic" sz="quarter" idx="13"/>
          </p:nvPr>
        </p:nvPicPr>
        <p:blipFill>
          <a:blip r:embed="rId2"/>
          <a:srcRect/>
          <a:stretch>
            <a:fillRect/>
          </a:stretch>
        </p:blipFill>
        <p:spPr>
          <a:xfrm>
            <a:off x="6096000" y="1274787"/>
            <a:ext cx="3657600" cy="4457700"/>
          </a:xfrm>
        </p:spPr>
      </p:pic>
      <p:sp>
        <p:nvSpPr>
          <p:cNvPr id="6" name="Text Placeholder 3">
            <a:extLst>
              <a:ext uri="{FF2B5EF4-FFF2-40B4-BE49-F238E27FC236}">
                <a16:creationId xmlns:a16="http://schemas.microsoft.com/office/drawing/2014/main" id="{0225777D-6B70-1082-86B2-119A7F00EC7E}"/>
              </a:ext>
            </a:extLst>
          </p:cNvPr>
          <p:cNvSpPr txBox="1">
            <a:spLocks/>
          </p:cNvSpPr>
          <p:nvPr/>
        </p:nvSpPr>
        <p:spPr>
          <a:xfrm>
            <a:off x="2905760" y="4641874"/>
            <a:ext cx="2971800" cy="36512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 Ecommerce Domain</a:t>
            </a:r>
          </a:p>
        </p:txBody>
      </p:sp>
      <p:pic>
        <p:nvPicPr>
          <p:cNvPr id="1026" name="Picture 2">
            <a:extLst>
              <a:ext uri="{FF2B5EF4-FFF2-40B4-BE49-F238E27FC236}">
                <a16:creationId xmlns:a16="http://schemas.microsoft.com/office/drawing/2014/main" id="{5B617361-15A5-D433-4529-C0246B1BE80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291286" y="2198378"/>
            <a:ext cx="941863" cy="941863"/>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87A71A-982B-C25B-BACB-E9DC2D746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 y="1968941"/>
            <a:ext cx="1076007" cy="716701"/>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BF1A848-C8A2-63DC-FA37-67F6C6B33FF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t="-3903" r="-2102"/>
          <a:stretch/>
        </p:blipFill>
        <p:spPr bwMode="auto">
          <a:xfrm>
            <a:off x="3979239" y="3609031"/>
            <a:ext cx="1489381" cy="1054672"/>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534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4FF0-7D15-5FCD-9DA0-1FD6CA1F805A}"/>
              </a:ext>
            </a:extLst>
          </p:cNvPr>
          <p:cNvSpPr>
            <a:spLocks noGrp="1"/>
          </p:cNvSpPr>
          <p:nvPr>
            <p:ph type="title"/>
          </p:nvPr>
        </p:nvSpPr>
        <p:spPr>
          <a:xfrm>
            <a:off x="244479" y="264162"/>
            <a:ext cx="7060576" cy="490776"/>
          </a:xfrm>
        </p:spPr>
        <p:txBody>
          <a:bodyPr/>
          <a:lstStyle/>
          <a:p>
            <a:r>
              <a:rPr lang="en-IN" sz="2400" b="1" u="sng" dirty="0">
                <a:solidFill>
                  <a:schemeClr val="tx1">
                    <a:lumMod val="75000"/>
                    <a:lumOff val="25000"/>
                  </a:schemeClr>
                </a:solidFill>
                <a:latin typeface="+mn-lt"/>
                <a:ea typeface="+mn-ea"/>
                <a:cs typeface="+mn-cs"/>
              </a:rPr>
              <a:t>I</a:t>
            </a:r>
            <a:r>
              <a:rPr lang="en-IN" sz="2400" b="1" i="0" u="sng" dirty="0">
                <a:solidFill>
                  <a:schemeClr val="tx1">
                    <a:lumMod val="75000"/>
                    <a:lumOff val="25000"/>
                  </a:schemeClr>
                </a:solidFill>
                <a:effectLst/>
                <a:latin typeface="+mn-lt"/>
                <a:ea typeface="+mn-ea"/>
                <a:cs typeface="+mn-cs"/>
              </a:rPr>
              <a:t>mpact of Shipping Duration on Customer Satisfaction</a:t>
            </a:r>
            <a:br>
              <a:rPr lang="en-IN" sz="600" u="sng" dirty="0">
                <a:solidFill>
                  <a:schemeClr val="tx1">
                    <a:lumMod val="75000"/>
                    <a:lumOff val="25000"/>
                  </a:schemeClr>
                </a:solidFill>
                <a:effectLst/>
              </a:rPr>
            </a:br>
            <a:br>
              <a:rPr lang="en-IN" sz="1200" dirty="0">
                <a:solidFill>
                  <a:schemeClr val="tx1">
                    <a:lumMod val="75000"/>
                    <a:lumOff val="25000"/>
                  </a:schemeClr>
                </a:solidFill>
                <a:latin typeface="+mj-lt"/>
              </a:rPr>
            </a:br>
            <a:endParaRPr lang="en-IN" sz="1200" dirty="0">
              <a:solidFill>
                <a:schemeClr val="tx1">
                  <a:lumMod val="75000"/>
                  <a:lumOff val="25000"/>
                </a:schemeClr>
              </a:solidFill>
              <a:latin typeface="+mj-lt"/>
            </a:endParaRPr>
          </a:p>
        </p:txBody>
      </p:sp>
      <p:sp>
        <p:nvSpPr>
          <p:cNvPr id="4" name="Text Placeholder 3">
            <a:extLst>
              <a:ext uri="{FF2B5EF4-FFF2-40B4-BE49-F238E27FC236}">
                <a16:creationId xmlns:a16="http://schemas.microsoft.com/office/drawing/2014/main" id="{2666F28A-3D46-60CD-705D-DD804EDC40F1}"/>
              </a:ext>
            </a:extLst>
          </p:cNvPr>
          <p:cNvSpPr>
            <a:spLocks noGrp="1"/>
          </p:cNvSpPr>
          <p:nvPr>
            <p:ph type="body" sz="quarter" idx="21"/>
          </p:nvPr>
        </p:nvSpPr>
        <p:spPr>
          <a:xfrm>
            <a:off x="5197715" y="1014293"/>
            <a:ext cx="3163965" cy="381401"/>
          </a:xfrm>
        </p:spPr>
        <p:txBody>
          <a:bodyPr/>
          <a:lstStyle/>
          <a:p>
            <a:r>
              <a:rPr lang="en-IN" u="sng" dirty="0"/>
              <a:t>Shipping Days Vs Ratings</a:t>
            </a:r>
          </a:p>
        </p:txBody>
      </p:sp>
      <p:sp>
        <p:nvSpPr>
          <p:cNvPr id="6" name="Text Placeholder 5">
            <a:extLst>
              <a:ext uri="{FF2B5EF4-FFF2-40B4-BE49-F238E27FC236}">
                <a16:creationId xmlns:a16="http://schemas.microsoft.com/office/drawing/2014/main" id="{5A4F28E4-2C11-812B-CD1E-73CC0B207A07}"/>
              </a:ext>
            </a:extLst>
          </p:cNvPr>
          <p:cNvSpPr>
            <a:spLocks noGrp="1"/>
          </p:cNvSpPr>
          <p:nvPr>
            <p:ph type="body" sz="quarter" idx="18"/>
          </p:nvPr>
        </p:nvSpPr>
        <p:spPr>
          <a:xfrm>
            <a:off x="5197715" y="1852168"/>
            <a:ext cx="2917371" cy="4477511"/>
          </a:xfrm>
        </p:spPr>
        <p:txBody>
          <a:bodyPr/>
          <a:lstStyle/>
          <a:p>
            <a:pPr marL="285750" indent="-285750">
              <a:buFont typeface="Arial" panose="020B0604020202020204" pitchFamily="34" charset="0"/>
              <a:buChar char="•"/>
            </a:pPr>
            <a:r>
              <a:rPr lang="en-US" dirty="0"/>
              <a:t>The bar chart here represents the relation to shipping days to review score </a:t>
            </a:r>
          </a:p>
          <a:p>
            <a:pPr marL="285750" indent="-285750">
              <a:buFont typeface="Arial" panose="020B0604020202020204" pitchFamily="34" charset="0"/>
              <a:buChar char="•"/>
            </a:pPr>
            <a:r>
              <a:rPr lang="en-IN" dirty="0"/>
              <a:t>The y axis here represents the review score , and the bars represent the number of days taken for the delivery.</a:t>
            </a:r>
          </a:p>
          <a:p>
            <a:pPr marL="285750" indent="-285750">
              <a:buFont typeface="Arial" panose="020B0604020202020204" pitchFamily="34" charset="0"/>
              <a:buChar char="•"/>
            </a:pPr>
            <a:r>
              <a:rPr lang="en-IN" dirty="0"/>
              <a:t>Here we can clearly see that there is inverse relation between these factors as customers are satisfied when delivery take less period and vice versa </a:t>
            </a:r>
            <a:r>
              <a:rPr lang="en-US" dirty="0"/>
              <a:t>.</a:t>
            </a:r>
          </a:p>
          <a:p>
            <a:pPr marL="285750" indent="-285750">
              <a:buFont typeface="Arial" panose="020B0604020202020204" pitchFamily="34" charset="0"/>
              <a:buChar char="•"/>
            </a:pPr>
            <a:r>
              <a:rPr lang="en-IN" dirty="0"/>
              <a:t>The ratings are given 1 the lowest when the delivery is made within 21 days and 5 when the delivery is made within 11 days of order.</a:t>
            </a:r>
          </a:p>
        </p:txBody>
      </p:sp>
      <p:sp>
        <p:nvSpPr>
          <p:cNvPr id="18" name="Text Placeholder 17">
            <a:extLst>
              <a:ext uri="{FF2B5EF4-FFF2-40B4-BE49-F238E27FC236}">
                <a16:creationId xmlns:a16="http://schemas.microsoft.com/office/drawing/2014/main" id="{59EF14FD-4E22-2903-FC53-F42039D63412}"/>
              </a:ext>
            </a:extLst>
          </p:cNvPr>
          <p:cNvSpPr>
            <a:spLocks noGrp="1"/>
          </p:cNvSpPr>
          <p:nvPr>
            <p:ph type="body" sz="quarter" idx="17"/>
          </p:nvPr>
        </p:nvSpPr>
        <p:spPr>
          <a:xfrm>
            <a:off x="9030151" y="1704265"/>
            <a:ext cx="2917370" cy="4938790"/>
          </a:xfrm>
        </p:spPr>
        <p:txBody>
          <a:bodyPr/>
          <a:lstStyle/>
          <a:p>
            <a:pPr algn="l"/>
            <a:r>
              <a:rPr lang="en-IN" b="1" i="0" dirty="0">
                <a:effectLst/>
                <a:highlight>
                  <a:srgbClr val="F7F7F7"/>
                </a:highlight>
                <a:latin typeface="-apple-system"/>
              </a:rPr>
              <a:t>1.Prioritize Faster Shipping</a:t>
            </a:r>
            <a:r>
              <a:rPr lang="en-IN" b="0" i="0" dirty="0">
                <a:effectLst/>
                <a:highlight>
                  <a:srgbClr val="F7F7F7"/>
                </a:highlight>
                <a:latin typeface="-apple-system"/>
              </a:rPr>
              <a:t>:</a:t>
            </a:r>
          </a:p>
          <a:p>
            <a:pPr algn="l">
              <a:buFont typeface="Arial" panose="020B0604020202020204" pitchFamily="34" charset="0"/>
              <a:buChar char="•"/>
            </a:pPr>
            <a:r>
              <a:rPr lang="en-US" b="0" i="0" dirty="0">
                <a:solidFill>
                  <a:srgbClr val="111111"/>
                </a:solidFill>
                <a:effectLst/>
                <a:highlight>
                  <a:srgbClr val="F7F7F7"/>
                </a:highlight>
                <a:latin typeface="-apple-system"/>
              </a:rPr>
              <a:t>Aim to reduce delivery times to maintain high customer satisfaction levels.</a:t>
            </a:r>
            <a:endParaRPr lang="en-US" b="0" i="0" dirty="0">
              <a:effectLst/>
              <a:highlight>
                <a:srgbClr val="F7F7F7"/>
              </a:highlight>
              <a:latin typeface="-apple-system"/>
            </a:endParaRPr>
          </a:p>
          <a:p>
            <a:pPr algn="l"/>
            <a:r>
              <a:rPr lang="en-IN" b="1" i="0" dirty="0">
                <a:effectLst/>
                <a:highlight>
                  <a:srgbClr val="F7F7F7"/>
                </a:highlight>
                <a:latin typeface="-apple-system"/>
              </a:rPr>
              <a:t>2.Efficient Logistics Management</a:t>
            </a:r>
          </a:p>
          <a:p>
            <a:pPr>
              <a:buFont typeface="Arial" panose="020B0604020202020204" pitchFamily="34" charset="0"/>
              <a:buChar char="•"/>
            </a:pPr>
            <a:r>
              <a:rPr lang="en-US" b="0" i="0" dirty="0">
                <a:solidFill>
                  <a:srgbClr val="111111"/>
                </a:solidFill>
                <a:effectLst/>
                <a:highlight>
                  <a:srgbClr val="F7F7F7"/>
                </a:highlight>
                <a:latin typeface="-apple-system"/>
              </a:rPr>
              <a:t>Optimize your supply chain and warehouse </a:t>
            </a:r>
            <a:r>
              <a:rPr lang="en-US" b="0" i="0" dirty="0">
                <a:solidFill>
                  <a:srgbClr val="111111"/>
                </a:solidFill>
                <a:effectLst/>
                <a:highlight>
                  <a:srgbClr val="F7F7F7"/>
                </a:highlight>
              </a:rPr>
              <a:t>processes</a:t>
            </a:r>
            <a:r>
              <a:rPr lang="en-US" b="0" i="0" dirty="0">
                <a:solidFill>
                  <a:srgbClr val="111111"/>
                </a:solidFill>
                <a:effectLst/>
                <a:highlight>
                  <a:srgbClr val="F7F7F7"/>
                </a:highlight>
                <a:latin typeface="-apple-system"/>
              </a:rPr>
              <a:t> to minimize shipping duration.</a:t>
            </a:r>
          </a:p>
          <a:p>
            <a:pPr algn="l"/>
            <a:r>
              <a:rPr lang="en-IN" b="1" i="0" dirty="0">
                <a:effectLst/>
                <a:highlight>
                  <a:srgbClr val="F7F7F7"/>
                </a:highlight>
                <a:latin typeface="-apple-system"/>
              </a:rPr>
              <a:t>3.Clear Communication</a:t>
            </a:r>
            <a:endParaRPr lang="en-US" b="0" i="0" dirty="0">
              <a:effectLst/>
              <a:highlight>
                <a:srgbClr val="F7F7F7"/>
              </a:highlight>
              <a:latin typeface="-apple-system"/>
            </a:endParaRPr>
          </a:p>
          <a:p>
            <a:pPr algn="l"/>
            <a:r>
              <a:rPr lang="en-US" b="0" i="0" dirty="0">
                <a:solidFill>
                  <a:srgbClr val="111111"/>
                </a:solidFill>
                <a:effectLst/>
                <a:highlight>
                  <a:srgbClr val="F7F7F7"/>
                </a:highlight>
                <a:latin typeface="-apple-system"/>
              </a:rPr>
              <a:t>Set realistic expectations with customers regarding delivery times</a:t>
            </a:r>
          </a:p>
          <a:p>
            <a:r>
              <a:rPr lang="en-IN" dirty="0"/>
              <a:t>Provide Accurate Tracking Information.</a:t>
            </a:r>
          </a:p>
          <a:p>
            <a:r>
              <a:rPr lang="en-US" b="1" i="0" dirty="0">
                <a:effectLst/>
                <a:highlight>
                  <a:srgbClr val="F7F7F7"/>
                </a:highlight>
                <a:latin typeface="-apple-system"/>
              </a:rPr>
              <a:t>4.Consider offering discounts or rewards for longer shipping times to manage expectations.</a:t>
            </a:r>
          </a:p>
          <a:p>
            <a:endParaRPr lang="en-IN" b="1" dirty="0"/>
          </a:p>
        </p:txBody>
      </p:sp>
      <p:sp>
        <p:nvSpPr>
          <p:cNvPr id="19" name="Text Placeholder 3">
            <a:extLst>
              <a:ext uri="{FF2B5EF4-FFF2-40B4-BE49-F238E27FC236}">
                <a16:creationId xmlns:a16="http://schemas.microsoft.com/office/drawing/2014/main" id="{D505BF47-0C4C-D0FE-DC9F-6AB655330F6C}"/>
              </a:ext>
            </a:extLst>
          </p:cNvPr>
          <p:cNvSpPr txBox="1">
            <a:spLocks/>
          </p:cNvSpPr>
          <p:nvPr/>
        </p:nvSpPr>
        <p:spPr>
          <a:xfrm>
            <a:off x="9030150" y="1014292"/>
            <a:ext cx="2917371" cy="381402"/>
          </a:xfrm>
          <a:prstGeom prst="rect">
            <a:avLst/>
          </a:prstGeom>
        </p:spPr>
        <p:txBody>
          <a:bodyPr vert="horz" lIns="91440" tIns="45720" rIns="91440" bIns="45720" rtlCol="0" anchor="b" anchorCtr="0">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u="sng" dirty="0"/>
              <a:t>Areas To Improve</a:t>
            </a:r>
          </a:p>
        </p:txBody>
      </p:sp>
      <p:graphicFrame>
        <p:nvGraphicFramePr>
          <p:cNvPr id="5" name="Chart 4">
            <a:extLst>
              <a:ext uri="{FF2B5EF4-FFF2-40B4-BE49-F238E27FC236}">
                <a16:creationId xmlns:a16="http://schemas.microsoft.com/office/drawing/2014/main" id="{55F94127-824F-4AE6-B798-7A0D1EC18A6F}"/>
              </a:ext>
            </a:extLst>
          </p:cNvPr>
          <p:cNvGraphicFramePr>
            <a:graphicFrameLocks/>
          </p:cNvGraphicFramePr>
          <p:nvPr>
            <p:extLst>
              <p:ext uri="{D42A27DB-BD31-4B8C-83A1-F6EECF244321}">
                <p14:modId xmlns:p14="http://schemas.microsoft.com/office/powerpoint/2010/main" val="3746539165"/>
              </p:ext>
            </p:extLst>
          </p:nvPr>
        </p:nvGraphicFramePr>
        <p:xfrm>
          <a:off x="244479" y="802640"/>
          <a:ext cx="3748401" cy="58521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5043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14DBDB1-4F3B-F849-B0E1-814650AE047A}"/>
              </a:ext>
            </a:extLst>
          </p:cNvPr>
          <p:cNvSpPr>
            <a:spLocks noGrp="1"/>
          </p:cNvSpPr>
          <p:nvPr>
            <p:ph type="body" sz="quarter" idx="21"/>
          </p:nvPr>
        </p:nvSpPr>
        <p:spPr>
          <a:xfrm>
            <a:off x="4637314" y="2685822"/>
            <a:ext cx="2917371" cy="743178"/>
          </a:xfrm>
        </p:spPr>
        <p:txBody>
          <a:bodyPr/>
          <a:lstStyle/>
          <a:p>
            <a:pPr algn="ctr"/>
            <a:r>
              <a:rPr lang="en-IN" sz="3200" u="sng" dirty="0"/>
              <a:t>Thank You!</a:t>
            </a:r>
            <a:endParaRPr lang="en-IN" u="sng" dirty="0"/>
          </a:p>
        </p:txBody>
      </p:sp>
      <p:sp>
        <p:nvSpPr>
          <p:cNvPr id="7" name="Text Placeholder 6">
            <a:extLst>
              <a:ext uri="{FF2B5EF4-FFF2-40B4-BE49-F238E27FC236}">
                <a16:creationId xmlns:a16="http://schemas.microsoft.com/office/drawing/2014/main" id="{4D90A14A-6B86-5139-2226-098717C4CB52}"/>
              </a:ext>
            </a:extLst>
          </p:cNvPr>
          <p:cNvSpPr>
            <a:spLocks noGrp="1"/>
          </p:cNvSpPr>
          <p:nvPr>
            <p:ph type="body" sz="quarter" idx="20"/>
          </p:nvPr>
        </p:nvSpPr>
        <p:spPr/>
        <p:txBody>
          <a:bodyPr/>
          <a:lstStyle/>
          <a:p>
            <a:endParaRPr lang="en-IN"/>
          </a:p>
        </p:txBody>
      </p:sp>
    </p:spTree>
    <p:extLst>
      <p:ext uri="{BB962C8B-B14F-4D97-AF65-F5344CB8AC3E}">
        <p14:creationId xmlns:p14="http://schemas.microsoft.com/office/powerpoint/2010/main" val="554216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0495C54-986E-DE15-09A7-526FD3A0ED83}"/>
              </a:ext>
            </a:extLst>
          </p:cNvPr>
          <p:cNvSpPr>
            <a:spLocks noGrp="1"/>
          </p:cNvSpPr>
          <p:nvPr>
            <p:ph type="title"/>
          </p:nvPr>
        </p:nvSpPr>
        <p:spPr>
          <a:xfrm>
            <a:off x="876300" y="1169759"/>
            <a:ext cx="10439400" cy="1265784"/>
          </a:xfrm>
        </p:spPr>
        <p:txBody>
          <a:bodyPr/>
          <a:lstStyle/>
          <a:p>
            <a:r>
              <a:rPr lang="en-US" sz="1800" b="1" i="0" dirty="0">
                <a:solidFill>
                  <a:schemeClr val="tx1">
                    <a:lumMod val="75000"/>
                    <a:lumOff val="25000"/>
                  </a:schemeClr>
                </a:solidFill>
                <a:effectLst/>
                <a:highlight>
                  <a:srgbClr val="F7F7F7"/>
                </a:highlight>
                <a:latin typeface="+mn-lt"/>
              </a:rPr>
              <a:t>Research Objective:</a:t>
            </a:r>
            <a:br>
              <a:rPr lang="en-US" sz="1800" b="1" i="0" dirty="0">
                <a:solidFill>
                  <a:srgbClr val="111111"/>
                </a:solidFill>
                <a:effectLst/>
                <a:highlight>
                  <a:srgbClr val="F7F7F7"/>
                </a:highlight>
                <a:latin typeface="+mn-lt"/>
              </a:rPr>
            </a:br>
            <a:r>
              <a:rPr lang="en-US" sz="1800" b="0" i="0" dirty="0">
                <a:solidFill>
                  <a:srgbClr val="111111"/>
                </a:solidFill>
                <a:effectLst/>
                <a:highlight>
                  <a:srgbClr val="F7F7F7"/>
                </a:highlight>
                <a:latin typeface="+mn-lt"/>
              </a:rPr>
              <a:t>The primary objective of our project is to </a:t>
            </a:r>
            <a:r>
              <a:rPr lang="en-US" sz="1800" b="1" i="0" dirty="0">
                <a:solidFill>
                  <a:schemeClr val="tx1">
                    <a:lumMod val="75000"/>
                    <a:lumOff val="25000"/>
                  </a:schemeClr>
                </a:solidFill>
                <a:effectLst/>
                <a:highlight>
                  <a:srgbClr val="F7F7F7"/>
                </a:highlight>
                <a:latin typeface="+mn-lt"/>
              </a:rPr>
              <a:t>analyze and optimize the performance of an e-commerce store</a:t>
            </a:r>
            <a:r>
              <a:rPr lang="en-US" sz="1800" b="0" i="0" dirty="0">
                <a:solidFill>
                  <a:schemeClr val="tx1">
                    <a:lumMod val="75000"/>
                    <a:lumOff val="25000"/>
                  </a:schemeClr>
                </a:solidFill>
                <a:effectLst/>
                <a:highlight>
                  <a:srgbClr val="F7F7F7"/>
                </a:highlight>
                <a:latin typeface="+mn-lt"/>
              </a:rPr>
              <a:t> </a:t>
            </a:r>
            <a:r>
              <a:rPr lang="en-US" sz="1800" b="0" i="0" dirty="0">
                <a:solidFill>
                  <a:srgbClr val="111111"/>
                </a:solidFill>
                <a:effectLst/>
                <a:highlight>
                  <a:srgbClr val="F7F7F7"/>
                </a:highlight>
                <a:latin typeface="+mn-lt"/>
              </a:rPr>
              <a:t>with the goal of maximizing both sales revenue and overall profit. To achieve this, we will focus on the following aspects:</a:t>
            </a:r>
            <a:endParaRPr lang="en-IN" sz="1800" dirty="0">
              <a:latin typeface="+mn-lt"/>
            </a:endParaRPr>
          </a:p>
        </p:txBody>
      </p:sp>
      <p:sp>
        <p:nvSpPr>
          <p:cNvPr id="14" name="Text Placeholder 13">
            <a:extLst>
              <a:ext uri="{FF2B5EF4-FFF2-40B4-BE49-F238E27FC236}">
                <a16:creationId xmlns:a16="http://schemas.microsoft.com/office/drawing/2014/main" id="{BCC0B25C-C89F-A44C-643E-C1E45B41049F}"/>
              </a:ext>
            </a:extLst>
          </p:cNvPr>
          <p:cNvSpPr>
            <a:spLocks noGrp="1"/>
          </p:cNvSpPr>
          <p:nvPr>
            <p:ph type="body" sz="quarter" idx="14"/>
          </p:nvPr>
        </p:nvSpPr>
        <p:spPr>
          <a:xfrm>
            <a:off x="670560" y="535623"/>
            <a:ext cx="4643120" cy="410616"/>
          </a:xfrm>
        </p:spPr>
        <p:txBody>
          <a:bodyPr/>
          <a:lstStyle/>
          <a:p>
            <a:r>
              <a:rPr lang="en-IN" sz="2400" u="sng" dirty="0"/>
              <a:t>Objective Of This Analysis</a:t>
            </a:r>
          </a:p>
        </p:txBody>
      </p:sp>
      <p:sp>
        <p:nvSpPr>
          <p:cNvPr id="18" name="Text Placeholder 17">
            <a:extLst>
              <a:ext uri="{FF2B5EF4-FFF2-40B4-BE49-F238E27FC236}">
                <a16:creationId xmlns:a16="http://schemas.microsoft.com/office/drawing/2014/main" id="{5DDF07E6-C20F-22F3-1ED9-4F265FC58C73}"/>
              </a:ext>
            </a:extLst>
          </p:cNvPr>
          <p:cNvSpPr>
            <a:spLocks noGrp="1"/>
          </p:cNvSpPr>
          <p:nvPr>
            <p:ph type="body" sz="quarter" idx="16"/>
          </p:nvPr>
        </p:nvSpPr>
        <p:spPr>
          <a:xfrm>
            <a:off x="876300" y="2508726"/>
            <a:ext cx="9761220" cy="3827463"/>
          </a:xfrm>
        </p:spPr>
        <p:txBody>
          <a:bodyPr/>
          <a:lstStyle/>
          <a:p>
            <a:r>
              <a:rPr lang="en-US" sz="1800" b="1" i="0" u="sng" dirty="0">
                <a:effectLst/>
                <a:highlight>
                  <a:srgbClr val="F7F7F7"/>
                </a:highlight>
              </a:rPr>
              <a:t>Sales Performance Analysis:</a:t>
            </a:r>
            <a:endParaRPr lang="en-US" b="1" i="0" u="sng" dirty="0">
              <a:effectLst/>
              <a:highlight>
                <a:srgbClr val="F7F7F7"/>
              </a:highlight>
            </a:endParaRPr>
          </a:p>
          <a:p>
            <a:pPr marL="285750" indent="-285750">
              <a:buFont typeface="Arial" panose="020B0604020202020204" pitchFamily="34" charset="0"/>
              <a:buChar char="•"/>
            </a:pPr>
            <a:r>
              <a:rPr lang="en-US" b="0" i="0" dirty="0">
                <a:solidFill>
                  <a:srgbClr val="111111"/>
                </a:solidFill>
                <a:effectLst/>
                <a:highlight>
                  <a:srgbClr val="F7F7F7"/>
                </a:highlight>
              </a:rPr>
              <a:t>Understand the current sales trends, including peak seasons, product categories, and customer segments that contribute significantly to revenue.</a:t>
            </a:r>
          </a:p>
          <a:p>
            <a:r>
              <a:rPr lang="en-IN" sz="1800" b="1" i="0" u="sng" dirty="0">
                <a:effectLst/>
                <a:highlight>
                  <a:srgbClr val="F7F7F7"/>
                </a:highlight>
              </a:rPr>
              <a:t>Customer </a:t>
            </a:r>
            <a:r>
              <a:rPr lang="en-IN" sz="1800" b="1" i="0" u="sng" dirty="0" err="1">
                <a:effectLst/>
                <a:highlight>
                  <a:srgbClr val="F7F7F7"/>
                </a:highlight>
              </a:rPr>
              <a:t>Behavior</a:t>
            </a:r>
            <a:r>
              <a:rPr lang="en-IN" sz="1800" b="1" i="0" u="sng" dirty="0">
                <a:effectLst/>
                <a:highlight>
                  <a:srgbClr val="F7F7F7"/>
                </a:highlight>
              </a:rPr>
              <a:t> Insights:</a:t>
            </a:r>
            <a:endParaRPr lang="en-US" b="0" i="0" u="sng" dirty="0">
              <a:effectLst/>
              <a:highlight>
                <a:srgbClr val="F7F7F7"/>
              </a:highlight>
            </a:endParaRPr>
          </a:p>
          <a:p>
            <a:pPr marL="285750" indent="-285750">
              <a:buFont typeface="Arial" panose="020B0604020202020204" pitchFamily="34" charset="0"/>
              <a:buChar char="•"/>
            </a:pPr>
            <a:r>
              <a:rPr lang="en-US" b="0" i="0" dirty="0">
                <a:solidFill>
                  <a:srgbClr val="111111"/>
                </a:solidFill>
                <a:effectLst/>
                <a:highlight>
                  <a:srgbClr val="F7F7F7"/>
                </a:highlight>
              </a:rPr>
              <a:t>Analyze customer behavior patterns, and repeat purchases.</a:t>
            </a:r>
          </a:p>
          <a:p>
            <a:pPr marL="285750" indent="-285750">
              <a:buFont typeface="Arial" panose="020B0604020202020204" pitchFamily="34" charset="0"/>
              <a:buChar char="•"/>
            </a:pPr>
            <a:r>
              <a:rPr lang="en-US" b="0" i="0" dirty="0">
                <a:solidFill>
                  <a:srgbClr val="111111"/>
                </a:solidFill>
                <a:effectLst/>
                <a:highlight>
                  <a:srgbClr val="F7F7F7"/>
                </a:highlight>
              </a:rPr>
              <a:t>Evaluate the efficiency of order fulfillment, inventory management, and shipping processes.</a:t>
            </a:r>
          </a:p>
          <a:p>
            <a:pPr marL="285750" indent="-285750">
              <a:buFont typeface="Arial" panose="020B0604020202020204" pitchFamily="34" charset="0"/>
              <a:buChar char="•"/>
            </a:pPr>
            <a:r>
              <a:rPr lang="en-US" b="0" i="0" dirty="0">
                <a:solidFill>
                  <a:srgbClr val="111111"/>
                </a:solidFill>
                <a:effectLst/>
                <a:highlight>
                  <a:srgbClr val="F7F7F7"/>
                </a:highlight>
              </a:rPr>
              <a:t>Optimize marketing spend by focusing on high-converting channels.</a:t>
            </a:r>
            <a:endParaRPr lang="en-US" sz="1800" b="0" i="0" dirty="0">
              <a:solidFill>
                <a:srgbClr val="111111"/>
              </a:solidFill>
              <a:effectLst/>
              <a:highlight>
                <a:srgbClr val="F7F7F7"/>
              </a:highlight>
            </a:endParaRPr>
          </a:p>
          <a:p>
            <a:r>
              <a:rPr lang="en-IN" sz="1800" b="1" u="sng" dirty="0"/>
              <a:t>Payment patterns </a:t>
            </a:r>
          </a:p>
          <a:p>
            <a:r>
              <a:rPr lang="en-IN" sz="1800" b="1" i="0" u="sng" dirty="0">
                <a:effectLst/>
                <a:highlight>
                  <a:srgbClr val="F7F7F7"/>
                </a:highlight>
              </a:rPr>
              <a:t>Customer Satisfaction</a:t>
            </a:r>
          </a:p>
          <a:p>
            <a:r>
              <a:rPr lang="en-IN" sz="1800" b="1" i="0" u="sng" dirty="0">
                <a:effectLst/>
                <a:highlight>
                  <a:srgbClr val="F7F7F7"/>
                </a:highlight>
              </a:rPr>
              <a:t>Operational Efficiency</a:t>
            </a:r>
          </a:p>
          <a:p>
            <a:pPr marL="285750" indent="-285750">
              <a:buFont typeface="Arial" panose="020B0604020202020204" pitchFamily="34" charset="0"/>
              <a:buChar char="•"/>
            </a:pPr>
            <a:r>
              <a:rPr lang="en-US" b="0" i="0" dirty="0">
                <a:solidFill>
                  <a:srgbClr val="111111"/>
                </a:solidFill>
                <a:effectLst/>
                <a:highlight>
                  <a:srgbClr val="F7F7F7"/>
                </a:highlight>
              </a:rPr>
              <a:t>Investigate order fulfillment processes, shipping times, and inventory turnover.</a:t>
            </a:r>
          </a:p>
          <a:p>
            <a:pPr marL="285750" indent="-285750">
              <a:buFont typeface="Arial" panose="020B0604020202020204" pitchFamily="34" charset="0"/>
              <a:buChar char="•"/>
            </a:pPr>
            <a:endParaRPr lang="en-IN" sz="1800" b="1" u="sng" dirty="0"/>
          </a:p>
          <a:p>
            <a:endParaRPr lang="en-IN" b="1" u="sng" dirty="0"/>
          </a:p>
          <a:p>
            <a:endParaRPr lang="en-IN" sz="1800" b="1" u="sng" dirty="0"/>
          </a:p>
          <a:p>
            <a:pPr marL="285750" indent="-285750">
              <a:buFont typeface="Arial" panose="020B0604020202020204" pitchFamily="34" charset="0"/>
              <a:buChar char="•"/>
            </a:pPr>
            <a:endParaRPr lang="en-IN" b="1" u="sng" dirty="0"/>
          </a:p>
        </p:txBody>
      </p:sp>
      <p:pic>
        <p:nvPicPr>
          <p:cNvPr id="3" name="Graphic 2" descr="Money with solid fill">
            <a:extLst>
              <a:ext uri="{FF2B5EF4-FFF2-40B4-BE49-F238E27FC236}">
                <a16:creationId xmlns:a16="http://schemas.microsoft.com/office/drawing/2014/main" id="{B97AED29-67C1-3C60-D92D-041B1A6337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6720" y="384582"/>
            <a:ext cx="528320" cy="528320"/>
          </a:xfrm>
          <a:prstGeom prst="rect">
            <a:avLst/>
          </a:prstGeom>
        </p:spPr>
      </p:pic>
    </p:spTree>
    <p:extLst>
      <p:ext uri="{BB962C8B-B14F-4D97-AF65-F5344CB8AC3E}">
        <p14:creationId xmlns:p14="http://schemas.microsoft.com/office/powerpoint/2010/main" val="1585138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1F57-2F59-B855-3052-F161152CD819}"/>
              </a:ext>
            </a:extLst>
          </p:cNvPr>
          <p:cNvSpPr>
            <a:spLocks noGrp="1"/>
          </p:cNvSpPr>
          <p:nvPr>
            <p:ph type="title"/>
          </p:nvPr>
        </p:nvSpPr>
        <p:spPr>
          <a:xfrm>
            <a:off x="472440" y="563019"/>
            <a:ext cx="6289040" cy="442821"/>
          </a:xfrm>
        </p:spPr>
        <p:txBody>
          <a:bodyPr/>
          <a:lstStyle/>
          <a:p>
            <a:r>
              <a:rPr lang="en-IN" sz="2400" b="1" u="sng" dirty="0">
                <a:solidFill>
                  <a:schemeClr val="tx1">
                    <a:lumMod val="75000"/>
                    <a:lumOff val="25000"/>
                  </a:schemeClr>
                </a:solidFill>
                <a:latin typeface="+mn-lt"/>
              </a:rPr>
              <a:t>Challenges We face While Creating This Project</a:t>
            </a:r>
          </a:p>
        </p:txBody>
      </p:sp>
      <p:sp>
        <p:nvSpPr>
          <p:cNvPr id="5" name="Text Placeholder 17">
            <a:extLst>
              <a:ext uri="{FF2B5EF4-FFF2-40B4-BE49-F238E27FC236}">
                <a16:creationId xmlns:a16="http://schemas.microsoft.com/office/drawing/2014/main" id="{C0BAA3D4-A5B8-47C2-17E3-BC1A396526AF}"/>
              </a:ext>
            </a:extLst>
          </p:cNvPr>
          <p:cNvSpPr txBox="1">
            <a:spLocks/>
          </p:cNvSpPr>
          <p:nvPr/>
        </p:nvSpPr>
        <p:spPr>
          <a:xfrm>
            <a:off x="472440" y="1351280"/>
            <a:ext cx="10688320" cy="51104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800" b="1" u="sng" dirty="0">
                <a:highlight>
                  <a:srgbClr val="F7F7F7"/>
                </a:highlight>
              </a:rPr>
              <a:t>Multiple Datasets</a:t>
            </a:r>
            <a:endParaRPr lang="en-US" sz="1700" b="1" dirty="0">
              <a:highlight>
                <a:srgbClr val="F7F7F7"/>
              </a:highlight>
            </a:endParaRPr>
          </a:p>
          <a:p>
            <a:pPr marL="285750" indent="-285750">
              <a:buFont typeface="Arial" panose="020B0604020202020204" pitchFamily="34" charset="0"/>
              <a:buChar char="•"/>
            </a:pPr>
            <a:r>
              <a:rPr lang="en-US" sz="1700" dirty="0">
                <a:highlight>
                  <a:srgbClr val="F7F7F7"/>
                </a:highlight>
              </a:rPr>
              <a:t> We encountered nine separate datasets, each containing thousands of records.</a:t>
            </a:r>
            <a:endParaRPr lang="en-US" sz="1700" b="1" dirty="0">
              <a:highlight>
                <a:srgbClr val="F7F7F7"/>
              </a:highlight>
            </a:endParaRPr>
          </a:p>
          <a:p>
            <a:pPr marL="285750" indent="-285750">
              <a:buFont typeface="Arial" panose="020B0604020202020204" pitchFamily="34" charset="0"/>
              <a:buChar char="•"/>
            </a:pPr>
            <a:r>
              <a:rPr lang="en-US" sz="1700" dirty="0">
                <a:highlight>
                  <a:srgbClr val="F7F7F7"/>
                </a:highlight>
              </a:rPr>
              <a:t> We performed ETL (Extract, Transform, Load) operations to consolidate and standardize the data. Power Query in both Excel and Power BI helped us clean and integrate the datasets effectively.</a:t>
            </a:r>
          </a:p>
          <a:p>
            <a:endParaRPr lang="en-US" sz="1700" b="1" dirty="0">
              <a:highlight>
                <a:srgbClr val="F7F7F7"/>
              </a:highlight>
            </a:endParaRPr>
          </a:p>
          <a:p>
            <a:r>
              <a:rPr lang="en-US" sz="1800" b="1" dirty="0">
                <a:highlight>
                  <a:srgbClr val="F7F7F7"/>
                </a:highlight>
              </a:rPr>
              <a:t>2. </a:t>
            </a:r>
            <a:r>
              <a:rPr lang="en-US" sz="1800" b="1" u="sng" dirty="0">
                <a:highlight>
                  <a:srgbClr val="F7F7F7"/>
                </a:highlight>
              </a:rPr>
              <a:t>Data Cleaning</a:t>
            </a:r>
            <a:endParaRPr lang="en-US" sz="1700" b="1" dirty="0">
              <a:highlight>
                <a:srgbClr val="F7F7F7"/>
              </a:highlight>
            </a:endParaRPr>
          </a:p>
          <a:p>
            <a:pPr marL="285750" indent="-285750">
              <a:buFont typeface="Arial" panose="020B0604020202020204" pitchFamily="34" charset="0"/>
              <a:buChar char="•"/>
            </a:pPr>
            <a:r>
              <a:rPr lang="en-US" sz="1700" dirty="0">
                <a:highlight>
                  <a:srgbClr val="F7F7F7"/>
                </a:highlight>
              </a:rPr>
              <a:t>The data was unorganized and required cleaning.</a:t>
            </a:r>
            <a:endParaRPr lang="en-US" sz="1700" b="1" dirty="0">
              <a:highlight>
                <a:srgbClr val="F7F7F7"/>
              </a:highlight>
            </a:endParaRPr>
          </a:p>
          <a:p>
            <a:pPr marL="285750" indent="-285750">
              <a:buFont typeface="Arial" panose="020B0604020202020204" pitchFamily="34" charset="0"/>
              <a:buChar char="•"/>
            </a:pPr>
            <a:r>
              <a:rPr lang="en-US" sz="1700" dirty="0">
                <a:highlight>
                  <a:srgbClr val="F7F7F7"/>
                </a:highlight>
              </a:rPr>
              <a:t>   Used Power Query to handle missing values, standardize formats, and remove duplicates.</a:t>
            </a:r>
          </a:p>
          <a:p>
            <a:pPr marL="285750" indent="-285750">
              <a:buFont typeface="Arial" panose="020B0604020202020204" pitchFamily="34" charset="0"/>
              <a:buChar char="•"/>
            </a:pPr>
            <a:r>
              <a:rPr lang="en-US" sz="1700" dirty="0">
                <a:highlight>
                  <a:srgbClr val="F7F7F7"/>
                </a:highlight>
              </a:rPr>
              <a:t>   Leveraged Excel formulas and conditional columns to create new columns based on existing data.</a:t>
            </a:r>
          </a:p>
          <a:p>
            <a:pPr marL="285750" indent="-285750">
              <a:buFont typeface="Arial" panose="020B0604020202020204" pitchFamily="34" charset="0"/>
              <a:buChar char="•"/>
            </a:pPr>
            <a:endParaRPr lang="en-US" sz="1700" dirty="0">
              <a:highlight>
                <a:srgbClr val="F7F7F7"/>
              </a:highlight>
            </a:endParaRPr>
          </a:p>
          <a:p>
            <a:r>
              <a:rPr lang="en-US" sz="1800" b="1" u="sng" dirty="0">
                <a:highlight>
                  <a:srgbClr val="F7F7F7"/>
                </a:highlight>
              </a:rPr>
              <a:t>3. Creating Missing Columns</a:t>
            </a:r>
            <a:endParaRPr lang="en-US" sz="1700" b="1" dirty="0">
              <a:highlight>
                <a:srgbClr val="F7F7F7"/>
              </a:highlight>
            </a:endParaRPr>
          </a:p>
          <a:p>
            <a:pPr marL="285750" indent="-285750">
              <a:buFont typeface="Arial" panose="020B0604020202020204" pitchFamily="34" charset="0"/>
              <a:buChar char="•"/>
            </a:pPr>
            <a:r>
              <a:rPr lang="en-US" dirty="0">
                <a:highlight>
                  <a:srgbClr val="F7F7F7"/>
                </a:highlight>
              </a:rPr>
              <a:t>Some essential columns were missing from the original datasets</a:t>
            </a:r>
            <a:r>
              <a:rPr lang="en-US" sz="1800" b="1" u="sng" dirty="0">
                <a:highlight>
                  <a:srgbClr val="F7F7F7"/>
                </a:highlight>
              </a:rPr>
              <a:t>.</a:t>
            </a:r>
            <a:endParaRPr lang="en-US" sz="1700" b="1" dirty="0">
              <a:highlight>
                <a:srgbClr val="F7F7F7"/>
              </a:highlight>
            </a:endParaRPr>
          </a:p>
          <a:p>
            <a:pPr marL="285750" indent="-285750">
              <a:buFont typeface="Arial" panose="020B0604020202020204" pitchFamily="34" charset="0"/>
              <a:buChar char="•"/>
            </a:pPr>
            <a:r>
              <a:rPr lang="en-US" dirty="0">
                <a:highlight>
                  <a:srgbClr val="F7F7F7"/>
                </a:highlight>
              </a:rPr>
              <a:t> We created new columns using Excel formulas and Power Query. For instance, The “Weekday/Weekend" column based on existing Order date data.</a:t>
            </a:r>
          </a:p>
          <a:p>
            <a:endParaRPr lang="en-US" sz="1800" b="1" u="sng" dirty="0">
              <a:highlight>
                <a:srgbClr val="F7F7F7"/>
              </a:highlight>
            </a:endParaRPr>
          </a:p>
        </p:txBody>
      </p:sp>
    </p:spTree>
    <p:extLst>
      <p:ext uri="{BB962C8B-B14F-4D97-AF65-F5344CB8AC3E}">
        <p14:creationId xmlns:p14="http://schemas.microsoft.com/office/powerpoint/2010/main" val="400788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1F57-2F59-B855-3052-F161152CD819}"/>
              </a:ext>
            </a:extLst>
          </p:cNvPr>
          <p:cNvSpPr>
            <a:spLocks noGrp="1"/>
          </p:cNvSpPr>
          <p:nvPr>
            <p:ph type="title"/>
          </p:nvPr>
        </p:nvSpPr>
        <p:spPr>
          <a:xfrm>
            <a:off x="538480" y="512219"/>
            <a:ext cx="6289040" cy="442821"/>
          </a:xfrm>
        </p:spPr>
        <p:txBody>
          <a:bodyPr/>
          <a:lstStyle/>
          <a:p>
            <a:r>
              <a:rPr lang="en-IN" sz="2400" b="1" u="sng" dirty="0">
                <a:solidFill>
                  <a:schemeClr val="tx1">
                    <a:lumMod val="75000"/>
                    <a:lumOff val="25000"/>
                  </a:schemeClr>
                </a:solidFill>
                <a:latin typeface="+mn-lt"/>
              </a:rPr>
              <a:t>Challenges We face While Creating This Project</a:t>
            </a:r>
          </a:p>
        </p:txBody>
      </p:sp>
      <p:sp>
        <p:nvSpPr>
          <p:cNvPr id="3" name="Text Placeholder 17">
            <a:extLst>
              <a:ext uri="{FF2B5EF4-FFF2-40B4-BE49-F238E27FC236}">
                <a16:creationId xmlns:a16="http://schemas.microsoft.com/office/drawing/2014/main" id="{6188E745-87CB-7D4D-EAA8-ADCFC6B2CE4A}"/>
              </a:ext>
            </a:extLst>
          </p:cNvPr>
          <p:cNvSpPr txBox="1">
            <a:spLocks/>
          </p:cNvSpPr>
          <p:nvPr/>
        </p:nvSpPr>
        <p:spPr>
          <a:xfrm>
            <a:off x="825500" y="1289526"/>
            <a:ext cx="9710420" cy="493855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highlight>
                  <a:srgbClr val="F7F7F7"/>
                </a:highlight>
              </a:rPr>
              <a:t>4. </a:t>
            </a:r>
            <a:r>
              <a:rPr lang="en-US" sz="1800" b="1" u="sng" dirty="0">
                <a:highlight>
                  <a:srgbClr val="F7F7F7"/>
                </a:highlight>
              </a:rPr>
              <a:t>Removing Duplicate Records</a:t>
            </a:r>
          </a:p>
          <a:p>
            <a:pPr marL="285750" indent="-285750">
              <a:buFont typeface="Arial" panose="020B0604020202020204" pitchFamily="34" charset="0"/>
              <a:buChar char="•"/>
            </a:pPr>
            <a:r>
              <a:rPr lang="en-US" sz="1700" b="1" u="sng" dirty="0">
                <a:highlight>
                  <a:srgbClr val="F7F7F7"/>
                </a:highlight>
              </a:rPr>
              <a:t> </a:t>
            </a:r>
            <a:r>
              <a:rPr lang="en-US" sz="1700" dirty="0">
                <a:highlight>
                  <a:srgbClr val="F7F7F7"/>
                </a:highlight>
              </a:rPr>
              <a:t>Duplicate records can distort analysis results.</a:t>
            </a:r>
          </a:p>
          <a:p>
            <a:pPr marL="285750" indent="-285750">
              <a:buFont typeface="Arial" panose="020B0604020202020204" pitchFamily="34" charset="0"/>
              <a:buChar char="•"/>
            </a:pPr>
            <a:r>
              <a:rPr lang="en-US" sz="1700" dirty="0">
                <a:highlight>
                  <a:srgbClr val="F7F7F7"/>
                </a:highlight>
              </a:rPr>
              <a:t> Employed Power Query's deduplication features to ensure data accuracy.</a:t>
            </a:r>
          </a:p>
          <a:p>
            <a:endParaRPr lang="en-US" sz="1700" dirty="0">
              <a:highlight>
                <a:srgbClr val="F7F7F7"/>
              </a:highlight>
            </a:endParaRPr>
          </a:p>
          <a:p>
            <a:r>
              <a:rPr lang="en-US" sz="1800" b="1" dirty="0">
                <a:highlight>
                  <a:srgbClr val="F7F7F7"/>
                </a:highlight>
              </a:rPr>
              <a:t>5. </a:t>
            </a:r>
            <a:r>
              <a:rPr lang="en-US" sz="1800" b="1" u="sng" dirty="0">
                <a:highlight>
                  <a:srgbClr val="F7F7F7"/>
                </a:highlight>
              </a:rPr>
              <a:t>Establishing Table Relationships</a:t>
            </a:r>
          </a:p>
          <a:p>
            <a:pPr marL="285750" indent="-285750">
              <a:buFont typeface="Arial" panose="020B0604020202020204" pitchFamily="34" charset="0"/>
              <a:buChar char="•"/>
            </a:pPr>
            <a:r>
              <a:rPr lang="en-US" sz="1700" dirty="0">
                <a:highlight>
                  <a:srgbClr val="F7F7F7"/>
                </a:highlight>
              </a:rPr>
              <a:t>Creating relationships between tables for meaningful analysis.</a:t>
            </a:r>
          </a:p>
          <a:p>
            <a:pPr marL="285750" indent="-285750">
              <a:buFont typeface="Arial" panose="020B0604020202020204" pitchFamily="34" charset="0"/>
              <a:buChar char="•"/>
            </a:pPr>
            <a:r>
              <a:rPr lang="en-US" sz="1700" dirty="0">
                <a:highlight>
                  <a:srgbClr val="F7F7F7"/>
                </a:highlight>
              </a:rPr>
              <a:t> Merge Queries Option: Combined tables based on common columns.</a:t>
            </a:r>
          </a:p>
          <a:p>
            <a:pPr marL="285750" indent="-285750">
              <a:buFont typeface="Arial" panose="020B0604020202020204" pitchFamily="34" charset="0"/>
              <a:buChar char="•"/>
            </a:pPr>
            <a:r>
              <a:rPr lang="en-US" sz="1700" dirty="0">
                <a:highlight>
                  <a:srgbClr val="F7F7F7"/>
                </a:highlight>
              </a:rPr>
              <a:t> Data Model View: Defined relationships within </a:t>
            </a:r>
            <a:r>
              <a:rPr lang="en-US" sz="1700" dirty="0" err="1">
                <a:highlight>
                  <a:srgbClr val="F7F7F7"/>
                </a:highlight>
              </a:rPr>
              <a:t>PowerBI</a:t>
            </a:r>
            <a:r>
              <a:rPr lang="en-US" sz="1700" dirty="0">
                <a:highlight>
                  <a:srgbClr val="F7F7F7"/>
                </a:highlight>
              </a:rPr>
              <a:t> </a:t>
            </a:r>
            <a:r>
              <a:rPr lang="en-US" sz="1700" dirty="0" err="1">
                <a:highlight>
                  <a:srgbClr val="F7F7F7"/>
                </a:highlight>
              </a:rPr>
              <a:t>Dekstop</a:t>
            </a:r>
            <a:r>
              <a:rPr lang="en-US" sz="1700" b="1" u="sng" dirty="0">
                <a:highlight>
                  <a:srgbClr val="F7F7F7"/>
                </a:highlight>
              </a:rPr>
              <a:t>.</a:t>
            </a:r>
          </a:p>
          <a:p>
            <a:pPr marL="285750" indent="-285750">
              <a:buFont typeface="Arial" panose="020B0604020202020204" pitchFamily="34" charset="0"/>
              <a:buChar char="•"/>
            </a:pPr>
            <a:r>
              <a:rPr lang="en-US" sz="1700" dirty="0">
                <a:highlight>
                  <a:srgbClr val="F7F7F7"/>
                </a:highlight>
              </a:rPr>
              <a:t>Data Models In power Pivot In Excel: Used For Creating The Relations Between Tables.</a:t>
            </a:r>
          </a:p>
          <a:p>
            <a:pPr marL="285750" indent="-285750">
              <a:buFont typeface="Arial" panose="020B0604020202020204" pitchFamily="34" charset="0"/>
              <a:buChar char="•"/>
            </a:pPr>
            <a:r>
              <a:rPr lang="en-US" sz="1700" dirty="0">
                <a:highlight>
                  <a:srgbClr val="F7F7F7"/>
                </a:highlight>
              </a:rPr>
              <a:t>Data Source Pane: In Tableau We’ve Joined the datasets with joins concept in Data Source Pane. </a:t>
            </a:r>
          </a:p>
          <a:p>
            <a:endParaRPr lang="en-US" sz="1700" b="1" u="sng" dirty="0">
              <a:highlight>
                <a:srgbClr val="F7F7F7"/>
              </a:highlight>
            </a:endParaRPr>
          </a:p>
          <a:p>
            <a:r>
              <a:rPr lang="en-US" sz="1800" b="1" dirty="0">
                <a:highlight>
                  <a:srgbClr val="F7F7F7"/>
                </a:highlight>
              </a:rPr>
              <a:t>6.</a:t>
            </a:r>
            <a:r>
              <a:rPr lang="en-US" sz="1800" b="1" u="sng" dirty="0">
                <a:highlight>
                  <a:srgbClr val="F7F7F7"/>
                </a:highlight>
              </a:rPr>
              <a:t>Next Steps</a:t>
            </a:r>
          </a:p>
          <a:p>
            <a:pPr marL="285750" indent="-285750">
              <a:buFont typeface="Arial" panose="020B0604020202020204" pitchFamily="34" charset="0"/>
              <a:buChar char="•"/>
            </a:pPr>
            <a:r>
              <a:rPr lang="en-US" sz="1700" dirty="0">
                <a:highlight>
                  <a:srgbClr val="F7F7F7"/>
                </a:highlight>
              </a:rPr>
              <a:t> Load the cleaned data into your analysis tool (e.g., Power BI, Excel) to explore insights.</a:t>
            </a:r>
          </a:p>
          <a:p>
            <a:endParaRPr lang="en-US" sz="1800" b="1" u="sng" dirty="0">
              <a:highlight>
                <a:srgbClr val="F7F7F7"/>
              </a:highlight>
            </a:endParaRPr>
          </a:p>
        </p:txBody>
      </p:sp>
    </p:spTree>
    <p:extLst>
      <p:ext uri="{BB962C8B-B14F-4D97-AF65-F5344CB8AC3E}">
        <p14:creationId xmlns:p14="http://schemas.microsoft.com/office/powerpoint/2010/main" val="208355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C11A-C5AB-5375-12AC-B86C7AA06F06}"/>
              </a:ext>
            </a:extLst>
          </p:cNvPr>
          <p:cNvSpPr>
            <a:spLocks noGrp="1"/>
          </p:cNvSpPr>
          <p:nvPr>
            <p:ph type="title"/>
          </p:nvPr>
        </p:nvSpPr>
        <p:spPr>
          <a:xfrm>
            <a:off x="3410992" y="456889"/>
            <a:ext cx="5370013" cy="511473"/>
          </a:xfrm>
        </p:spPr>
        <p:txBody>
          <a:bodyPr/>
          <a:lstStyle/>
          <a:p>
            <a:r>
              <a:rPr lang="en-IN" sz="2800" b="1" u="sng" dirty="0">
                <a:latin typeface="+mn-lt"/>
              </a:rPr>
              <a:t>Key Performance Indicators (KPI’s)</a:t>
            </a:r>
          </a:p>
        </p:txBody>
      </p:sp>
      <p:sp>
        <p:nvSpPr>
          <p:cNvPr id="6" name="Text Placeholder 5">
            <a:extLst>
              <a:ext uri="{FF2B5EF4-FFF2-40B4-BE49-F238E27FC236}">
                <a16:creationId xmlns:a16="http://schemas.microsoft.com/office/drawing/2014/main" id="{3DF111CA-1148-4DFB-CD58-4986F6086BB2}"/>
              </a:ext>
            </a:extLst>
          </p:cNvPr>
          <p:cNvSpPr>
            <a:spLocks noGrp="1"/>
          </p:cNvSpPr>
          <p:nvPr>
            <p:ph type="body" sz="quarter" idx="16"/>
          </p:nvPr>
        </p:nvSpPr>
        <p:spPr>
          <a:xfrm>
            <a:off x="241840" y="1809930"/>
            <a:ext cx="3778796" cy="1887576"/>
          </a:xfrm>
          <a:ln>
            <a:solidFill>
              <a:schemeClr val="tx1"/>
            </a:solidFill>
          </a:ln>
        </p:spPr>
        <p:txBody>
          <a:bodyPr/>
          <a:lstStyle/>
          <a:p>
            <a:r>
              <a:rPr lang="en-US" sz="1800" b="0" i="0" dirty="0">
                <a:solidFill>
                  <a:srgbClr val="111111"/>
                </a:solidFill>
                <a:effectLst/>
                <a:highlight>
                  <a:srgbClr val="F7F7F7"/>
                </a:highlight>
              </a:rPr>
              <a:t>This KPI examines the distribution of payment methods (such as credit card, debit card, etc.) based on the day of the week when orders are placed. It helps identify any patterns or trends in payment behavior across weekdays and weekends.</a:t>
            </a:r>
            <a:endParaRPr lang="en-IN" dirty="0"/>
          </a:p>
        </p:txBody>
      </p:sp>
      <p:sp>
        <p:nvSpPr>
          <p:cNvPr id="7" name="Text Placeholder 6">
            <a:extLst>
              <a:ext uri="{FF2B5EF4-FFF2-40B4-BE49-F238E27FC236}">
                <a16:creationId xmlns:a16="http://schemas.microsoft.com/office/drawing/2014/main" id="{F1F001D2-EC0B-F875-9E51-E1001F8FA4E4}"/>
              </a:ext>
            </a:extLst>
          </p:cNvPr>
          <p:cNvSpPr>
            <a:spLocks noGrp="1"/>
          </p:cNvSpPr>
          <p:nvPr>
            <p:ph type="body" sz="quarter" idx="17"/>
          </p:nvPr>
        </p:nvSpPr>
        <p:spPr>
          <a:xfrm>
            <a:off x="4403451" y="1765438"/>
            <a:ext cx="3666127" cy="1887576"/>
          </a:xfrm>
          <a:ln>
            <a:solidFill>
              <a:schemeClr val="tx1"/>
            </a:solidFill>
          </a:ln>
        </p:spPr>
        <p:txBody>
          <a:bodyPr/>
          <a:lstStyle/>
          <a:p>
            <a:r>
              <a:rPr lang="en-US" sz="1800" b="0" i="0" dirty="0">
                <a:solidFill>
                  <a:srgbClr val="111111"/>
                </a:solidFill>
                <a:effectLst/>
                <a:highlight>
                  <a:srgbClr val="F7F7F7"/>
                </a:highlight>
              </a:rPr>
              <a:t>This KPI focuses on the number of orders that received a perfect review score (rating of 5) and were paid using credit cards. It highlights customer satisfaction and payment preferences.</a:t>
            </a:r>
            <a:endParaRPr lang="en-IN" dirty="0"/>
          </a:p>
        </p:txBody>
      </p:sp>
      <p:sp>
        <p:nvSpPr>
          <p:cNvPr id="8" name="Text Placeholder 7">
            <a:extLst>
              <a:ext uri="{FF2B5EF4-FFF2-40B4-BE49-F238E27FC236}">
                <a16:creationId xmlns:a16="http://schemas.microsoft.com/office/drawing/2014/main" id="{005932B0-934E-4F9B-1518-19B0E4F1593D}"/>
              </a:ext>
            </a:extLst>
          </p:cNvPr>
          <p:cNvSpPr>
            <a:spLocks noGrp="1"/>
          </p:cNvSpPr>
          <p:nvPr>
            <p:ph type="body" sz="quarter" idx="18"/>
          </p:nvPr>
        </p:nvSpPr>
        <p:spPr>
          <a:xfrm>
            <a:off x="8452393" y="1779200"/>
            <a:ext cx="3515363" cy="1887576"/>
          </a:xfrm>
          <a:ln>
            <a:solidFill>
              <a:schemeClr val="tx1"/>
            </a:solidFill>
          </a:ln>
        </p:spPr>
        <p:txBody>
          <a:bodyPr/>
          <a:lstStyle/>
          <a:p>
            <a:r>
              <a:rPr lang="en-US" sz="1800" b="0" i="0" dirty="0">
                <a:solidFill>
                  <a:srgbClr val="111111"/>
                </a:solidFill>
                <a:effectLst/>
                <a:highlight>
                  <a:srgbClr val="F7F7F7"/>
                </a:highlight>
              </a:rPr>
              <a:t>This KPI calculates the average duration (in days) between the order placement date and the date when the order is delivered to customers specifically for pet shop products. It helps assess delivery efficiency.</a:t>
            </a:r>
            <a:endParaRPr lang="en-IN" dirty="0"/>
          </a:p>
        </p:txBody>
      </p:sp>
      <p:sp>
        <p:nvSpPr>
          <p:cNvPr id="15" name="TextBox 14">
            <a:extLst>
              <a:ext uri="{FF2B5EF4-FFF2-40B4-BE49-F238E27FC236}">
                <a16:creationId xmlns:a16="http://schemas.microsoft.com/office/drawing/2014/main" id="{55ADF970-1F26-583A-A9BF-B57CED76052C}"/>
              </a:ext>
            </a:extLst>
          </p:cNvPr>
          <p:cNvSpPr txBox="1"/>
          <p:nvPr/>
        </p:nvSpPr>
        <p:spPr>
          <a:xfrm>
            <a:off x="8359958" y="1325085"/>
            <a:ext cx="3364682" cy="36933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b="1" i="0" u="sng" dirty="0">
                <a:solidFill>
                  <a:schemeClr val="tx1">
                    <a:lumMod val="75000"/>
                    <a:lumOff val="25000"/>
                  </a:schemeClr>
                </a:solidFill>
                <a:effectLst/>
                <a:latin typeface="+mn-lt"/>
                <a:ea typeface="+mn-ea"/>
                <a:cs typeface="+mn-cs"/>
              </a:rPr>
              <a:t>Efficiency in Pet Shop Deliveries</a:t>
            </a:r>
            <a:endParaRPr lang="en-IN" dirty="0">
              <a:solidFill>
                <a:schemeClr val="tx1">
                  <a:lumMod val="75000"/>
                  <a:lumOff val="25000"/>
                </a:schemeClr>
              </a:solidFill>
              <a:effectLst/>
            </a:endParaRPr>
          </a:p>
        </p:txBody>
      </p:sp>
      <p:sp>
        <p:nvSpPr>
          <p:cNvPr id="22" name="TextBox 21">
            <a:extLst>
              <a:ext uri="{FF2B5EF4-FFF2-40B4-BE49-F238E27FC236}">
                <a16:creationId xmlns:a16="http://schemas.microsoft.com/office/drawing/2014/main" id="{93EC7288-9D90-053D-E34D-61C448FF24BD}"/>
              </a:ext>
            </a:extLst>
          </p:cNvPr>
          <p:cNvSpPr txBox="1"/>
          <p:nvPr/>
        </p:nvSpPr>
        <p:spPr>
          <a:xfrm>
            <a:off x="4998471" y="1285278"/>
            <a:ext cx="2195057" cy="369332"/>
          </a:xfrm>
          <a:prstGeom prst="rect">
            <a:avLst/>
          </a:prstGeom>
          <a:noFill/>
        </p:spPr>
        <p:txBody>
          <a:bodyPr wrap="square">
            <a:spAutoFit/>
          </a:bodyPr>
          <a:lstStyle/>
          <a:p>
            <a:r>
              <a:rPr lang="en-IN" sz="1800" b="1" i="0" u="sng" dirty="0">
                <a:solidFill>
                  <a:schemeClr val="tx1">
                    <a:lumMod val="75000"/>
                    <a:lumOff val="25000"/>
                  </a:schemeClr>
                </a:solidFill>
                <a:effectLst/>
                <a:latin typeface="+mn-lt"/>
                <a:ea typeface="+mn-ea"/>
                <a:cs typeface="+mn-cs"/>
              </a:rPr>
              <a:t>Excellence</a:t>
            </a:r>
            <a:r>
              <a:rPr lang="en-IN" sz="1800" b="1" i="0" u="sng" baseline="0" dirty="0">
                <a:solidFill>
                  <a:schemeClr val="tx1">
                    <a:lumMod val="75000"/>
                    <a:lumOff val="25000"/>
                  </a:schemeClr>
                </a:solidFill>
                <a:effectLst/>
                <a:latin typeface="+mn-lt"/>
                <a:ea typeface="+mn-ea"/>
                <a:cs typeface="+mn-cs"/>
              </a:rPr>
              <a:t> in service </a:t>
            </a:r>
            <a:endParaRPr lang="en-GB" sz="1200" b="1" u="sng" dirty="0">
              <a:solidFill>
                <a:schemeClr val="tx1">
                  <a:lumMod val="75000"/>
                  <a:lumOff val="25000"/>
                </a:schemeClr>
              </a:solidFill>
              <a:latin typeface="Bahnschrift" panose="020B0502040204020203" pitchFamily="34" charset="0"/>
            </a:endParaRPr>
          </a:p>
        </p:txBody>
      </p:sp>
      <p:sp>
        <p:nvSpPr>
          <p:cNvPr id="28" name="TextBox 27">
            <a:extLst>
              <a:ext uri="{FF2B5EF4-FFF2-40B4-BE49-F238E27FC236}">
                <a16:creationId xmlns:a16="http://schemas.microsoft.com/office/drawing/2014/main" id="{56322552-3B1F-6A23-5C51-F3C046BB157B}"/>
              </a:ext>
            </a:extLst>
          </p:cNvPr>
          <p:cNvSpPr txBox="1"/>
          <p:nvPr/>
        </p:nvSpPr>
        <p:spPr>
          <a:xfrm>
            <a:off x="208282" y="1285278"/>
            <a:ext cx="4175760" cy="369332"/>
          </a:xfrm>
          <a:prstGeom prst="rect">
            <a:avLst/>
          </a:prstGeom>
          <a:noFill/>
        </p:spPr>
        <p:txBody>
          <a:bodyPr wrap="square">
            <a:spAutoFit/>
          </a:bodyPr>
          <a:lstStyle/>
          <a:p>
            <a:r>
              <a:rPr lang="en-IN" sz="1800" b="1" i="0" u="sng" dirty="0">
                <a:solidFill>
                  <a:schemeClr val="tx1">
                    <a:lumMod val="75000"/>
                    <a:lumOff val="25000"/>
                  </a:schemeClr>
                </a:solidFill>
                <a:effectLst/>
                <a:latin typeface="+mn-lt"/>
                <a:ea typeface="+mn-ea"/>
                <a:cs typeface="+mn-cs"/>
              </a:rPr>
              <a:t>Weekday</a:t>
            </a:r>
            <a:r>
              <a:rPr lang="en-IN" sz="1800" b="1" i="0" u="sng" baseline="0" dirty="0">
                <a:solidFill>
                  <a:schemeClr val="tx1">
                    <a:lumMod val="75000"/>
                    <a:lumOff val="25000"/>
                  </a:schemeClr>
                </a:solidFill>
                <a:effectLst/>
                <a:latin typeface="+mn-lt"/>
                <a:ea typeface="+mn-ea"/>
                <a:cs typeface="+mn-cs"/>
              </a:rPr>
              <a:t> Vs Weekend </a:t>
            </a:r>
            <a:r>
              <a:rPr lang="en-IN" sz="1800" b="1" i="0" u="sng" dirty="0">
                <a:solidFill>
                  <a:schemeClr val="tx1">
                    <a:lumMod val="75000"/>
                    <a:lumOff val="25000"/>
                  </a:schemeClr>
                </a:solidFill>
                <a:effectLst/>
                <a:latin typeface="+mn-lt"/>
                <a:ea typeface="+mn-ea"/>
                <a:cs typeface="+mn-cs"/>
              </a:rPr>
              <a:t>Payment Patterns</a:t>
            </a:r>
            <a:endParaRPr lang="en-GB" sz="1200" b="1" u="sng" dirty="0">
              <a:solidFill>
                <a:schemeClr val="tx1">
                  <a:lumMod val="75000"/>
                  <a:lumOff val="25000"/>
                </a:schemeClr>
              </a:solidFill>
              <a:latin typeface="Bahnschrift" panose="020B0502040204020203" pitchFamily="34" charset="0"/>
            </a:endParaRPr>
          </a:p>
        </p:txBody>
      </p:sp>
      <p:sp>
        <p:nvSpPr>
          <p:cNvPr id="34" name="TextBox 33">
            <a:extLst>
              <a:ext uri="{FF2B5EF4-FFF2-40B4-BE49-F238E27FC236}">
                <a16:creationId xmlns:a16="http://schemas.microsoft.com/office/drawing/2014/main" id="{78C54ABA-FCCD-9742-EC2B-5C8BFCDAD21B}"/>
              </a:ext>
            </a:extLst>
          </p:cNvPr>
          <p:cNvSpPr txBox="1"/>
          <p:nvPr/>
        </p:nvSpPr>
        <p:spPr>
          <a:xfrm>
            <a:off x="1124000" y="4154681"/>
            <a:ext cx="3947158" cy="369332"/>
          </a:xfrm>
          <a:prstGeom prst="rect">
            <a:avLst/>
          </a:prstGeom>
          <a:noFill/>
        </p:spPr>
        <p:txBody>
          <a:bodyPr wrap="square">
            <a:spAutoFit/>
          </a:bodyPr>
          <a:lstStyle/>
          <a:p>
            <a:r>
              <a:rPr lang="en-GB" b="1" u="sng" dirty="0">
                <a:solidFill>
                  <a:schemeClr val="tx1">
                    <a:lumMod val="75000"/>
                    <a:lumOff val="25000"/>
                  </a:schemeClr>
                </a:solidFill>
              </a:rPr>
              <a:t>Consumers Behaviour In Sao Paulo City</a:t>
            </a:r>
          </a:p>
        </p:txBody>
      </p:sp>
      <p:sp>
        <p:nvSpPr>
          <p:cNvPr id="35" name="Text Placeholder 5">
            <a:extLst>
              <a:ext uri="{FF2B5EF4-FFF2-40B4-BE49-F238E27FC236}">
                <a16:creationId xmlns:a16="http://schemas.microsoft.com/office/drawing/2014/main" id="{71465F6D-7C05-114B-02E6-CD2E1FFA9551}"/>
              </a:ext>
            </a:extLst>
          </p:cNvPr>
          <p:cNvSpPr txBox="1">
            <a:spLocks/>
          </p:cNvSpPr>
          <p:nvPr/>
        </p:nvSpPr>
        <p:spPr>
          <a:xfrm>
            <a:off x="1124000" y="4646372"/>
            <a:ext cx="3947158" cy="1664445"/>
          </a:xfrm>
          <a:prstGeom prst="rect">
            <a:avLst/>
          </a:prstGeom>
          <a:ln>
            <a:solidFill>
              <a:schemeClr val="tx1"/>
            </a:solidFill>
          </a:ln>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111111"/>
                </a:solidFill>
                <a:effectLst/>
                <a:highlight>
                  <a:srgbClr val="F7F7F7"/>
                </a:highlight>
              </a:rPr>
              <a:t>This KPI provides insights into the average price of products purchased and the average payment amount made by customers in Sao Paulo city. It helps understand spending patterns in this specific geographical area.</a:t>
            </a:r>
            <a:endParaRPr lang="en-IN" dirty="0"/>
          </a:p>
        </p:txBody>
      </p:sp>
      <p:sp>
        <p:nvSpPr>
          <p:cNvPr id="36" name="TextBox 35">
            <a:extLst>
              <a:ext uri="{FF2B5EF4-FFF2-40B4-BE49-F238E27FC236}">
                <a16:creationId xmlns:a16="http://schemas.microsoft.com/office/drawing/2014/main" id="{A4D6AA73-F044-67DC-E3BC-2525099B8E3C}"/>
              </a:ext>
            </a:extLst>
          </p:cNvPr>
          <p:cNvSpPr txBox="1"/>
          <p:nvPr/>
        </p:nvSpPr>
        <p:spPr>
          <a:xfrm>
            <a:off x="6049330" y="4136617"/>
            <a:ext cx="5472110" cy="36933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800" b="1" i="0" u="sng" dirty="0">
                <a:solidFill>
                  <a:schemeClr val="tx1">
                    <a:lumMod val="75000"/>
                    <a:lumOff val="25000"/>
                  </a:schemeClr>
                </a:solidFill>
                <a:effectLst/>
                <a:latin typeface="+mn-lt"/>
                <a:ea typeface="+mn-ea"/>
                <a:cs typeface="+mn-cs"/>
              </a:rPr>
              <a:t>Impact of Shipping Duration on Customer Satisfaction</a:t>
            </a:r>
            <a:endParaRPr lang="en-IN" u="sng" dirty="0">
              <a:solidFill>
                <a:schemeClr val="tx1">
                  <a:lumMod val="75000"/>
                  <a:lumOff val="25000"/>
                </a:schemeClr>
              </a:solidFill>
              <a:effectLst/>
            </a:endParaRPr>
          </a:p>
        </p:txBody>
      </p:sp>
      <p:sp>
        <p:nvSpPr>
          <p:cNvPr id="37" name="Text Placeholder 5">
            <a:extLst>
              <a:ext uri="{FF2B5EF4-FFF2-40B4-BE49-F238E27FC236}">
                <a16:creationId xmlns:a16="http://schemas.microsoft.com/office/drawing/2014/main" id="{0A634061-F065-3203-AB9B-CB599235D44A}"/>
              </a:ext>
            </a:extLst>
          </p:cNvPr>
          <p:cNvSpPr txBox="1">
            <a:spLocks/>
          </p:cNvSpPr>
          <p:nvPr/>
        </p:nvSpPr>
        <p:spPr>
          <a:xfrm>
            <a:off x="6095999" y="4599442"/>
            <a:ext cx="3947158" cy="1801670"/>
          </a:xfrm>
          <a:prstGeom prst="rect">
            <a:avLst/>
          </a:prstGeom>
          <a:ln>
            <a:solidFill>
              <a:schemeClr val="tx1"/>
            </a:solidFill>
          </a:ln>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111111"/>
                </a:solidFill>
                <a:effectLst/>
                <a:highlight>
                  <a:srgbClr val="F7F7F7"/>
                </a:highlight>
              </a:rPr>
              <a:t>This KPI explores the correlation between the time it takes for an order to be delivered (shipping duration) and the review scores given by customers. It aims to determine whether faster shipping leads to higher satisfaction.</a:t>
            </a:r>
            <a:endParaRPr lang="en-IN" dirty="0"/>
          </a:p>
        </p:txBody>
      </p:sp>
      <p:pic>
        <p:nvPicPr>
          <p:cNvPr id="4" name="Graphic 3" descr="Arrow: Clockwise curve with solid fill">
            <a:extLst>
              <a:ext uri="{FF2B5EF4-FFF2-40B4-BE49-F238E27FC236}">
                <a16:creationId xmlns:a16="http://schemas.microsoft.com/office/drawing/2014/main" id="{37BD9B55-F955-D2DE-28C1-3ECDB85ECF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452393" y="196764"/>
            <a:ext cx="1097281" cy="949960"/>
          </a:xfrm>
          <a:prstGeom prst="rect">
            <a:avLst/>
          </a:prstGeom>
        </p:spPr>
      </p:pic>
    </p:spTree>
    <p:extLst>
      <p:ext uri="{BB962C8B-B14F-4D97-AF65-F5344CB8AC3E}">
        <p14:creationId xmlns:p14="http://schemas.microsoft.com/office/powerpoint/2010/main" val="315247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8049F8-8089-55CB-AE6B-C33246A201A5}"/>
              </a:ext>
            </a:extLst>
          </p:cNvPr>
          <p:cNvSpPr>
            <a:spLocks noGrp="1"/>
          </p:cNvSpPr>
          <p:nvPr>
            <p:ph type="title"/>
          </p:nvPr>
        </p:nvSpPr>
        <p:spPr>
          <a:xfrm>
            <a:off x="4246880" y="242712"/>
            <a:ext cx="3596640" cy="493586"/>
          </a:xfrm>
        </p:spPr>
        <p:txBody>
          <a:bodyPr/>
          <a:lstStyle/>
          <a:p>
            <a:r>
              <a:rPr lang="en-IN" sz="2800" b="1" u="sng" dirty="0">
                <a:solidFill>
                  <a:schemeClr val="tx1">
                    <a:lumMod val="75000"/>
                    <a:lumOff val="25000"/>
                  </a:schemeClr>
                </a:solidFill>
              </a:rPr>
              <a:t>Single Card Metrix</a:t>
            </a:r>
          </a:p>
        </p:txBody>
      </p:sp>
      <p:sp>
        <p:nvSpPr>
          <p:cNvPr id="5" name="TextBox 4">
            <a:extLst>
              <a:ext uri="{FF2B5EF4-FFF2-40B4-BE49-F238E27FC236}">
                <a16:creationId xmlns:a16="http://schemas.microsoft.com/office/drawing/2014/main" id="{5645DAA2-AFDD-448E-EB01-10DAEC695AAD}"/>
              </a:ext>
            </a:extLst>
          </p:cNvPr>
          <p:cNvSpPr txBox="1"/>
          <p:nvPr/>
        </p:nvSpPr>
        <p:spPr>
          <a:xfrm>
            <a:off x="243840" y="1895167"/>
            <a:ext cx="2844800" cy="830997"/>
          </a:xfrm>
          <a:prstGeom prst="rect">
            <a:avLst/>
          </a:prstGeom>
          <a:noFill/>
          <a:ln>
            <a:solidFill>
              <a:schemeClr val="accent1"/>
            </a:solidFill>
          </a:ln>
        </p:spPr>
        <p:txBody>
          <a:bodyPr wrap="square" rtlCol="0">
            <a:spAutoFit/>
          </a:bodyPr>
          <a:lstStyle/>
          <a:p>
            <a:r>
              <a:rPr lang="en-IN" sz="2000" u="sng" dirty="0"/>
              <a:t>Total Product Categories</a:t>
            </a:r>
          </a:p>
          <a:p>
            <a:pPr algn="ctr"/>
            <a:r>
              <a:rPr lang="en-IN" sz="2800" b="1" u="sng" dirty="0"/>
              <a:t>74</a:t>
            </a:r>
            <a:endParaRPr lang="en-IN" sz="2400" b="1" u="sng" dirty="0"/>
          </a:p>
        </p:txBody>
      </p:sp>
      <p:sp>
        <p:nvSpPr>
          <p:cNvPr id="2" name="TextBox 1">
            <a:extLst>
              <a:ext uri="{FF2B5EF4-FFF2-40B4-BE49-F238E27FC236}">
                <a16:creationId xmlns:a16="http://schemas.microsoft.com/office/drawing/2014/main" id="{291CC70D-84F5-D7FD-3152-19DA842DFC74}"/>
              </a:ext>
            </a:extLst>
          </p:cNvPr>
          <p:cNvSpPr txBox="1"/>
          <p:nvPr/>
        </p:nvSpPr>
        <p:spPr>
          <a:xfrm>
            <a:off x="3190240" y="1796690"/>
            <a:ext cx="8890000"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t>Our e-commerce store offers 74 product categories. This metric reflects the variety of products available to customers. A diverse range of categories can attract a broader audience and enhance customer satisfaction.</a:t>
            </a:r>
          </a:p>
          <a:p>
            <a:endParaRPr lang="en-IN" dirty="0"/>
          </a:p>
        </p:txBody>
      </p:sp>
      <p:sp>
        <p:nvSpPr>
          <p:cNvPr id="6" name="TextBox 5">
            <a:extLst>
              <a:ext uri="{FF2B5EF4-FFF2-40B4-BE49-F238E27FC236}">
                <a16:creationId xmlns:a16="http://schemas.microsoft.com/office/drawing/2014/main" id="{15854583-6DBB-5373-D17D-98B2B5FAE1FC}"/>
              </a:ext>
            </a:extLst>
          </p:cNvPr>
          <p:cNvSpPr txBox="1"/>
          <p:nvPr/>
        </p:nvSpPr>
        <p:spPr>
          <a:xfrm>
            <a:off x="243840" y="2925066"/>
            <a:ext cx="2844800" cy="830997"/>
          </a:xfrm>
          <a:prstGeom prst="rect">
            <a:avLst/>
          </a:prstGeom>
          <a:noFill/>
          <a:ln>
            <a:solidFill>
              <a:schemeClr val="accent1"/>
            </a:solidFill>
          </a:ln>
        </p:spPr>
        <p:txBody>
          <a:bodyPr wrap="square" rtlCol="0">
            <a:spAutoFit/>
          </a:bodyPr>
          <a:lstStyle/>
          <a:p>
            <a:pPr algn="ctr"/>
            <a:r>
              <a:rPr lang="en-IN" sz="2000" u="sng" dirty="0"/>
              <a:t>Total Orders</a:t>
            </a:r>
          </a:p>
          <a:p>
            <a:pPr algn="ctr"/>
            <a:r>
              <a:rPr lang="en-IN" sz="2800" b="1" u="sng" dirty="0"/>
              <a:t>99,441</a:t>
            </a:r>
            <a:endParaRPr lang="en-IN" sz="2400" b="1" u="sng" dirty="0"/>
          </a:p>
        </p:txBody>
      </p:sp>
      <p:sp>
        <p:nvSpPr>
          <p:cNvPr id="7" name="TextBox 6">
            <a:extLst>
              <a:ext uri="{FF2B5EF4-FFF2-40B4-BE49-F238E27FC236}">
                <a16:creationId xmlns:a16="http://schemas.microsoft.com/office/drawing/2014/main" id="{16FF8F47-3EC9-B800-0098-8E6AA56549EA}"/>
              </a:ext>
            </a:extLst>
          </p:cNvPr>
          <p:cNvSpPr txBox="1"/>
          <p:nvPr/>
        </p:nvSpPr>
        <p:spPr>
          <a:xfrm>
            <a:off x="3190240" y="2886164"/>
            <a:ext cx="88900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e-commerce store has processed a substantial 99,441 orders. This metric reflects the store's sales volume and customer engagement. Analyze trends over time to identify peak periods and optimize inventory management</a:t>
            </a:r>
            <a:endParaRPr lang="en-IN" dirty="0"/>
          </a:p>
        </p:txBody>
      </p:sp>
      <p:sp>
        <p:nvSpPr>
          <p:cNvPr id="10" name="TextBox 9">
            <a:extLst>
              <a:ext uri="{FF2B5EF4-FFF2-40B4-BE49-F238E27FC236}">
                <a16:creationId xmlns:a16="http://schemas.microsoft.com/office/drawing/2014/main" id="{81CD9B30-9E9B-879D-577E-26BA7DEBAAA5}"/>
              </a:ext>
            </a:extLst>
          </p:cNvPr>
          <p:cNvSpPr txBox="1"/>
          <p:nvPr/>
        </p:nvSpPr>
        <p:spPr>
          <a:xfrm>
            <a:off x="243840" y="3963002"/>
            <a:ext cx="2844800" cy="830997"/>
          </a:xfrm>
          <a:prstGeom prst="rect">
            <a:avLst/>
          </a:prstGeom>
          <a:noFill/>
          <a:ln>
            <a:solidFill>
              <a:schemeClr val="accent1"/>
            </a:solidFill>
          </a:ln>
        </p:spPr>
        <p:txBody>
          <a:bodyPr wrap="square" rtlCol="0">
            <a:spAutoFit/>
          </a:bodyPr>
          <a:lstStyle/>
          <a:p>
            <a:pPr algn="ctr"/>
            <a:r>
              <a:rPr lang="en-IN" sz="2000" u="sng" dirty="0"/>
              <a:t>Total Customers</a:t>
            </a:r>
          </a:p>
          <a:p>
            <a:pPr algn="ctr"/>
            <a:r>
              <a:rPr lang="en-IN" sz="2800" b="1" u="sng" dirty="0"/>
              <a:t>99,498</a:t>
            </a:r>
            <a:endParaRPr lang="en-IN" sz="2400" b="1" u="sng" dirty="0"/>
          </a:p>
        </p:txBody>
      </p:sp>
      <p:sp>
        <p:nvSpPr>
          <p:cNvPr id="13" name="TextBox 12">
            <a:extLst>
              <a:ext uri="{FF2B5EF4-FFF2-40B4-BE49-F238E27FC236}">
                <a16:creationId xmlns:a16="http://schemas.microsoft.com/office/drawing/2014/main" id="{0A7D9B7D-24E9-6826-1292-723D751B3B7B}"/>
              </a:ext>
            </a:extLst>
          </p:cNvPr>
          <p:cNvSpPr txBox="1"/>
          <p:nvPr/>
        </p:nvSpPr>
        <p:spPr>
          <a:xfrm>
            <a:off x="3190240" y="3870574"/>
            <a:ext cx="88900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store has 91,498 customers. Customer acquisition and retention are critical for sustained growth. Calculate the customer lifetime value (CLV)  to understand the long-term revenue potential from each customer</a:t>
            </a:r>
            <a:endParaRPr lang="en-IN" dirty="0"/>
          </a:p>
        </p:txBody>
      </p:sp>
      <p:sp>
        <p:nvSpPr>
          <p:cNvPr id="16" name="Rectangle 15">
            <a:extLst>
              <a:ext uri="{FF2B5EF4-FFF2-40B4-BE49-F238E27FC236}">
                <a16:creationId xmlns:a16="http://schemas.microsoft.com/office/drawing/2014/main" id="{EB6160CE-540C-44F3-998F-747A67DE59B6}"/>
              </a:ext>
            </a:extLst>
          </p:cNvPr>
          <p:cNvSpPr/>
          <p:nvPr/>
        </p:nvSpPr>
        <p:spPr>
          <a:xfrm>
            <a:off x="243840" y="5000938"/>
            <a:ext cx="2844800" cy="1377324"/>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u="sng" dirty="0">
                <a:ln w="0"/>
                <a:solidFill>
                  <a:schemeClr val="tx1"/>
                </a:solidFill>
                <a:latin typeface="Calibri"/>
                <a:ea typeface="Calibri"/>
                <a:cs typeface="Calibri"/>
              </a:rPr>
              <a:t>Avg Time Taken Delivery</a:t>
            </a:r>
            <a:endParaRPr lang="en-US" sz="1100" b="0" i="0" u="sng" strike="noStrike" cap="none" spc="0" dirty="0">
              <a:ln w="0"/>
              <a:solidFill>
                <a:schemeClr val="tx1"/>
              </a:solidFill>
              <a:latin typeface="Calibri"/>
              <a:ea typeface="Calibri"/>
              <a:cs typeface="Calibri"/>
            </a:endParaRPr>
          </a:p>
          <a:p>
            <a:pPr algn="ctr"/>
            <a:r>
              <a:rPr lang="en-US" sz="1200" b="1" i="0" u="none" strike="noStrike" cap="none" spc="0" dirty="0">
                <a:ln w="0"/>
                <a:solidFill>
                  <a:schemeClr val="tx1"/>
                </a:solidFill>
                <a:latin typeface="Calibri"/>
                <a:ea typeface="Calibri"/>
                <a:cs typeface="Calibri"/>
              </a:rPr>
              <a:t>  </a:t>
            </a:r>
          </a:p>
          <a:p>
            <a:pPr algn="ctr"/>
            <a:r>
              <a:rPr lang="en-US" sz="1200" b="1" i="0" u="none" strike="noStrike" cap="none" spc="0" dirty="0">
                <a:ln w="0"/>
                <a:solidFill>
                  <a:schemeClr val="tx1"/>
                </a:solidFill>
                <a:latin typeface="Calibri"/>
                <a:ea typeface="Calibri"/>
                <a:cs typeface="Calibri"/>
              </a:rPr>
              <a:t>Pet Shop</a:t>
            </a:r>
          </a:p>
          <a:p>
            <a:pPr algn="ctr"/>
            <a:fld id="{2AD78BB4-A7A1-467C-BA72-B9969E67D723}" type="TxLink">
              <a:rPr lang="en-US" sz="2800" b="1" i="0" u="sng" strike="noStrike" cap="none" spc="0" smtClean="0">
                <a:ln w="0"/>
                <a:solidFill>
                  <a:schemeClr val="tx1"/>
                </a:solidFill>
                <a:latin typeface="Calibri"/>
                <a:ea typeface="Calibri"/>
                <a:cs typeface="Calibri"/>
              </a:rPr>
              <a:pPr algn="ctr"/>
              <a:t>11</a:t>
            </a:fld>
            <a:r>
              <a:rPr lang="en-US" sz="2800" b="1" i="0" u="sng" strike="noStrike" cap="none" spc="0" dirty="0">
                <a:ln w="0"/>
                <a:solidFill>
                  <a:schemeClr val="tx1"/>
                </a:solidFill>
                <a:latin typeface="Calibri"/>
                <a:ea typeface="Calibri"/>
                <a:cs typeface="Calibri"/>
              </a:rPr>
              <a:t> Days</a:t>
            </a:r>
            <a:endParaRPr lang="en-IN" sz="2800" b="1" u="sng" cap="none" spc="0" dirty="0">
              <a:ln w="0"/>
              <a:solidFill>
                <a:schemeClr val="tx1"/>
              </a:solidFill>
            </a:endParaRPr>
          </a:p>
        </p:txBody>
      </p:sp>
      <p:sp>
        <p:nvSpPr>
          <p:cNvPr id="20" name="TextBox 19">
            <a:extLst>
              <a:ext uri="{FF2B5EF4-FFF2-40B4-BE49-F238E27FC236}">
                <a16:creationId xmlns:a16="http://schemas.microsoft.com/office/drawing/2014/main" id="{B8F52B82-403A-DCE8-7784-0BD514BAA0AB}"/>
              </a:ext>
            </a:extLst>
          </p:cNvPr>
          <p:cNvSpPr txBox="1"/>
          <p:nvPr/>
        </p:nvSpPr>
        <p:spPr>
          <a:xfrm>
            <a:off x="3302000" y="4854984"/>
            <a:ext cx="8890000" cy="1815882"/>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111111"/>
                </a:solidFill>
                <a:effectLst/>
                <a:highlight>
                  <a:srgbClr val="F7F7F7"/>
                </a:highlight>
                <a:latin typeface="-apple-system"/>
              </a:rPr>
              <a:t>“The e-commerce platform’s pet shop segment maintains an average order fulfillment duration of 11 days, reflecting the time it takes for orders to be delivered to customers.”</a:t>
            </a:r>
          </a:p>
          <a:p>
            <a:pPr marL="285750" indent="-285750" algn="l">
              <a:buFont typeface="Arial" panose="020B0604020202020204" pitchFamily="34" charset="0"/>
              <a:buChar char="•"/>
            </a:pPr>
            <a:r>
              <a:rPr lang="en-US" sz="1600" b="0" i="0" dirty="0">
                <a:solidFill>
                  <a:srgbClr val="111111"/>
                </a:solidFill>
                <a:effectLst/>
                <a:highlight>
                  <a:srgbClr val="F7F7F7"/>
                </a:highlight>
                <a:latin typeface="-apple-system"/>
              </a:rPr>
              <a:t>This information is valuable for the e-commerce store to assess its delivery performance and identify areas for improvement. </a:t>
            </a:r>
          </a:p>
          <a:p>
            <a:pPr marL="285750" indent="-285750" algn="l">
              <a:buFont typeface="Arial" panose="020B0604020202020204" pitchFamily="34" charset="0"/>
              <a:buChar char="•"/>
            </a:pPr>
            <a:r>
              <a:rPr lang="en-US" sz="1600" b="0" i="0" dirty="0">
                <a:solidFill>
                  <a:srgbClr val="111111"/>
                </a:solidFill>
                <a:effectLst/>
                <a:highlight>
                  <a:srgbClr val="F7F7F7"/>
                </a:highlight>
                <a:latin typeface="-apple-system"/>
              </a:rPr>
              <a:t>Also it is to be seen that  the deliveries made </a:t>
            </a:r>
            <a:r>
              <a:rPr lang="en-US" sz="1600" dirty="0">
                <a:solidFill>
                  <a:srgbClr val="111111"/>
                </a:solidFill>
                <a:highlight>
                  <a:srgbClr val="F7F7F7"/>
                </a:highlight>
                <a:latin typeface="-apple-system"/>
              </a:rPr>
              <a:t>within 11 days of its order placed are most likely to receive 5 stared review from our consumers which in returns will help us to gain consumer trust and increase sales .</a:t>
            </a:r>
            <a:endParaRPr lang="en-US" sz="1600" b="0" i="0" dirty="0">
              <a:solidFill>
                <a:srgbClr val="111111"/>
              </a:solidFill>
              <a:effectLst/>
              <a:highlight>
                <a:srgbClr val="F7F7F7"/>
              </a:highlight>
              <a:latin typeface="-apple-system"/>
            </a:endParaRPr>
          </a:p>
        </p:txBody>
      </p:sp>
      <p:sp>
        <p:nvSpPr>
          <p:cNvPr id="22" name="TextBox 21">
            <a:extLst>
              <a:ext uri="{FF2B5EF4-FFF2-40B4-BE49-F238E27FC236}">
                <a16:creationId xmlns:a16="http://schemas.microsoft.com/office/drawing/2014/main" id="{4EFBC267-6F64-688B-7D5E-8122182D0C69}"/>
              </a:ext>
            </a:extLst>
          </p:cNvPr>
          <p:cNvSpPr txBox="1"/>
          <p:nvPr/>
        </p:nvSpPr>
        <p:spPr>
          <a:xfrm>
            <a:off x="243840" y="813004"/>
            <a:ext cx="11602720" cy="830997"/>
          </a:xfrm>
          <a:prstGeom prst="rect">
            <a:avLst/>
          </a:prstGeom>
          <a:noFill/>
          <a:ln>
            <a:solidFill>
              <a:schemeClr val="accent1"/>
            </a:solidFill>
          </a:ln>
        </p:spPr>
        <p:txBody>
          <a:bodyPr wrap="square" rtlCol="0">
            <a:spAutoFit/>
          </a:bodyPr>
          <a:lstStyle/>
          <a:p>
            <a:pPr algn="ctr"/>
            <a:r>
              <a:rPr lang="en-US" sz="1600" b="0" i="0" dirty="0">
                <a:solidFill>
                  <a:srgbClr val="111111"/>
                </a:solidFill>
                <a:effectLst/>
                <a:highlight>
                  <a:srgbClr val="F7F7F7"/>
                </a:highlight>
              </a:rPr>
              <a:t>Single card visuals provide a compact and focused way to present essential information. Each card typically represents a specific metric or key performance indicator (KPI). By having these metrics displayed in a single card, users can quickly grasp the most critical data without navigating through multiple pages or charts.</a:t>
            </a:r>
            <a:endParaRPr lang="en-IN" dirty="0"/>
          </a:p>
        </p:txBody>
      </p:sp>
    </p:spTree>
    <p:extLst>
      <p:ext uri="{BB962C8B-B14F-4D97-AF65-F5344CB8AC3E}">
        <p14:creationId xmlns:p14="http://schemas.microsoft.com/office/powerpoint/2010/main" val="2795494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76CB-2E63-738B-11E6-864853CABDB8}"/>
              </a:ext>
            </a:extLst>
          </p:cNvPr>
          <p:cNvSpPr>
            <a:spLocks noGrp="1"/>
          </p:cNvSpPr>
          <p:nvPr>
            <p:ph type="title"/>
          </p:nvPr>
        </p:nvSpPr>
        <p:spPr>
          <a:xfrm>
            <a:off x="351473" y="369870"/>
            <a:ext cx="5402957" cy="480439"/>
          </a:xfrm>
        </p:spPr>
        <p:txBody>
          <a:bodyPr/>
          <a:lstStyle/>
          <a:p>
            <a:pPr algn="ctr"/>
            <a:r>
              <a:rPr lang="en-IN" sz="2400" b="1" i="0" u="sng" dirty="0">
                <a:solidFill>
                  <a:schemeClr val="tx1">
                    <a:lumMod val="75000"/>
                    <a:lumOff val="25000"/>
                  </a:schemeClr>
                </a:solidFill>
                <a:effectLst/>
                <a:latin typeface="+mn-lt"/>
                <a:ea typeface="+mn-ea"/>
                <a:cs typeface="+mn-cs"/>
              </a:rPr>
              <a:t>Weekday</a:t>
            </a:r>
            <a:r>
              <a:rPr lang="en-IN" sz="2400" b="1" i="0" u="sng" baseline="0" dirty="0">
                <a:solidFill>
                  <a:schemeClr val="tx1">
                    <a:lumMod val="75000"/>
                    <a:lumOff val="25000"/>
                  </a:schemeClr>
                </a:solidFill>
                <a:effectLst/>
                <a:latin typeface="+mn-lt"/>
                <a:ea typeface="+mn-ea"/>
                <a:cs typeface="+mn-cs"/>
              </a:rPr>
              <a:t> Vs Weekend </a:t>
            </a:r>
            <a:r>
              <a:rPr lang="en-IN" sz="2400" b="1" i="0" u="sng" dirty="0">
                <a:solidFill>
                  <a:schemeClr val="tx1">
                    <a:lumMod val="75000"/>
                    <a:lumOff val="25000"/>
                  </a:schemeClr>
                </a:solidFill>
                <a:effectLst/>
                <a:latin typeface="+mn-lt"/>
                <a:ea typeface="+mn-ea"/>
                <a:cs typeface="+mn-cs"/>
              </a:rPr>
              <a:t>Payment Patterns</a:t>
            </a:r>
            <a:br>
              <a:rPr lang="en-GB" sz="2000" b="1" u="sng" dirty="0">
                <a:solidFill>
                  <a:schemeClr val="tx1">
                    <a:lumMod val="75000"/>
                    <a:lumOff val="25000"/>
                  </a:schemeClr>
                </a:solidFill>
                <a:latin typeface="Bahnschrift" panose="020B0502040204020203" pitchFamily="34" charset="0"/>
              </a:rPr>
            </a:br>
            <a:endParaRPr lang="en-IN" sz="3200" b="1" u="sng"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ED79A827-59C9-325B-7F87-93BEAEEA877B}"/>
              </a:ext>
            </a:extLst>
          </p:cNvPr>
          <p:cNvSpPr>
            <a:spLocks noGrp="1"/>
          </p:cNvSpPr>
          <p:nvPr>
            <p:ph type="body" sz="quarter" idx="21"/>
          </p:nvPr>
        </p:nvSpPr>
        <p:spPr>
          <a:xfrm>
            <a:off x="8649021" y="1110510"/>
            <a:ext cx="2933379" cy="480440"/>
          </a:xfrm>
        </p:spPr>
        <p:txBody>
          <a:bodyPr/>
          <a:lstStyle/>
          <a:p>
            <a:r>
              <a:rPr lang="en-IN" u="sng" dirty="0"/>
              <a:t>Suggestive Strategies</a:t>
            </a:r>
          </a:p>
        </p:txBody>
      </p:sp>
      <p:sp>
        <p:nvSpPr>
          <p:cNvPr id="5" name="Text Placeholder 4">
            <a:extLst>
              <a:ext uri="{FF2B5EF4-FFF2-40B4-BE49-F238E27FC236}">
                <a16:creationId xmlns:a16="http://schemas.microsoft.com/office/drawing/2014/main" id="{2A0E916A-9798-F244-3028-4250A7C1B8DC}"/>
              </a:ext>
            </a:extLst>
          </p:cNvPr>
          <p:cNvSpPr>
            <a:spLocks noGrp="1"/>
          </p:cNvSpPr>
          <p:nvPr>
            <p:ph type="body" sz="quarter" idx="17"/>
          </p:nvPr>
        </p:nvSpPr>
        <p:spPr>
          <a:xfrm>
            <a:off x="8442960" y="2111353"/>
            <a:ext cx="3397567" cy="4000057"/>
          </a:xfrm>
        </p:spPr>
        <p:txBody>
          <a:bodyPr/>
          <a:lstStyle/>
          <a:p>
            <a:r>
              <a:rPr lang="en-US" b="1" dirty="0"/>
              <a:t>1.Weekday Promotions:</a:t>
            </a:r>
          </a:p>
          <a:p>
            <a:r>
              <a:rPr lang="en-US" b="1" dirty="0"/>
              <a:t>2.Weekend Engagement Boost:</a:t>
            </a:r>
          </a:p>
          <a:p>
            <a:pPr marL="285750" indent="-285750">
              <a:buFont typeface="Arial" panose="020B0604020202020204" pitchFamily="34" charset="0"/>
              <a:buChar char="•"/>
            </a:pPr>
            <a:r>
              <a:rPr lang="en-US" dirty="0"/>
              <a:t>Create special promotions available only on weekends.</a:t>
            </a:r>
          </a:p>
          <a:p>
            <a:r>
              <a:rPr lang="en-US" b="1" dirty="0"/>
              <a:t>3.Collaborations: </a:t>
            </a:r>
          </a:p>
          <a:p>
            <a:pPr marL="285750" indent="-285750">
              <a:buFont typeface="Arial" panose="020B0604020202020204" pitchFamily="34" charset="0"/>
              <a:buChar char="•"/>
            </a:pPr>
            <a:r>
              <a:rPr lang="en-US" dirty="0"/>
              <a:t>Partner with influencers or other brands for weekend campaigns.</a:t>
            </a:r>
          </a:p>
          <a:p>
            <a:r>
              <a:rPr lang="en-US" b="1" dirty="0"/>
              <a:t>4.Run interactive social media campaigns on weekends:</a:t>
            </a:r>
          </a:p>
          <a:p>
            <a:r>
              <a:rPr lang="en-US" b="1" dirty="0"/>
              <a:t>5.Localized Marketing:</a:t>
            </a:r>
          </a:p>
          <a:p>
            <a:pPr marL="285750" indent="-285750">
              <a:buFont typeface="Arial" panose="020B0604020202020204" pitchFamily="34" charset="0"/>
              <a:buChar char="•"/>
            </a:pPr>
            <a:r>
              <a:rPr lang="en-US" dirty="0"/>
              <a:t>Collaborate with local influencers or bloggers.</a:t>
            </a:r>
            <a:endParaRPr lang="en-US" b="1" dirty="0"/>
          </a:p>
          <a:p>
            <a:r>
              <a:rPr lang="en-US" b="1" dirty="0"/>
              <a:t>6.Feedback </a:t>
            </a:r>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144D47D0-75E7-ED32-4098-2A107FC0ED3B}"/>
              </a:ext>
            </a:extLst>
          </p:cNvPr>
          <p:cNvSpPr>
            <a:spLocks noGrp="1"/>
          </p:cNvSpPr>
          <p:nvPr>
            <p:ph type="body" sz="quarter" idx="18"/>
          </p:nvPr>
        </p:nvSpPr>
        <p:spPr>
          <a:xfrm>
            <a:off x="4815909" y="2111353"/>
            <a:ext cx="3165655" cy="3653105"/>
          </a:xfrm>
        </p:spPr>
        <p:txBody>
          <a:bodyPr/>
          <a:lstStyle/>
          <a:p>
            <a:pPr marL="285750" indent="-285750">
              <a:buFont typeface="Arial" panose="020B0604020202020204" pitchFamily="34" charset="0"/>
              <a:buChar char="•"/>
            </a:pPr>
            <a:r>
              <a:rPr lang="en-US" b="1" dirty="0"/>
              <a:t>Weekday vs. Weekend Sales Distribution:</a:t>
            </a:r>
          </a:p>
          <a:p>
            <a:pPr marL="285750" indent="-285750">
              <a:buFont typeface="Arial" panose="020B0604020202020204" pitchFamily="34" charset="0"/>
              <a:buChar char="•"/>
            </a:pPr>
            <a:r>
              <a:rPr lang="en-US" dirty="0"/>
              <a:t>To The center Total payment Value Is displayed for all the years.</a:t>
            </a:r>
          </a:p>
          <a:p>
            <a:pPr marL="285750" indent="-285750">
              <a:buFont typeface="Arial" panose="020B0604020202020204" pitchFamily="34" charset="0"/>
              <a:buChar char="•"/>
            </a:pPr>
            <a:r>
              <a:rPr lang="en-US" dirty="0"/>
              <a:t>The chart shows that weekday sales account for approximately </a:t>
            </a:r>
            <a:r>
              <a:rPr lang="en-US" b="1" dirty="0"/>
              <a:t>77% </a:t>
            </a:r>
            <a:r>
              <a:rPr lang="en-US" dirty="0"/>
              <a:t>of the total activity, while weekend sales make up the remaining </a:t>
            </a:r>
            <a:r>
              <a:rPr lang="en-US" b="1" dirty="0"/>
              <a:t>23%.</a:t>
            </a:r>
          </a:p>
          <a:p>
            <a:pPr marL="285750" indent="-285750">
              <a:buFont typeface="Arial" panose="020B0604020202020204" pitchFamily="34" charset="0"/>
              <a:buChar char="•"/>
            </a:pPr>
            <a:r>
              <a:rPr lang="en-US" dirty="0"/>
              <a:t>From This We Can Conclude that Olist experiences significantly higher sales during weekdays compared to weekends.</a:t>
            </a:r>
            <a:endParaRPr lang="en-IN" dirty="0"/>
          </a:p>
        </p:txBody>
      </p:sp>
      <p:sp>
        <p:nvSpPr>
          <p:cNvPr id="8" name="Text Placeholder 7">
            <a:extLst>
              <a:ext uri="{FF2B5EF4-FFF2-40B4-BE49-F238E27FC236}">
                <a16:creationId xmlns:a16="http://schemas.microsoft.com/office/drawing/2014/main" id="{F064B11F-6D7B-7D66-53C2-327309D98C34}"/>
              </a:ext>
            </a:extLst>
          </p:cNvPr>
          <p:cNvSpPr>
            <a:spLocks noGrp="1"/>
          </p:cNvSpPr>
          <p:nvPr>
            <p:ph type="body" sz="quarter" idx="22"/>
          </p:nvPr>
        </p:nvSpPr>
        <p:spPr>
          <a:xfrm>
            <a:off x="4876928" y="1110511"/>
            <a:ext cx="2438143" cy="480439"/>
          </a:xfrm>
        </p:spPr>
        <p:txBody>
          <a:bodyPr/>
          <a:lstStyle/>
          <a:p>
            <a:r>
              <a:rPr lang="en-IN" u="sng" dirty="0"/>
              <a:t>Identifying Trends</a:t>
            </a:r>
          </a:p>
        </p:txBody>
      </p:sp>
      <p:graphicFrame>
        <p:nvGraphicFramePr>
          <p:cNvPr id="7" name="Chart 6">
            <a:extLst>
              <a:ext uri="{FF2B5EF4-FFF2-40B4-BE49-F238E27FC236}">
                <a16:creationId xmlns:a16="http://schemas.microsoft.com/office/drawing/2014/main" id="{D25A386D-2096-8CAE-CA8D-F3E43EAA6224}"/>
              </a:ext>
            </a:extLst>
          </p:cNvPr>
          <p:cNvGraphicFramePr>
            <a:graphicFrameLocks/>
          </p:cNvGraphicFramePr>
          <p:nvPr>
            <p:extLst>
              <p:ext uri="{D42A27DB-BD31-4B8C-83A1-F6EECF244321}">
                <p14:modId xmlns:p14="http://schemas.microsoft.com/office/powerpoint/2010/main" val="3707157078"/>
              </p:ext>
            </p:extLst>
          </p:nvPr>
        </p:nvGraphicFramePr>
        <p:xfrm>
          <a:off x="351473" y="752487"/>
          <a:ext cx="4003040" cy="56203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63396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1458-9BFB-B68D-283D-045C428F90B0}"/>
              </a:ext>
            </a:extLst>
          </p:cNvPr>
          <p:cNvSpPr>
            <a:spLocks noGrp="1"/>
          </p:cNvSpPr>
          <p:nvPr>
            <p:ph type="title"/>
          </p:nvPr>
        </p:nvSpPr>
        <p:spPr>
          <a:xfrm>
            <a:off x="981896" y="423319"/>
            <a:ext cx="3239225" cy="411050"/>
          </a:xfrm>
        </p:spPr>
        <p:txBody>
          <a:bodyPr/>
          <a:lstStyle/>
          <a:p>
            <a:r>
              <a:rPr lang="en-IN" sz="2400" b="1" i="0" u="sng" dirty="0">
                <a:solidFill>
                  <a:schemeClr val="tx1">
                    <a:lumMod val="75000"/>
                    <a:lumOff val="25000"/>
                  </a:schemeClr>
                </a:solidFill>
                <a:effectLst/>
                <a:latin typeface="+mn-lt"/>
                <a:ea typeface="+mn-ea"/>
                <a:cs typeface="+mn-cs"/>
              </a:rPr>
              <a:t>Excellence</a:t>
            </a:r>
            <a:r>
              <a:rPr lang="en-IN" sz="2400" b="1" i="0" u="sng" baseline="0" dirty="0">
                <a:solidFill>
                  <a:schemeClr val="tx1">
                    <a:lumMod val="75000"/>
                    <a:lumOff val="25000"/>
                  </a:schemeClr>
                </a:solidFill>
                <a:effectLst/>
                <a:latin typeface="+mn-lt"/>
                <a:ea typeface="+mn-ea"/>
                <a:cs typeface="+mn-cs"/>
              </a:rPr>
              <a:t> in service </a:t>
            </a:r>
            <a:endParaRPr lang="en-GB" sz="1600" b="1" u="sng" dirty="0">
              <a:solidFill>
                <a:schemeClr val="tx1">
                  <a:lumMod val="75000"/>
                  <a:lumOff val="25000"/>
                </a:schemeClr>
              </a:solidFill>
              <a:latin typeface="Bahnschrift" panose="020B0502040204020203" pitchFamily="34" charset="0"/>
            </a:endParaRPr>
          </a:p>
        </p:txBody>
      </p:sp>
      <p:sp>
        <p:nvSpPr>
          <p:cNvPr id="3" name="Text Placeholder 2">
            <a:extLst>
              <a:ext uri="{FF2B5EF4-FFF2-40B4-BE49-F238E27FC236}">
                <a16:creationId xmlns:a16="http://schemas.microsoft.com/office/drawing/2014/main" id="{67564A2D-1605-2CB0-C765-6C7C16512EF9}"/>
              </a:ext>
            </a:extLst>
          </p:cNvPr>
          <p:cNvSpPr>
            <a:spLocks noGrp="1"/>
          </p:cNvSpPr>
          <p:nvPr>
            <p:ph type="body" sz="quarter" idx="13"/>
          </p:nvPr>
        </p:nvSpPr>
        <p:spPr>
          <a:xfrm>
            <a:off x="4637314" y="458406"/>
            <a:ext cx="2917371" cy="411050"/>
          </a:xfrm>
        </p:spPr>
        <p:txBody>
          <a:bodyPr/>
          <a:lstStyle/>
          <a:p>
            <a:r>
              <a:rPr lang="en-IN" u="sng" dirty="0"/>
              <a:t>Trends &amp; Insights</a:t>
            </a:r>
          </a:p>
        </p:txBody>
      </p:sp>
      <p:sp>
        <p:nvSpPr>
          <p:cNvPr id="4" name="Text Placeholder 3">
            <a:extLst>
              <a:ext uri="{FF2B5EF4-FFF2-40B4-BE49-F238E27FC236}">
                <a16:creationId xmlns:a16="http://schemas.microsoft.com/office/drawing/2014/main" id="{55166C07-40D1-445B-CD90-CC8128F5D19F}"/>
              </a:ext>
            </a:extLst>
          </p:cNvPr>
          <p:cNvSpPr>
            <a:spLocks noGrp="1"/>
          </p:cNvSpPr>
          <p:nvPr>
            <p:ph type="body" sz="quarter" idx="14"/>
          </p:nvPr>
        </p:nvSpPr>
        <p:spPr>
          <a:xfrm>
            <a:off x="7782196" y="433436"/>
            <a:ext cx="1625964" cy="411050"/>
          </a:xfrm>
        </p:spPr>
        <p:txBody>
          <a:bodyPr/>
          <a:lstStyle/>
          <a:p>
            <a:r>
              <a:rPr lang="en-IN" u="sng" dirty="0"/>
              <a:t>Suggestions</a:t>
            </a:r>
          </a:p>
        </p:txBody>
      </p:sp>
      <p:sp>
        <p:nvSpPr>
          <p:cNvPr id="5" name="Text Placeholder 4">
            <a:extLst>
              <a:ext uri="{FF2B5EF4-FFF2-40B4-BE49-F238E27FC236}">
                <a16:creationId xmlns:a16="http://schemas.microsoft.com/office/drawing/2014/main" id="{7FD7B582-E0FD-1798-5FC0-9113E8685F2D}"/>
              </a:ext>
            </a:extLst>
          </p:cNvPr>
          <p:cNvSpPr>
            <a:spLocks noGrp="1"/>
          </p:cNvSpPr>
          <p:nvPr>
            <p:ph type="body" sz="quarter" idx="16"/>
          </p:nvPr>
        </p:nvSpPr>
        <p:spPr>
          <a:xfrm>
            <a:off x="4637313" y="1005886"/>
            <a:ext cx="2917371" cy="5171394"/>
          </a:xfrm>
        </p:spPr>
        <p:txBody>
          <a:bodyPr/>
          <a:lstStyle/>
          <a:p>
            <a:pPr marL="285750" indent="-285750">
              <a:buFont typeface="Arial" panose="020B0604020202020204" pitchFamily="34" charset="0"/>
              <a:buChar char="•"/>
            </a:pPr>
            <a:r>
              <a:rPr lang="en-US" dirty="0"/>
              <a:t>The bar chart here representing different Type of  payment modes used by customers for payment .</a:t>
            </a:r>
          </a:p>
          <a:p>
            <a:pPr marL="285750" indent="-285750">
              <a:buFont typeface="Arial" panose="020B0604020202020204" pitchFamily="34" charset="0"/>
              <a:buChar char="•"/>
            </a:pPr>
            <a:r>
              <a:rPr lang="en-US" dirty="0"/>
              <a:t>We can see that credit card payments is significantly taller than the other bars.</a:t>
            </a:r>
          </a:p>
          <a:p>
            <a:pPr marL="285750" indent="-285750">
              <a:buFont typeface="Arial" panose="020B0604020202020204" pitchFamily="34" charset="0"/>
              <a:buChar char="•"/>
            </a:pPr>
            <a:r>
              <a:rPr lang="en-US" dirty="0"/>
              <a:t> Credit card payments have the highest number of orders with a review score of 5.</a:t>
            </a:r>
          </a:p>
          <a:p>
            <a:pPr marL="285750" indent="-285750">
              <a:buFont typeface="Arial" panose="020B0604020202020204" pitchFamily="34" charset="0"/>
              <a:buChar char="•"/>
            </a:pPr>
            <a:r>
              <a:rPr lang="en-US" dirty="0"/>
              <a:t>As for the other payment types  These payment types have lower counts compared to credit card payments.</a:t>
            </a:r>
          </a:p>
          <a:p>
            <a:pPr marL="285750" indent="-285750">
              <a:buFont typeface="Arial" panose="020B0604020202020204" pitchFamily="34" charset="0"/>
              <a:buChar char="•"/>
            </a:pPr>
            <a:r>
              <a:rPr lang="en-US" dirty="0"/>
              <a:t>So it can be concluded, the Customers using credit cards are more likely to give a perfect review score (5) compared to other payment methods.</a:t>
            </a:r>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42EDA86D-C70A-5722-71A9-2098BA6A0473}"/>
              </a:ext>
            </a:extLst>
          </p:cNvPr>
          <p:cNvSpPr>
            <a:spLocks noGrp="1"/>
          </p:cNvSpPr>
          <p:nvPr>
            <p:ph type="body" sz="quarter" idx="17"/>
          </p:nvPr>
        </p:nvSpPr>
        <p:spPr>
          <a:xfrm>
            <a:off x="7782196" y="869456"/>
            <a:ext cx="4324532" cy="5736826"/>
          </a:xfrm>
        </p:spPr>
        <p:txBody>
          <a:bodyPr/>
          <a:lstStyle/>
          <a:p>
            <a:pPr>
              <a:lnSpc>
                <a:spcPct val="100000"/>
              </a:lnSpc>
            </a:pPr>
            <a:r>
              <a:rPr lang="en-US" b="1" dirty="0"/>
              <a:t>1.Promote Credit Card Usage .</a:t>
            </a:r>
          </a:p>
          <a:p>
            <a:pPr>
              <a:lnSpc>
                <a:spcPct val="100000"/>
              </a:lnSpc>
            </a:pPr>
            <a:r>
              <a:rPr lang="en-US" b="1" dirty="0"/>
              <a:t>2.Customer Education:</a:t>
            </a:r>
          </a:p>
          <a:p>
            <a:pPr marL="285750" indent="-285750">
              <a:lnSpc>
                <a:spcPct val="100000"/>
              </a:lnSpc>
              <a:buFont typeface="Arial" panose="020B0604020202020204" pitchFamily="34" charset="0"/>
              <a:buChar char="•"/>
            </a:pPr>
            <a:r>
              <a:rPr lang="en-US" dirty="0"/>
              <a:t>Educate customers about the ease and safety of credit card transactions.</a:t>
            </a:r>
          </a:p>
          <a:p>
            <a:pPr marL="285750" indent="-285750">
              <a:lnSpc>
                <a:spcPct val="100000"/>
              </a:lnSpc>
              <a:buFont typeface="Arial" panose="020B0604020202020204" pitchFamily="34" charset="0"/>
              <a:buChar char="•"/>
            </a:pPr>
            <a:r>
              <a:rPr lang="en-US" dirty="0"/>
              <a:t>Provide clear instructions on how to use credit cards during checkout.</a:t>
            </a:r>
          </a:p>
          <a:p>
            <a:pPr>
              <a:lnSpc>
                <a:spcPct val="100000"/>
              </a:lnSpc>
            </a:pPr>
            <a:r>
              <a:rPr lang="en-US" b="1" dirty="0"/>
              <a:t>3.Segmented Marketing:</a:t>
            </a:r>
          </a:p>
          <a:p>
            <a:pPr marL="285750" indent="-285750">
              <a:lnSpc>
                <a:spcPct val="100000"/>
              </a:lnSpc>
              <a:buFont typeface="Arial" panose="020B0604020202020204" pitchFamily="34" charset="0"/>
              <a:buChar char="•"/>
            </a:pPr>
            <a:r>
              <a:rPr lang="en-US" dirty="0"/>
              <a:t>Create targeted marketing campaigns based on payment preferences:</a:t>
            </a:r>
          </a:p>
          <a:p>
            <a:pPr marL="285750" indent="-285750">
              <a:lnSpc>
                <a:spcPct val="100000"/>
              </a:lnSpc>
              <a:buFont typeface="Arial" panose="020B0604020202020204" pitchFamily="34" charset="0"/>
              <a:buChar char="•"/>
            </a:pPr>
            <a:r>
              <a:rPr lang="en-US" dirty="0"/>
              <a:t>Credit card users: Highlight security features and rewards.</a:t>
            </a:r>
          </a:p>
          <a:p>
            <a:pPr marL="285750" indent="-285750">
              <a:lnSpc>
                <a:spcPct val="100000"/>
              </a:lnSpc>
              <a:buFont typeface="Arial" panose="020B0604020202020204" pitchFamily="34" charset="0"/>
              <a:buChar char="•"/>
            </a:pPr>
            <a:r>
              <a:rPr lang="en-US" dirty="0"/>
              <a:t>Other payment users: Address concerns and offer incentives.</a:t>
            </a:r>
          </a:p>
          <a:p>
            <a:pPr>
              <a:lnSpc>
                <a:spcPct val="100000"/>
              </a:lnSpc>
            </a:pPr>
            <a:r>
              <a:rPr lang="en-US" b="1" dirty="0"/>
              <a:t>4.Feedback Loop:</a:t>
            </a:r>
          </a:p>
          <a:p>
            <a:pPr marL="285750" indent="-285750">
              <a:lnSpc>
                <a:spcPct val="100000"/>
              </a:lnSpc>
              <a:buFont typeface="Arial" panose="020B0604020202020204" pitchFamily="34" charset="0"/>
              <a:buChar char="•"/>
            </a:pPr>
            <a:r>
              <a:rPr lang="en-US" dirty="0"/>
              <a:t>Collect feedback specifically from customers who use non-credit card payment methods.</a:t>
            </a:r>
          </a:p>
          <a:p>
            <a:pPr marL="285750" indent="-285750">
              <a:lnSpc>
                <a:spcPct val="100000"/>
              </a:lnSpc>
              <a:buFont typeface="Arial" panose="020B0604020202020204" pitchFamily="34" charset="0"/>
              <a:buChar char="•"/>
            </a:pPr>
            <a:r>
              <a:rPr lang="en-US" dirty="0"/>
              <a:t>Use insights to improve the payment experience for all users.</a:t>
            </a:r>
          </a:p>
          <a:p>
            <a:pPr marL="285750" indent="-285750">
              <a:lnSpc>
                <a:spcPct val="100000"/>
              </a:lnSpc>
              <a:buFont typeface="Arial" panose="020B0604020202020204" pitchFamily="34" charset="0"/>
              <a:buChar char="•"/>
            </a:pPr>
            <a:endParaRPr lang="en-US" dirty="0"/>
          </a:p>
        </p:txBody>
      </p:sp>
      <p:graphicFrame>
        <p:nvGraphicFramePr>
          <p:cNvPr id="9" name="Chart 8">
            <a:extLst>
              <a:ext uri="{FF2B5EF4-FFF2-40B4-BE49-F238E27FC236}">
                <a16:creationId xmlns:a16="http://schemas.microsoft.com/office/drawing/2014/main" id="{3DD3DC1B-F574-429B-A2D7-3533A6A7CF0A}"/>
              </a:ext>
            </a:extLst>
          </p:cNvPr>
          <p:cNvGraphicFramePr>
            <a:graphicFrameLocks/>
          </p:cNvGraphicFramePr>
          <p:nvPr>
            <p:extLst>
              <p:ext uri="{D42A27DB-BD31-4B8C-83A1-F6EECF244321}">
                <p14:modId xmlns:p14="http://schemas.microsoft.com/office/powerpoint/2010/main" val="2864798644"/>
              </p:ext>
            </p:extLst>
          </p:nvPr>
        </p:nvGraphicFramePr>
        <p:xfrm>
          <a:off x="412936" y="1005886"/>
          <a:ext cx="4139833" cy="54287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4914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30F7-F801-DCE9-113D-846B034F81FB}"/>
              </a:ext>
            </a:extLst>
          </p:cNvPr>
          <p:cNvSpPr>
            <a:spLocks noGrp="1"/>
          </p:cNvSpPr>
          <p:nvPr>
            <p:ph type="title"/>
          </p:nvPr>
        </p:nvSpPr>
        <p:spPr>
          <a:xfrm>
            <a:off x="7263308" y="557568"/>
            <a:ext cx="4609744" cy="4449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b="1" i="0" u="sng" dirty="0">
                <a:solidFill>
                  <a:schemeClr val="tx1">
                    <a:lumMod val="75000"/>
                    <a:lumOff val="25000"/>
                  </a:schemeClr>
                </a:solidFill>
                <a:effectLst/>
                <a:latin typeface="+mn-lt"/>
                <a:ea typeface="+mn-ea"/>
                <a:cs typeface="+mn-cs"/>
              </a:rPr>
              <a:t>Consumer Behaviour in Sao Paulo</a:t>
            </a:r>
            <a:endParaRPr lang="en-IN" sz="600" u="sng" dirty="0">
              <a:solidFill>
                <a:schemeClr val="tx1">
                  <a:lumMod val="75000"/>
                  <a:lumOff val="25000"/>
                </a:schemeClr>
              </a:solidFill>
              <a:effectLst/>
            </a:endParaRPr>
          </a:p>
        </p:txBody>
      </p:sp>
      <p:sp>
        <p:nvSpPr>
          <p:cNvPr id="3" name="Text Placeholder 2">
            <a:extLst>
              <a:ext uri="{FF2B5EF4-FFF2-40B4-BE49-F238E27FC236}">
                <a16:creationId xmlns:a16="http://schemas.microsoft.com/office/drawing/2014/main" id="{952C7337-9227-05FD-F7C0-13CDA511774B}"/>
              </a:ext>
            </a:extLst>
          </p:cNvPr>
          <p:cNvSpPr>
            <a:spLocks noGrp="1"/>
          </p:cNvSpPr>
          <p:nvPr>
            <p:ph type="body" sz="quarter" idx="13"/>
          </p:nvPr>
        </p:nvSpPr>
        <p:spPr>
          <a:xfrm>
            <a:off x="390068" y="900906"/>
            <a:ext cx="3978732" cy="444938"/>
          </a:xfrm>
        </p:spPr>
        <p:txBody>
          <a:bodyPr/>
          <a:lstStyle/>
          <a:p>
            <a:r>
              <a:rPr lang="en-IN" u="sng" dirty="0"/>
              <a:t>Identifying Patterns And Trends </a:t>
            </a:r>
          </a:p>
        </p:txBody>
      </p:sp>
      <p:sp>
        <p:nvSpPr>
          <p:cNvPr id="5" name="Text Placeholder 4">
            <a:extLst>
              <a:ext uri="{FF2B5EF4-FFF2-40B4-BE49-F238E27FC236}">
                <a16:creationId xmlns:a16="http://schemas.microsoft.com/office/drawing/2014/main" id="{99DC2C4F-E5F8-274C-DD75-C6FBD74675A4}"/>
              </a:ext>
            </a:extLst>
          </p:cNvPr>
          <p:cNvSpPr>
            <a:spLocks noGrp="1"/>
          </p:cNvSpPr>
          <p:nvPr>
            <p:ph type="body" sz="quarter" idx="16"/>
          </p:nvPr>
        </p:nvSpPr>
        <p:spPr>
          <a:xfrm>
            <a:off x="390068" y="1549594"/>
            <a:ext cx="6738032" cy="4945992"/>
          </a:xfrm>
        </p:spPr>
        <p:txBody>
          <a:bodyPr/>
          <a:lstStyle/>
          <a:p>
            <a:pPr marL="285750" indent="-285750" algn="l">
              <a:buFont typeface="Arial" panose="020B0604020202020204" pitchFamily="34" charset="0"/>
              <a:buChar char="•"/>
            </a:pPr>
            <a:r>
              <a:rPr lang="en-US" b="0" i="0" dirty="0">
                <a:solidFill>
                  <a:srgbClr val="111111"/>
                </a:solidFill>
                <a:effectLst/>
                <a:highlight>
                  <a:srgbClr val="F7F7F7"/>
                </a:highlight>
                <a:latin typeface="-apple-system"/>
              </a:rPr>
              <a:t>The chart specifically targets Sao Paulo, which suggests that this city holds significance for the e-commerce store.</a:t>
            </a:r>
          </a:p>
          <a:p>
            <a:pPr marL="285750" indent="-285750" algn="l">
              <a:buFont typeface="Arial" panose="020B0604020202020204" pitchFamily="34" charset="0"/>
              <a:buChar char="•"/>
            </a:pPr>
            <a:r>
              <a:rPr lang="en-US" b="0" i="0" dirty="0">
                <a:solidFill>
                  <a:srgbClr val="111111"/>
                </a:solidFill>
                <a:effectLst/>
                <a:highlight>
                  <a:srgbClr val="F7F7F7"/>
                </a:highlight>
                <a:latin typeface="-apple-system"/>
              </a:rPr>
              <a:t>Sao Paulo might be a major market or a strategic area for the business.</a:t>
            </a:r>
          </a:p>
          <a:p>
            <a:pPr marL="285750" indent="-285750" algn="l">
              <a:buFont typeface="Arial" panose="020B0604020202020204" pitchFamily="34" charset="0"/>
              <a:buChar char="•"/>
            </a:pPr>
            <a:r>
              <a:rPr lang="en-US" b="0" i="0" dirty="0">
                <a:solidFill>
                  <a:srgbClr val="111111"/>
                </a:solidFill>
                <a:effectLst/>
                <a:highlight>
                  <a:srgbClr val="F7F7F7"/>
                </a:highlight>
                <a:latin typeface="-apple-system"/>
              </a:rPr>
              <a:t>The “payment value” represents the actual revenue generated from payments made by customers in Sao Paulo., and</a:t>
            </a:r>
            <a:r>
              <a:rPr lang="en-US" dirty="0">
                <a:solidFill>
                  <a:srgbClr val="111111"/>
                </a:solidFill>
                <a:highlight>
                  <a:srgbClr val="F7F7F7"/>
                </a:highlight>
                <a:latin typeface="-apple-system"/>
              </a:rPr>
              <a:t> avg price is 108 per product. </a:t>
            </a:r>
            <a:endParaRPr lang="en-US" b="0" i="0" dirty="0">
              <a:solidFill>
                <a:srgbClr val="111111"/>
              </a:solidFill>
              <a:effectLst/>
              <a:highlight>
                <a:srgbClr val="F7F7F7"/>
              </a:highlight>
              <a:latin typeface="-apple-system"/>
            </a:endParaRPr>
          </a:p>
          <a:p>
            <a:pPr marL="285750" indent="-285750">
              <a:buFont typeface="Arial" panose="020B0604020202020204" pitchFamily="34" charset="0"/>
              <a:buChar char="•"/>
            </a:pPr>
            <a:r>
              <a:rPr lang="en-US" b="0" i="0" dirty="0">
                <a:solidFill>
                  <a:srgbClr val="111111"/>
                </a:solidFill>
                <a:effectLst/>
                <a:highlight>
                  <a:srgbClr val="F7F7F7"/>
                </a:highlight>
                <a:latin typeface="-apple-system"/>
              </a:rPr>
              <a:t>The fact that the average payment value (136) is higher than the average price per product (108) suggests that customers in Sao Paulo are making larger purchases.</a:t>
            </a:r>
          </a:p>
          <a:p>
            <a:pPr marL="285750" indent="-285750">
              <a:buFont typeface="Arial" panose="020B0604020202020204" pitchFamily="34" charset="0"/>
              <a:buChar char="•"/>
            </a:pPr>
            <a:r>
              <a:rPr lang="en-US" b="0" i="0" dirty="0">
                <a:solidFill>
                  <a:srgbClr val="111111"/>
                </a:solidFill>
                <a:effectLst/>
                <a:highlight>
                  <a:srgbClr val="F7F7F7"/>
                </a:highlight>
                <a:latin typeface="-apple-system"/>
              </a:rPr>
              <a:t>The difference in these  values could include additional costs such as taxes, shipping fees, or handling charges, which inflate the overall transaction amount.</a:t>
            </a:r>
          </a:p>
          <a:p>
            <a:pPr marL="285750" indent="-285750">
              <a:buFont typeface="Arial" panose="020B0604020202020204" pitchFamily="34" charset="0"/>
              <a:buChar char="•"/>
            </a:pPr>
            <a:r>
              <a:rPr lang="en-US" b="0" i="0" dirty="0">
                <a:solidFill>
                  <a:srgbClr val="111111"/>
                </a:solidFill>
                <a:effectLst/>
                <a:highlight>
                  <a:srgbClr val="F7F7F7"/>
                </a:highlight>
                <a:latin typeface="-apple-system"/>
              </a:rPr>
              <a:t>As a measure on this we could try Clearly communicating to customers about any additional costs (shipping, taxes) during the shopping process to gain th</a:t>
            </a:r>
            <a:r>
              <a:rPr lang="en-US" dirty="0">
                <a:solidFill>
                  <a:srgbClr val="111111"/>
                </a:solidFill>
                <a:highlight>
                  <a:srgbClr val="F7F7F7"/>
                </a:highlight>
                <a:latin typeface="-apple-system"/>
              </a:rPr>
              <a:t>e trust of our buyers </a:t>
            </a:r>
            <a:r>
              <a:rPr lang="en-US" b="0" i="0" dirty="0">
                <a:solidFill>
                  <a:srgbClr val="111111"/>
                </a:solidFill>
                <a:effectLst/>
                <a:highlight>
                  <a:srgbClr val="F7F7F7"/>
                </a:highlight>
                <a:latin typeface="-apple-system"/>
              </a:rPr>
              <a:t>.</a:t>
            </a:r>
          </a:p>
          <a:p>
            <a:pPr algn="l">
              <a:buFont typeface="Arial" panose="020B0604020202020204" pitchFamily="34" charset="0"/>
              <a:buChar char="•"/>
            </a:pPr>
            <a:r>
              <a:rPr lang="en-US" b="0" i="0" dirty="0">
                <a:solidFill>
                  <a:srgbClr val="111111"/>
                </a:solidFill>
                <a:effectLst/>
                <a:highlight>
                  <a:srgbClr val="F7F7F7"/>
                </a:highlight>
                <a:latin typeface="-apple-system"/>
              </a:rPr>
              <a:t>    Reward repeat customers with loyalty points or discounts.</a:t>
            </a:r>
          </a:p>
          <a:p>
            <a:pPr algn="l">
              <a:buFont typeface="Arial" panose="020B0604020202020204" pitchFamily="34" charset="0"/>
              <a:buChar char="•"/>
            </a:pPr>
            <a:r>
              <a:rPr lang="en-US" b="0" i="0" dirty="0">
                <a:solidFill>
                  <a:srgbClr val="111111"/>
                </a:solidFill>
                <a:effectLst/>
                <a:highlight>
                  <a:srgbClr val="F7F7F7"/>
                </a:highlight>
                <a:latin typeface="-apple-system"/>
              </a:rPr>
              <a:t>    Encourage them to make larger purchases over time.</a:t>
            </a:r>
          </a:p>
          <a:p>
            <a:pPr marL="285750" indent="-285750">
              <a:buFont typeface="Arial" panose="020B0604020202020204" pitchFamily="34" charset="0"/>
              <a:buChar char="•"/>
            </a:pPr>
            <a:endParaRPr lang="en-US" b="0" i="0" dirty="0">
              <a:solidFill>
                <a:srgbClr val="111111"/>
              </a:solidFill>
              <a:effectLst/>
              <a:highlight>
                <a:srgbClr val="F7F7F7"/>
              </a:highlight>
              <a:latin typeface="-apple-system"/>
            </a:endParaRPr>
          </a:p>
          <a:p>
            <a:pPr algn="l"/>
            <a:endParaRPr lang="en-US" b="0" i="0" dirty="0">
              <a:solidFill>
                <a:srgbClr val="111111"/>
              </a:solidFill>
              <a:effectLst/>
              <a:highlight>
                <a:srgbClr val="F7F7F7"/>
              </a:highlight>
              <a:latin typeface="-apple-system"/>
            </a:endParaRPr>
          </a:p>
          <a:p>
            <a:endParaRPr lang="en-US" dirty="0"/>
          </a:p>
          <a:p>
            <a:endParaRPr lang="en-US" dirty="0"/>
          </a:p>
        </p:txBody>
      </p:sp>
      <p:graphicFrame>
        <p:nvGraphicFramePr>
          <p:cNvPr id="10" name="Chart 9">
            <a:extLst>
              <a:ext uri="{FF2B5EF4-FFF2-40B4-BE49-F238E27FC236}">
                <a16:creationId xmlns:a16="http://schemas.microsoft.com/office/drawing/2014/main" id="{464C1FC1-68A0-42CF-B4B0-3A527926C522}"/>
              </a:ext>
            </a:extLst>
          </p:cNvPr>
          <p:cNvGraphicFramePr>
            <a:graphicFrameLocks/>
          </p:cNvGraphicFramePr>
          <p:nvPr>
            <p:extLst>
              <p:ext uri="{D42A27DB-BD31-4B8C-83A1-F6EECF244321}">
                <p14:modId xmlns:p14="http://schemas.microsoft.com/office/powerpoint/2010/main" val="4284487406"/>
              </p:ext>
            </p:extLst>
          </p:nvPr>
        </p:nvGraphicFramePr>
        <p:xfrm>
          <a:off x="7697106" y="1002506"/>
          <a:ext cx="4104826" cy="5493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4861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E608E9C1-36E7-4611-8059-35F72673F40D}">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F60C09B-62E7-494C-A07A-FBD013FF54E1}">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689</TotalTime>
  <Words>1604</Words>
  <Application>Microsoft Office PowerPoint</Application>
  <PresentationFormat>Widescreen</PresentationFormat>
  <Paragraphs>143</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-apple-system</vt:lpstr>
      <vt:lpstr>Arial</vt:lpstr>
      <vt:lpstr>Bahnschrift</vt:lpstr>
      <vt:lpstr>Calibri</vt:lpstr>
      <vt:lpstr>Calibri Light</vt:lpstr>
      <vt:lpstr>Poppins</vt:lpstr>
      <vt:lpstr>Office Theme</vt:lpstr>
      <vt:lpstr>1_Office Theme</vt:lpstr>
      <vt:lpstr>Store’s Performance Analysis</vt:lpstr>
      <vt:lpstr>Research Objective: The primary objective of our project is to analyze and optimize the performance of an e-commerce store with the goal of maximizing both sales revenue and overall profit. To achieve this, we will focus on the following aspects:</vt:lpstr>
      <vt:lpstr>Challenges We face While Creating This Project</vt:lpstr>
      <vt:lpstr>Challenges We face While Creating This Project</vt:lpstr>
      <vt:lpstr>Key Performance Indicators (KPI’s)</vt:lpstr>
      <vt:lpstr>Single Card Metrix</vt:lpstr>
      <vt:lpstr>Weekday Vs Weekend Payment Patterns </vt:lpstr>
      <vt:lpstr>Excellence in service </vt:lpstr>
      <vt:lpstr>Consumer Behaviour in Sao Paulo</vt:lpstr>
      <vt:lpstr>Impact of Shipping Duration on Customer Satisfaction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Retention Analysis</dc:title>
  <dc:creator>AKSHAY UDAWANT</dc:creator>
  <cp:lastModifiedBy>AKSHAY UDAWANT</cp:lastModifiedBy>
  <cp:revision>20</cp:revision>
  <dcterms:created xsi:type="dcterms:W3CDTF">2024-03-27T14:08:52Z</dcterms:created>
  <dcterms:modified xsi:type="dcterms:W3CDTF">2024-09-23T10:10:16Z</dcterms:modified>
</cp:coreProperties>
</file>