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5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4822-492A-4971-B44A-2466EE82F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D4129-683B-4481-947B-48AD961C2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FAC8-7B1C-42E0-88AF-75F57F53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81A05-99CC-4BD0-97C7-D96CD091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4671-67C3-4C3C-A435-650EB4D8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0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AC90-7A93-4A06-ACA0-23F5409D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38F59-06F5-4B29-9ABC-D97295E4F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7D357-722C-4EEE-AB55-FFA8BF49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0A2BB-CC8F-4510-8465-3DEEEAF2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6182-FA6D-4096-8AA4-35C2492D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9AE45-0219-4CB4-B593-CC07B45B2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3A80-7173-46D4-9F1E-ADA29829A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C7C4B-3F92-4B0F-8676-2029D89F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0D4E2-70AC-4E9E-B75E-99E12F18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CD8C2-B2C0-4A2B-886C-FE04FFC6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52EB-5BC6-450A-A23A-6A6584E6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AC09-195F-457B-8B6C-D521EC47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30EF4-F27C-495D-A7D7-82EE0817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E422-0E0A-402A-8B07-C051733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CBF1-AB46-47B2-B606-559DDBB9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2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FDFC-7BE3-45CD-A89C-5838E8D3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F5006-23F3-4691-B921-1D170D85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D1F7-D7FB-40C5-B435-91F020E2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7D62-85A6-4FC6-A95C-13F08A95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13BEB-C1FF-4D51-90A2-DBB3F5D9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0980-B9B5-4A02-980F-D35AA0F4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AA23-12F6-4050-B0E5-BF9B04636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424A7-0BA2-4FD0-9C83-29512CA52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0079-E7DE-48AD-806F-7924E88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1C90-B207-4350-8CF5-DAAD0489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8A2BA-D9C4-4EF1-B3C7-44AAF8A8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7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2902-DFB1-45D3-9010-8A03590F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2A84F-BCFE-43F7-9681-A9981A6B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28AEF-504C-4ED9-9F82-08BEF0424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46AA0-5430-4761-AD17-4BE5CD6B6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6B864-8A02-450F-B41F-2F08816AB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625FE-AB72-4C72-A3ED-BB2A086C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B4812-30DE-4121-811C-1116EC08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C5B93-4FA3-4FA7-A339-CF95FDA4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2C83-E2F2-4619-A7F4-872819A8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CB6AD-1BA8-40EE-A66A-6208D2E8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6B0FB-2E50-4FA0-8CA1-752F00C3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780F-0152-4FE1-8043-36EFA99B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8FB45-D12F-4BD3-93D0-840D3104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B72F9-B2D5-468E-9220-C7C412BF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75F6-78D9-4D05-9AC9-6B409973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9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CF36-06BA-4B15-983A-538E5F62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9B2C-A909-48AB-A5E2-8BC9A71D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F9DF-D690-41D0-A24E-5DEC4BEBA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8B5B1-04D4-431A-B0F3-4B395B2A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D5FBE-9A9F-4AA2-ABC8-0AC0132C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46AB-C387-4B94-AAF3-216C9EFA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7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4AB-6FB6-405A-8C51-EDEB27F8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9DAEB-5B50-440F-ADAF-6209BC92C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445B3-33B4-4262-9223-9DF6328AB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BF5DB-5F15-4AF6-A129-C38DE1BB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3A7F8-A760-45D7-B7B5-81F63EFD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15F2-3611-41D1-9D0C-146C0F6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36600-401E-43AC-A770-F6802C7B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5D3BB-922C-4BB1-82F6-6644B356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B27D1-D0C0-4C68-92FE-2D8598944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0B04-7F47-4A47-9AAC-08154F2EE30B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920A-29BD-4378-A970-FFC23EBAD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DD63-FB56-4042-9600-68716615E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9AE8-EB60-4B9F-94BF-E8C59C163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4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xa.info/paper/04587c10a7c92baa01948f71f2513d5928fe8e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FB2D-EFA6-4E8B-8037-FBFE68BE6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0221" y="1706374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latin typeface="Cooper Black" panose="0208090404030B020404" pitchFamily="18" charset="0"/>
              </a:rPr>
              <a:t>Factors Affecting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03257-65E8-483E-ADEE-03C323451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105" y="533278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4000" b="1" dirty="0"/>
              <a:t>~ Divya Thakur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plate&#10;&#10;Description generated with high confidence">
            <a:extLst>
              <a:ext uri="{FF2B5EF4-FFF2-40B4-BE49-F238E27FC236}">
                <a16:creationId xmlns:a16="http://schemas.microsoft.com/office/drawing/2014/main" id="{7406D436-8A47-4217-9F18-C05C6B8B8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" r="6055"/>
          <a:stretch/>
        </p:blipFill>
        <p:spPr>
          <a:xfrm>
            <a:off x="38812" y="0"/>
            <a:ext cx="6866293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FAB38-53D0-431E-AE96-3A2249D2B97B}"/>
              </a:ext>
            </a:extLst>
          </p:cNvPr>
          <p:cNvSpPr txBox="1"/>
          <p:nvPr/>
        </p:nvSpPr>
        <p:spPr>
          <a:xfrm>
            <a:off x="7148946" y="1385455"/>
            <a:ext cx="14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78713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88A6-54E1-4DF2-9510-E5B23E17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3" y="263147"/>
            <a:ext cx="3724610" cy="7069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>
                <a:latin typeface="Cooper Black" panose="0208090404030B020404" pitchFamily="18" charset="0"/>
              </a:rPr>
              <a:t>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7607F-C777-4DE9-97BF-0943E665C925}"/>
              </a:ext>
            </a:extLst>
          </p:cNvPr>
          <p:cNvSpPr txBox="1"/>
          <p:nvPr/>
        </p:nvSpPr>
        <p:spPr>
          <a:xfrm>
            <a:off x="891425" y="1116578"/>
            <a:ext cx="8280145" cy="3477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IN" sz="2000" b="1" dirty="0">
                <a:latin typeface="Bahnschrift SemiLight" panose="020B0502040204020203" pitchFamily="34" charset="0"/>
              </a:rPr>
              <a:t>Context</a:t>
            </a:r>
          </a:p>
          <a:p>
            <a:pPr fontAlgn="base"/>
            <a:r>
              <a:rPr lang="en-IN" dirty="0">
                <a:latin typeface="Bahnschrift SemiLight" panose="020B0502040204020203" pitchFamily="34" charset="0"/>
              </a:rPr>
              <a:t>This dataset is originally from the National Institute of Diabetes and Digestive and Kidney Diseases. The objective of the dataset is to diagnostically predict whether or not a patient has diabetes, based on certain diagnostic measurements included in the dataset. Several constraints were placed on the selection of these instances from a larger database. In particular, all patients here are females at least 21 years old of Pima Indian heritage.</a:t>
            </a:r>
          </a:p>
          <a:p>
            <a:pPr fontAlgn="base"/>
            <a:endParaRPr lang="en-IN" b="1" dirty="0">
              <a:latin typeface="Bahnschrift SemiLight" panose="020B0502040204020203" pitchFamily="34" charset="0"/>
            </a:endParaRPr>
          </a:p>
          <a:p>
            <a:pPr fontAlgn="base"/>
            <a:r>
              <a:rPr lang="en-IN" sz="2000" b="1" dirty="0">
                <a:latin typeface="Bahnschrift SemiLight" panose="020B0502040204020203" pitchFamily="34" charset="0"/>
              </a:rPr>
              <a:t>Content</a:t>
            </a:r>
          </a:p>
          <a:p>
            <a:pPr fontAlgn="base"/>
            <a:r>
              <a:rPr lang="en-IN" dirty="0">
                <a:latin typeface="Bahnschrift SemiLight" panose="020B0502040204020203" pitchFamily="34" charset="0"/>
              </a:rPr>
              <a:t>The dataset consists of several medical predictor variables and one target variable, </a:t>
            </a:r>
            <a:r>
              <a:rPr lang="en-IN" i="1" dirty="0">
                <a:latin typeface="Bahnschrift SemiLight" panose="020B0502040204020203" pitchFamily="34" charset="0"/>
              </a:rPr>
              <a:t>Outcome. </a:t>
            </a:r>
            <a:r>
              <a:rPr lang="en-IN" dirty="0">
                <a:latin typeface="Bahnschrift SemiLight" panose="020B0502040204020203" pitchFamily="34" charset="0"/>
              </a:rPr>
              <a:t>Predictor variables include the number of pregnancies the patient has </a:t>
            </a:r>
            <a:r>
              <a:rPr lang="en-IN" dirty="0" err="1">
                <a:latin typeface="Bahnschrift SemiLight" panose="020B0502040204020203" pitchFamily="34" charset="0"/>
              </a:rPr>
              <a:t>has</a:t>
            </a:r>
            <a:r>
              <a:rPr lang="en-IN" dirty="0">
                <a:latin typeface="Bahnschrift SemiLight" panose="020B0502040204020203" pitchFamily="34" charset="0"/>
              </a:rPr>
              <a:t>, their BMI, insulin level, age and so on.</a:t>
            </a:r>
            <a:endParaRPr lang="en-IN" i="1" dirty="0">
              <a:latin typeface="Bahnschrift Semi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5E7330-3048-4ADD-9425-A7903B2C6D27}"/>
              </a:ext>
            </a:extLst>
          </p:cNvPr>
          <p:cNvSpPr/>
          <p:nvPr/>
        </p:nvSpPr>
        <p:spPr>
          <a:xfrm>
            <a:off x="891425" y="4841129"/>
            <a:ext cx="8440969" cy="15081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IN" sz="2000" b="1" i="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</a:rPr>
              <a:t>Acknowledgements</a:t>
            </a:r>
          </a:p>
          <a:p>
            <a:pPr fontAlgn="base"/>
            <a:r>
              <a:rPr lang="en-IN" b="0" i="0" dirty="0">
                <a:effectLst/>
                <a:latin typeface="Bahnschrift SemiLight" panose="020B0502040204020203" pitchFamily="34" charset="0"/>
              </a:rPr>
              <a:t>Smith, J.W., Everhart, J.E., Dickson, W.C., </a:t>
            </a:r>
            <a:r>
              <a:rPr lang="en-IN" b="0" i="0" dirty="0" err="1">
                <a:effectLst/>
                <a:latin typeface="Bahnschrift SemiLight" panose="020B0502040204020203" pitchFamily="34" charset="0"/>
              </a:rPr>
              <a:t>Knowler</a:t>
            </a:r>
            <a:r>
              <a:rPr lang="en-IN" b="0" i="0" dirty="0">
                <a:effectLst/>
                <a:latin typeface="Bahnschrift SemiLight" panose="020B0502040204020203" pitchFamily="34" charset="0"/>
              </a:rPr>
              <a:t>, W.C., &amp; Johannes, R.S. (1988). </a:t>
            </a:r>
            <a:r>
              <a:rPr lang="en-IN" b="0" i="0" u="none" strike="noStrike" dirty="0">
                <a:solidFill>
                  <a:srgbClr val="008ABC"/>
                </a:solidFill>
                <a:effectLst/>
                <a:latin typeface="Bahnschrift SemiLight" panose="020B0502040204020203" pitchFamily="34" charset="0"/>
                <a:hlinkClick r:id="rId2"/>
              </a:rPr>
              <a:t>Using the ADAP learning algorithm to forecast the onset of diabetes mellitus</a:t>
            </a:r>
            <a:r>
              <a:rPr lang="en-IN" b="0" i="0" dirty="0">
                <a:effectLst/>
                <a:latin typeface="Bahnschrift SemiLight" panose="020B0502040204020203" pitchFamily="34" charset="0"/>
              </a:rPr>
              <a:t>. </a:t>
            </a:r>
            <a:r>
              <a:rPr lang="en-IN" b="0" i="1" dirty="0">
                <a:effectLst/>
                <a:latin typeface="Bahnschrift SemiLight" panose="020B0502040204020203" pitchFamily="34" charset="0"/>
              </a:rPr>
              <a:t>In Proceedings of the Symposium on Computer Applications and Medical Care</a:t>
            </a:r>
            <a:r>
              <a:rPr lang="en-IN" b="0" i="0" dirty="0">
                <a:effectLst/>
                <a:latin typeface="Bahnschrift SemiLight" panose="020B0502040204020203" pitchFamily="34" charset="0"/>
              </a:rPr>
              <a:t> (pp. 261--265). IEEE Computer Society Press.</a:t>
            </a:r>
          </a:p>
        </p:txBody>
      </p:sp>
    </p:spTree>
    <p:extLst>
      <p:ext uri="{BB962C8B-B14F-4D97-AF65-F5344CB8AC3E}">
        <p14:creationId xmlns:p14="http://schemas.microsoft.com/office/powerpoint/2010/main" val="250542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2DB39-D8B8-4C5D-B954-88EC80C5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Loading the Data &amp; Viewing It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210709A-2FFB-4648-86B3-A0BAB0AF8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0" y="291106"/>
            <a:ext cx="11340821" cy="36033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57DD51-639B-475B-889D-09572ECD70E1}"/>
              </a:ext>
            </a:extLst>
          </p:cNvPr>
          <p:cNvSpPr txBox="1"/>
          <p:nvPr/>
        </p:nvSpPr>
        <p:spPr>
          <a:xfrm>
            <a:off x="4306243" y="3949296"/>
            <a:ext cx="390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highlight>
                  <a:srgbClr val="C0C0C0"/>
                </a:highlight>
              </a:rPr>
              <a:t>  768 Rows and 9 Columns      </a:t>
            </a:r>
          </a:p>
        </p:txBody>
      </p:sp>
    </p:spTree>
    <p:extLst>
      <p:ext uri="{BB962C8B-B14F-4D97-AF65-F5344CB8AC3E}">
        <p14:creationId xmlns:p14="http://schemas.microsoft.com/office/powerpoint/2010/main" val="393609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E714-AF11-4C1C-B076-CDBA1382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43" y="4147362"/>
            <a:ext cx="5687291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404040"/>
                </a:solidFill>
                <a:latin typeface="Cooper Black" panose="0208090404030B020404" pitchFamily="18" charset="0"/>
              </a:rPr>
              <a:t>Gathering Dataset’s Info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16D193-9D60-43C3-9842-8AF119B36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3" y="50545"/>
            <a:ext cx="11753827" cy="3530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789FE5-9ECD-4459-9055-0DEFC82C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6"/>
          <a:stretch/>
        </p:blipFill>
        <p:spPr>
          <a:xfrm>
            <a:off x="5926467" y="3631993"/>
            <a:ext cx="6003174" cy="3150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5E212D-7CB3-4055-A199-87972B635EA4}"/>
              </a:ext>
            </a:extLst>
          </p:cNvPr>
          <p:cNvSpPr txBox="1"/>
          <p:nvPr/>
        </p:nvSpPr>
        <p:spPr>
          <a:xfrm>
            <a:off x="215964" y="3064848"/>
            <a:ext cx="11579337" cy="4686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34E30-412F-464D-9159-14E7184A42C7}"/>
              </a:ext>
            </a:extLst>
          </p:cNvPr>
          <p:cNvSpPr txBox="1"/>
          <p:nvPr/>
        </p:nvSpPr>
        <p:spPr>
          <a:xfrm>
            <a:off x="5967822" y="6405394"/>
            <a:ext cx="5933163" cy="369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EEFB7-FC39-40E8-ABFA-C07E5985E2C0}"/>
              </a:ext>
            </a:extLst>
          </p:cNvPr>
          <p:cNvSpPr txBox="1"/>
          <p:nvPr/>
        </p:nvSpPr>
        <p:spPr>
          <a:xfrm>
            <a:off x="238939" y="941970"/>
            <a:ext cx="597347" cy="19252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13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DE5EB-1E4B-44AE-8D06-64102004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VISUALIZATION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634E0B-2EE1-42FC-B041-C0A0B8047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07"/>
          <a:stretch/>
        </p:blipFill>
        <p:spPr>
          <a:xfrm>
            <a:off x="330380" y="2277801"/>
            <a:ext cx="7184325" cy="43561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A03288C-9AAF-49B5-90C5-683BEA4D9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09"/>
          <a:stretch/>
        </p:blipFill>
        <p:spPr>
          <a:xfrm>
            <a:off x="7070273" y="2653742"/>
            <a:ext cx="4453873" cy="3770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F2C1B9-C7C8-4287-870C-039BBCD63990}"/>
              </a:ext>
            </a:extLst>
          </p:cNvPr>
          <p:cNvSpPr txBox="1"/>
          <p:nvPr/>
        </p:nvSpPr>
        <p:spPr>
          <a:xfrm>
            <a:off x="2613211" y="1602029"/>
            <a:ext cx="14349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BOX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D5FB9-29B6-46BE-8103-0E1214194588}"/>
              </a:ext>
            </a:extLst>
          </p:cNvPr>
          <p:cNvSpPr txBox="1"/>
          <p:nvPr/>
        </p:nvSpPr>
        <p:spPr>
          <a:xfrm>
            <a:off x="8229036" y="1602030"/>
            <a:ext cx="14349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BAR PLOT</a:t>
            </a:r>
          </a:p>
        </p:txBody>
      </p:sp>
    </p:spTree>
    <p:extLst>
      <p:ext uri="{BB962C8B-B14F-4D97-AF65-F5344CB8AC3E}">
        <p14:creationId xmlns:p14="http://schemas.microsoft.com/office/powerpoint/2010/main" val="56753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8EC09-3412-44A5-A7D9-4CE0203F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</a:t>
            </a:r>
            <a:r>
              <a:rPr lang="en-US" sz="4800" b="1" kern="12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Visualisation</a:t>
            </a:r>
            <a:r>
              <a:rPr lang="en-US" sz="48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With Histogram 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EBF9C9-B05A-4DFD-8B7A-2E2E1A54E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43"/>
          <a:stretch/>
        </p:blipFill>
        <p:spPr>
          <a:xfrm>
            <a:off x="5113232" y="225645"/>
            <a:ext cx="6648644" cy="6265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75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99D65-7F45-4673-ACE3-B0FE266C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Correlation, Insights &amp; Conclusions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822C2D-2211-4B80-994B-A77226F01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895503" y="266471"/>
            <a:ext cx="7000075" cy="3879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228964-D77B-4DE9-8B7D-B33BEF36D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13" y="4218582"/>
            <a:ext cx="7000075" cy="2367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344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SemiLight</vt:lpstr>
      <vt:lpstr>Calibri</vt:lpstr>
      <vt:lpstr>Calibri Light</vt:lpstr>
      <vt:lpstr>Cooper Black</vt:lpstr>
      <vt:lpstr>Office Theme</vt:lpstr>
      <vt:lpstr>Factors Affecting Diabetes</vt:lpstr>
      <vt:lpstr>Description</vt:lpstr>
      <vt:lpstr>Loading the Data &amp; Viewing It</vt:lpstr>
      <vt:lpstr>Gathering Dataset’s Info</vt:lpstr>
      <vt:lpstr>DATA VISUALIZATION</vt:lpstr>
      <vt:lpstr>Data Visualisation With Histogram </vt:lpstr>
      <vt:lpstr>Correlation, Insights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Diabetes</dc:title>
  <dc:creator>Divya Thakur</dc:creator>
  <cp:lastModifiedBy>Divya Thakur</cp:lastModifiedBy>
  <cp:revision>6</cp:revision>
  <dcterms:created xsi:type="dcterms:W3CDTF">2018-08-05T22:47:11Z</dcterms:created>
  <dcterms:modified xsi:type="dcterms:W3CDTF">2018-08-05T23:08:51Z</dcterms:modified>
</cp:coreProperties>
</file>