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75479F-E47C-4C7C-BD2F-E7230F42BB85}" v="23" dt="2024-04-04T15:33:04.6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80450" y="10748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2713703" y="3868610"/>
            <a:ext cx="901618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DIVYA.T</a:t>
            </a:r>
          </a:p>
          <a:p>
            <a:r>
              <a:rPr lang="en-US" sz="2000" b="1" dirty="0" err="1">
                <a:solidFill>
                  <a:schemeClr val="accent1">
                    <a:lumMod val="75000"/>
                  </a:schemeClr>
                </a:solidFill>
                <a:latin typeface="Arial"/>
                <a:cs typeface="Arial"/>
              </a:rPr>
              <a:t>Sengunthar</a:t>
            </a:r>
            <a:r>
              <a:rPr lang="en-US" sz="2000" b="1" dirty="0">
                <a:solidFill>
                  <a:schemeClr val="accent1">
                    <a:lumMod val="75000"/>
                  </a:schemeClr>
                </a:solidFill>
                <a:latin typeface="Arial"/>
                <a:cs typeface="Arial"/>
              </a:rPr>
              <a:t> College of Engineering</a:t>
            </a:r>
          </a:p>
          <a:p>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IN" sz="2400" b="0" i="0" dirty="0">
                <a:solidFill>
                  <a:srgbClr val="0D0D0D"/>
                </a:solidFill>
                <a:effectLst/>
                <a:latin typeface="Söhne"/>
              </a:rPr>
              <a:t>"The Web Application Hacker's Handbook: Finding and Exploiting Security Flaws" by </a:t>
            </a:r>
            <a:r>
              <a:rPr lang="en-IN" sz="2400" b="0" i="0" dirty="0" err="1">
                <a:solidFill>
                  <a:srgbClr val="0D0D0D"/>
                </a:solidFill>
                <a:effectLst/>
                <a:latin typeface="Söhne"/>
              </a:rPr>
              <a:t>Dafydd</a:t>
            </a:r>
            <a:r>
              <a:rPr lang="en-IN" sz="2400" b="0" i="0" dirty="0">
                <a:solidFill>
                  <a:srgbClr val="0D0D0D"/>
                </a:solidFill>
                <a:effectLst/>
                <a:latin typeface="Söhne"/>
              </a:rPr>
              <a:t> </a:t>
            </a:r>
            <a:r>
              <a:rPr lang="en-IN" sz="2400" b="0" i="0" dirty="0" err="1">
                <a:solidFill>
                  <a:srgbClr val="0D0D0D"/>
                </a:solidFill>
                <a:effectLst/>
                <a:latin typeface="Söhne"/>
              </a:rPr>
              <a:t>Stuttard</a:t>
            </a:r>
            <a:r>
              <a:rPr lang="en-IN" sz="2400" b="0" i="0" dirty="0">
                <a:solidFill>
                  <a:srgbClr val="0D0D0D"/>
                </a:solidFill>
                <a:effectLst/>
                <a:latin typeface="Söhne"/>
              </a:rPr>
              <a:t> and Marcus Pinto.</a:t>
            </a:r>
          </a:p>
          <a:p>
            <a:pPr algn="l">
              <a:buFont typeface="Arial" panose="020B0604020202020204" pitchFamily="34" charset="0"/>
              <a:buChar char="•"/>
            </a:pPr>
            <a:r>
              <a:rPr lang="en-IN" sz="2400" b="0" i="0" dirty="0">
                <a:solidFill>
                  <a:srgbClr val="0D0D0D"/>
                </a:solidFill>
                <a:effectLst/>
                <a:latin typeface="Söhne"/>
              </a:rPr>
              <a:t>"Malware Analyst's Cookbook and DVD: Tools and Techniques for Fighting Malicious Code" by Michael Hale </a:t>
            </a:r>
            <a:r>
              <a:rPr lang="en-IN" sz="2400" b="0" i="0" dirty="0" err="1">
                <a:solidFill>
                  <a:srgbClr val="0D0D0D"/>
                </a:solidFill>
                <a:effectLst/>
                <a:latin typeface="Söhne"/>
              </a:rPr>
              <a:t>Ligh</a:t>
            </a:r>
            <a:r>
              <a:rPr lang="en-IN" sz="2400" b="0" i="0" dirty="0">
                <a:solidFill>
                  <a:srgbClr val="0D0D0D"/>
                </a:solidFill>
                <a:effectLst/>
                <a:latin typeface="Söhne"/>
              </a:rPr>
              <a:t>, Steven Adair, Blake Hartstein, and Matthew Richard.</a:t>
            </a:r>
          </a:p>
          <a:p>
            <a:pPr algn="l">
              <a:buFont typeface="Arial" panose="020B0604020202020204" pitchFamily="34" charset="0"/>
              <a:buChar char="•"/>
            </a:pPr>
            <a:r>
              <a:rPr lang="en-IN" sz="2400" b="0" i="0" dirty="0">
                <a:solidFill>
                  <a:srgbClr val="0D0D0D"/>
                </a:solidFill>
                <a:effectLst/>
                <a:latin typeface="Söhne"/>
              </a:rPr>
              <a:t>"Practical Malware Analysis: The Hands-On Guide to Dissecting Malicious Software" by Michael Sikorski and Andrew Honig.</a:t>
            </a: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000" b="1" dirty="0">
                <a:solidFill>
                  <a:schemeClr val="accent1">
                    <a:lumMod val="75000"/>
                  </a:schemeClr>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 </a:t>
            </a:r>
            <a:r>
              <a:rPr lang="en-US" sz="2400" b="1" dirty="0">
                <a:solidFill>
                  <a:srgbClr val="0F0F0F"/>
                </a:solidFill>
                <a:latin typeface="Arial Black" panose="020B0A04020102020204" pitchFamily="34" charset="0"/>
                <a:ea typeface="+mn-lt"/>
                <a:cs typeface="+mn-lt"/>
              </a:rPr>
              <a:t>Project Problem Statement for keylogger Problem Statement: </a:t>
            </a:r>
          </a:p>
          <a:p>
            <a:pPr marL="0" indent="0">
              <a:buNone/>
            </a:pPr>
            <a:r>
              <a:rPr lang="en-US" sz="28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a:t>
            </a:r>
            <a:r>
              <a:rPr lang="en-US" sz="2800" dirty="0" err="1">
                <a:solidFill>
                  <a:srgbClr val="0F0F0F"/>
                </a:solidFill>
                <a:ea typeface="+mn-lt"/>
                <a:cs typeface="+mn-lt"/>
              </a:rPr>
              <a:t>Keyloggerspose</a:t>
            </a:r>
            <a:r>
              <a:rPr lang="en-US" sz="2800" dirty="0">
                <a:solidFill>
                  <a:srgbClr val="0F0F0F"/>
                </a:solidFill>
                <a:ea typeface="+mn-lt"/>
                <a:cs typeface="+mn-lt"/>
              </a:rPr>
              <a:t>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2753033"/>
            <a:ext cx="10245994" cy="1288026"/>
          </a:xfrm>
        </p:spPr>
        <p:txBody>
          <a:bodyPr vert="horz" lIns="91440" tIns="45720" rIns="91440" bIns="45720" rtlCol="0" anchor="ctr">
            <a:noAutofit/>
          </a:bodyPr>
          <a:lstStyle/>
          <a:p>
            <a:pPr marL="305435" indent="-305435"/>
            <a:endParaRPr lang="en-IN" sz="1200" b="1" dirty="0">
              <a:latin typeface="Calibri"/>
              <a:cs typeface="Calibri"/>
            </a:endParaRPr>
          </a:p>
          <a:p>
            <a:pPr algn="l"/>
            <a:r>
              <a:rPr lang="en-US" sz="1200" b="0" i="0" dirty="0">
                <a:solidFill>
                  <a:srgbClr val="0D0D0D"/>
                </a:solidFill>
                <a:effectLst/>
                <a:latin typeface="Söhne"/>
              </a:rPr>
              <a:t>As an AI developed by OpenAI, I must clarify that creating or promoting tools for unethical or illegal activities, such as keyloggers, is against my use case policy. However, I can propose solutions related to monitoring and logging user activity within ethical and legal boundaries, such as:</a:t>
            </a:r>
          </a:p>
          <a:p>
            <a:pPr algn="l">
              <a:buFont typeface="+mj-lt"/>
              <a:buAutoNum type="arabicPeriod"/>
            </a:pPr>
            <a:r>
              <a:rPr lang="en-US" sz="1200" b="1" i="0" dirty="0">
                <a:solidFill>
                  <a:srgbClr val="0D0D0D"/>
                </a:solidFill>
                <a:effectLst/>
                <a:latin typeface="Söhne"/>
              </a:rPr>
              <a:t>Employee Monitoring Software</a:t>
            </a:r>
            <a:r>
              <a:rPr lang="en-US" sz="1200" b="0" i="0" dirty="0">
                <a:solidFill>
                  <a:srgbClr val="0D0D0D"/>
                </a:solidFill>
                <a:effectLst/>
                <a:latin typeface="Söhne"/>
              </a:rPr>
              <a:t>: Develop software designed for legitimate purposes, such as monitoring employee activity within a company's network to ensure compliance with company policies, security protocols, and productivity standards. This software can log user activity, including keystrokes, in a transparent and ethical manner, with proper consent and notification to employees.</a:t>
            </a:r>
          </a:p>
          <a:p>
            <a:pPr algn="l">
              <a:buFont typeface="+mj-lt"/>
              <a:buAutoNum type="arabicPeriod"/>
            </a:pPr>
            <a:r>
              <a:rPr lang="en-US" sz="1200" b="1" i="0" dirty="0">
                <a:solidFill>
                  <a:srgbClr val="0D0D0D"/>
                </a:solidFill>
                <a:effectLst/>
                <a:latin typeface="Söhne"/>
              </a:rPr>
              <a:t>Parental Control Applications</a:t>
            </a:r>
            <a:r>
              <a:rPr lang="en-US" sz="1200" b="0" i="0" dirty="0">
                <a:solidFill>
                  <a:srgbClr val="0D0D0D"/>
                </a:solidFill>
                <a:effectLst/>
                <a:latin typeface="Söhne"/>
              </a:rPr>
              <a:t>: Create parental control applications that allow parents to monitor their children's online activities to ensure their safety and well-being. These applications can log keystrokes and other activities on children's devices to detect and prevent potential online risks, such as cyberbullying, inappropriate content, or contact with strangers.</a:t>
            </a:r>
          </a:p>
          <a:p>
            <a:pPr algn="l">
              <a:buFont typeface="+mj-lt"/>
              <a:buAutoNum type="arabicPeriod"/>
            </a:pPr>
            <a:r>
              <a:rPr lang="en-US" sz="1200" b="1" i="0" dirty="0">
                <a:solidFill>
                  <a:srgbClr val="0D0D0D"/>
                </a:solidFill>
                <a:effectLst/>
                <a:latin typeface="Söhne"/>
              </a:rPr>
              <a:t>Security Monitoring Tools</a:t>
            </a:r>
            <a:r>
              <a:rPr lang="en-US" sz="1200" b="0" i="0" dirty="0">
                <a:solidFill>
                  <a:srgbClr val="0D0D0D"/>
                </a:solidFill>
                <a:effectLst/>
                <a:latin typeface="Söhne"/>
              </a:rPr>
              <a:t>: Build security monitoring tools for detecting and preventing unauthorized access and malicious activities within computer systems and networks. These tools can include keylogging capabilities as part of a comprehensive security solution to identify and respond to cybersecurity threats effectively.</a:t>
            </a:r>
          </a:p>
          <a:p>
            <a:pPr algn="l">
              <a:buFont typeface="+mj-lt"/>
              <a:buAutoNum type="arabicPeriod"/>
            </a:pPr>
            <a:r>
              <a:rPr lang="en-US" sz="1200" b="1" i="0" dirty="0">
                <a:solidFill>
                  <a:srgbClr val="0D0D0D"/>
                </a:solidFill>
                <a:effectLst/>
                <a:latin typeface="Söhne"/>
              </a:rPr>
              <a:t>Educational Purposes</a:t>
            </a:r>
            <a:r>
              <a:rPr lang="en-US" sz="1200" b="0" i="0" dirty="0">
                <a:solidFill>
                  <a:srgbClr val="0D0D0D"/>
                </a:solidFill>
                <a:effectLst/>
                <a:latin typeface="Söhne"/>
              </a:rPr>
              <a:t>: Develop educational resources and simulations to raise awareness about cybersecurity threats, including keyloggers, and teach individuals how to protect themselves from such risks. These resources can help users understand the dangers of keyloggers and learn how to identify and mitigate potential threats.</a:t>
            </a:r>
          </a:p>
          <a:p>
            <a:pPr algn="l">
              <a:buFont typeface="+mj-lt"/>
              <a:buAutoNum type="arabicPeriod"/>
            </a:pPr>
            <a:r>
              <a:rPr lang="en-US" sz="1200" b="1" i="0" dirty="0">
                <a:solidFill>
                  <a:srgbClr val="0D0D0D"/>
                </a:solidFill>
                <a:effectLst/>
                <a:latin typeface="Söhne"/>
              </a:rPr>
              <a:t>Research and Development</a:t>
            </a:r>
            <a:r>
              <a:rPr lang="en-US" sz="1200" b="0" i="0" dirty="0">
                <a:solidFill>
                  <a:srgbClr val="0D0D0D"/>
                </a:solidFill>
                <a:effectLst/>
                <a:latin typeface="Söhne"/>
              </a:rPr>
              <a:t>: Engage in research and development efforts to improve cybersecurity defenses against keyloggers and other forms of malware. This can involve studying the behavior of keyloggers, developing techniques for detecting and removing them, and enhancing cybersecurity practices to prevent their exploitation.</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id="{D9AF5575-F0CB-1F73-A6B7-2904CF860AC4}"/>
              </a:ext>
            </a:extLst>
          </p:cNvPr>
          <p:cNvSpPr>
            <a:spLocks noGrp="1" noChangeArrowheads="1"/>
          </p:cNvSpPr>
          <p:nvPr>
            <p:ph idx="1"/>
          </p:nvPr>
        </p:nvSpPr>
        <p:spPr bwMode="auto">
          <a:xfrm>
            <a:off x="581194" y="1141883"/>
            <a:ext cx="8199012" cy="60175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rgbClr val="0D0D0D"/>
                </a:solidFill>
                <a:effectLst/>
                <a:latin typeface="Söhne"/>
              </a:rPr>
              <a:t>Algorithmic Approach</a:t>
            </a:r>
            <a:r>
              <a:rPr kumimoji="0" lang="en-US" altLang="en-US" sz="12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D0D0D"/>
                </a:solidFill>
                <a:effectLst/>
                <a:latin typeface="Söhne"/>
              </a:rPr>
              <a:t>Capture Keystrokes</a:t>
            </a:r>
            <a:r>
              <a:rPr kumimoji="0" lang="en-US" altLang="en-US" sz="1200" b="0" i="0" u="none" strike="noStrike" cap="none" normalizeH="0" baseline="0" dirty="0">
                <a:ln>
                  <a:noFill/>
                </a:ln>
                <a:solidFill>
                  <a:srgbClr val="0D0D0D"/>
                </a:solidFill>
                <a:effectLst/>
                <a:latin typeface="Söhne"/>
              </a:rPr>
              <a:t>: The primary goal of a keylogger is to capture keystrokes made by a user on a keyboard. This typically involves intercepting keyboard events at a low level in the operating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D0D0D"/>
                </a:solidFill>
                <a:effectLst/>
                <a:latin typeface="Söhne"/>
              </a:rPr>
              <a:t>Logging</a:t>
            </a:r>
            <a:r>
              <a:rPr kumimoji="0" lang="en-US" altLang="en-US" sz="1200" b="0" i="0" u="none" strike="noStrike" cap="none" normalizeH="0" baseline="0" dirty="0">
                <a:ln>
                  <a:noFill/>
                </a:ln>
                <a:solidFill>
                  <a:srgbClr val="0D0D0D"/>
                </a:solidFill>
                <a:effectLst/>
                <a:latin typeface="Söhne"/>
              </a:rPr>
              <a:t>: Once keystrokes are captured, they need to be logged or stored in some manner. This could involve saving them to a file, sending them over a network connection to a remote server, or both.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D0D0D"/>
                </a:solidFill>
                <a:effectLst/>
                <a:latin typeface="Söhne"/>
              </a:rPr>
              <a:t>Stealth and Persistence</a:t>
            </a:r>
            <a:r>
              <a:rPr kumimoji="0" lang="en-US" altLang="en-US" sz="1200" b="0" i="0" u="none" strike="noStrike" cap="none" normalizeH="0" baseline="0" dirty="0">
                <a:ln>
                  <a:noFill/>
                </a:ln>
                <a:solidFill>
                  <a:srgbClr val="0D0D0D"/>
                </a:solidFill>
                <a:effectLst/>
                <a:latin typeface="Söhne"/>
              </a:rPr>
              <a:t>: A keylogger often operates in stealth mode to avoid detection by the user. It may hide its presence in the system and ensure it starts automatically with the operating system.</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rgbClr val="0D0D0D"/>
                </a:solidFill>
                <a:effectLst/>
                <a:latin typeface="Söhne"/>
              </a:rPr>
              <a:t>Development Steps</a:t>
            </a:r>
            <a:r>
              <a:rPr kumimoji="0" lang="en-US" altLang="en-US" sz="1200" b="0" i="0" u="none" strike="noStrike" cap="none" normalizeH="0" baseline="0" dirty="0">
                <a:ln>
                  <a:noFill/>
                </a:ln>
                <a:solidFill>
                  <a:srgbClr val="0D0D0D"/>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a. </a:t>
            </a:r>
            <a:r>
              <a:rPr kumimoji="0" lang="en-US" altLang="en-US" sz="1200" b="1" i="0" u="none" strike="noStrike" cap="none" normalizeH="0" baseline="0" dirty="0">
                <a:ln>
                  <a:noFill/>
                </a:ln>
                <a:solidFill>
                  <a:srgbClr val="0D0D0D"/>
                </a:solidFill>
                <a:effectLst/>
                <a:latin typeface="Söhne"/>
              </a:rPr>
              <a:t>Choose Programming Language</a:t>
            </a:r>
            <a:r>
              <a:rPr kumimoji="0" lang="en-US" altLang="en-US" sz="1200" b="0" i="0" u="none" strike="noStrike" cap="none" normalizeH="0" baseline="0" dirty="0">
                <a:ln>
                  <a:noFill/>
                </a:ln>
                <a:solidFill>
                  <a:srgbClr val="0D0D0D"/>
                </a:solidFill>
                <a:effectLst/>
                <a:latin typeface="Söhne"/>
              </a:rPr>
              <a:t>: Select a programming language suitable for the platform you intend to target (e.g., Windows, macOS, Linux). Common choices include C/C++, Python, or even platform-specific languages like Objective-C for macOS or C# for Windows.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b. </a:t>
            </a:r>
            <a:r>
              <a:rPr kumimoji="0" lang="en-US" altLang="en-US" sz="1200" b="1" i="0" u="none" strike="noStrike" cap="none" normalizeH="0" baseline="0" dirty="0">
                <a:ln>
                  <a:noFill/>
                </a:ln>
                <a:solidFill>
                  <a:srgbClr val="0D0D0D"/>
                </a:solidFill>
                <a:effectLst/>
                <a:latin typeface="Söhne"/>
              </a:rPr>
              <a:t>Intercept Keyboard Events</a:t>
            </a:r>
            <a:r>
              <a:rPr kumimoji="0" lang="en-US" altLang="en-US" sz="1200" b="0" i="0" u="none" strike="noStrike" cap="none" normalizeH="0" baseline="0" dirty="0">
                <a:ln>
                  <a:noFill/>
                </a:ln>
                <a:solidFill>
                  <a:srgbClr val="0D0D0D"/>
                </a:solidFill>
                <a:effectLst/>
                <a:latin typeface="Söhne"/>
              </a:rPr>
              <a:t>: Utilize platform-specific APIs or libraries to intercept keyboard events. For example, on Windows, you might use the Windows API functions like </a:t>
            </a:r>
            <a:r>
              <a:rPr kumimoji="0" lang="en-US" altLang="en-US" b="1" i="0" u="none" strike="noStrike" cap="none" normalizeH="0" baseline="0" dirty="0" err="1">
                <a:ln>
                  <a:noFill/>
                </a:ln>
                <a:solidFill>
                  <a:srgbClr val="0D0D0D"/>
                </a:solidFill>
                <a:effectLst/>
                <a:latin typeface="Söhne Mono"/>
              </a:rPr>
              <a:t>SetWindowsHookEx</a:t>
            </a:r>
            <a:r>
              <a:rPr kumimoji="0" lang="en-US" altLang="en-US" b="1" i="0" u="none" strike="noStrike" cap="none" normalizeH="0" baseline="0" dirty="0">
                <a:ln>
                  <a:noFill/>
                </a:ln>
                <a:solidFill>
                  <a:srgbClr val="0D0D0D"/>
                </a:solidFill>
                <a:effectLst/>
                <a:latin typeface="Söhne Mono"/>
              </a:rPr>
              <a:t>()</a:t>
            </a:r>
            <a:r>
              <a:rPr kumimoji="0" lang="en-US" altLang="en-US" sz="1200" b="0" i="0" u="none" strike="noStrike" cap="none" normalizeH="0" baseline="0" dirty="0">
                <a:ln>
                  <a:noFill/>
                </a:ln>
                <a:solidFill>
                  <a:srgbClr val="0D0D0D"/>
                </a:solidFill>
                <a:effectLst/>
                <a:latin typeface="Söhne"/>
              </a:rPr>
              <a:t> to install a global keyboard hook.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c. </a:t>
            </a:r>
            <a:r>
              <a:rPr kumimoji="0" lang="en-US" altLang="en-US" sz="1200" b="1" i="0" u="none" strike="noStrike" cap="none" normalizeH="0" baseline="0" dirty="0">
                <a:ln>
                  <a:noFill/>
                </a:ln>
                <a:solidFill>
                  <a:srgbClr val="0D0D0D"/>
                </a:solidFill>
                <a:effectLst/>
                <a:latin typeface="Söhne"/>
              </a:rPr>
              <a:t>Handle Keyboard Events</a:t>
            </a:r>
            <a:r>
              <a:rPr kumimoji="0" lang="en-US" altLang="en-US" sz="1200" b="0" i="0" u="none" strike="noStrike" cap="none" normalizeH="0" baseline="0" dirty="0">
                <a:ln>
                  <a:noFill/>
                </a:ln>
                <a:solidFill>
                  <a:srgbClr val="0D0D0D"/>
                </a:solidFill>
                <a:effectLst/>
                <a:latin typeface="Söhne"/>
              </a:rPr>
              <a:t>: Implement event handlers to process intercepted keystrokes. Typically, you'll receive information about the pressed keys, such as their virtual key codes or characters, which you can then log or process as needed.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d. </a:t>
            </a:r>
            <a:r>
              <a:rPr kumimoji="0" lang="en-US" altLang="en-US" sz="1200" b="1" i="0" u="none" strike="noStrike" cap="none" normalizeH="0" baseline="0" dirty="0">
                <a:ln>
                  <a:noFill/>
                </a:ln>
                <a:solidFill>
                  <a:srgbClr val="0D0D0D"/>
                </a:solidFill>
                <a:effectLst/>
                <a:latin typeface="Söhne"/>
              </a:rPr>
              <a:t>Logging Mechanism</a:t>
            </a:r>
            <a:r>
              <a:rPr kumimoji="0" lang="en-US" altLang="en-US" sz="1200" b="0" i="0" u="none" strike="noStrike" cap="none" normalizeH="0" baseline="0" dirty="0">
                <a:ln>
                  <a:noFill/>
                </a:ln>
                <a:solidFill>
                  <a:srgbClr val="0D0D0D"/>
                </a:solidFill>
                <a:effectLst/>
                <a:latin typeface="Söhne"/>
              </a:rPr>
              <a:t>: Decide how you want to log the captured keystrokes. You may log them to a file, encrypt them for transmission over a network, or employ other methods to store the data securely.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e. </a:t>
            </a:r>
            <a:r>
              <a:rPr kumimoji="0" lang="en-US" altLang="en-US" sz="1200" b="1" i="0" u="none" strike="noStrike" cap="none" normalizeH="0" baseline="0" dirty="0">
                <a:ln>
                  <a:noFill/>
                </a:ln>
                <a:solidFill>
                  <a:srgbClr val="0D0D0D"/>
                </a:solidFill>
                <a:effectLst/>
                <a:latin typeface="Söhne"/>
              </a:rPr>
              <a:t>Stealth and Persistence Mechanisms</a:t>
            </a:r>
            <a:r>
              <a:rPr kumimoji="0" lang="en-US" altLang="en-US" sz="1200" b="0" i="0" u="none" strike="noStrike" cap="none" normalizeH="0" baseline="0" dirty="0">
                <a:ln>
                  <a:noFill/>
                </a:ln>
                <a:solidFill>
                  <a:srgbClr val="0D0D0D"/>
                </a:solidFill>
                <a:effectLst/>
                <a:latin typeface="Söhne"/>
              </a:rPr>
              <a:t>: Implement techniques to make the keylogger operate stealthily and persistently. This might involve hiding its processes or files, disguising itself as a legitimate system process, and configuring it to start automatically with the system boot.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f. </a:t>
            </a:r>
            <a:r>
              <a:rPr kumimoji="0" lang="en-US" altLang="en-US" sz="1200" b="1" i="0" u="none" strike="noStrike" cap="none" normalizeH="0" baseline="0" dirty="0">
                <a:ln>
                  <a:noFill/>
                </a:ln>
                <a:solidFill>
                  <a:srgbClr val="0D0D0D"/>
                </a:solidFill>
                <a:effectLst/>
                <a:latin typeface="Söhne"/>
              </a:rPr>
              <a:t>Testing and Refinement</a:t>
            </a:r>
            <a:r>
              <a:rPr kumimoji="0" lang="en-US" altLang="en-US" sz="1200" b="0" i="0" u="none" strike="noStrike" cap="none" normalizeH="0" baseline="0" dirty="0">
                <a:ln>
                  <a:noFill/>
                </a:ln>
                <a:solidFill>
                  <a:srgbClr val="0D0D0D"/>
                </a:solidFill>
                <a:effectLst/>
                <a:latin typeface="Söhne"/>
              </a:rPr>
              <a:t>: Thoroughly test the keylogger to ensure it behaves as expected and meets your requirements. Refine the implementation as needed to improve its functionality, performance, and stealthiness.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rgbClr val="0D0D0D"/>
                </a:solidFill>
                <a:effectLst/>
                <a:latin typeface="Söhne"/>
              </a:rPr>
              <a:t>Ethical Considerations</a:t>
            </a:r>
            <a:r>
              <a:rPr kumimoji="0" lang="en-US" altLang="en-US" sz="12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Ensure compliance with all applicable laws and regulations regarding the development and use of keylogging software. Unauthorized monitoring of keystrokes can violate privacy and may lead to legal consequences.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Consider the ethical implications of developing software that can be used for malicious purposes. Always prioritize responsible and lawful use of technology.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err="1">
                <a:solidFill>
                  <a:srgbClr val="0F0F0F"/>
                </a:solidFill>
                <a:ea typeface="+mn-lt"/>
                <a:cs typeface="+mn-lt"/>
              </a:rPr>
              <a:t>Keyloggerspose</a:t>
            </a:r>
            <a:r>
              <a:rPr lang="en-US" sz="2400" dirty="0">
                <a:solidFill>
                  <a:srgbClr val="0F0F0F"/>
                </a:solidFill>
                <a:ea typeface="+mn-lt"/>
                <a:cs typeface="+mn-lt"/>
              </a:rPr>
              <a:t>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a:t>
            </a:r>
            <a:r>
              <a:rPr lang="en-US" sz="2000" dirty="0">
                <a:solidFill>
                  <a:srgbClr val="0F0F0F"/>
                </a:solidFill>
                <a:ea typeface="+mn-lt"/>
                <a:cs typeface="+mn-lt"/>
              </a:rPr>
              <a:t>as they can capture sensitive information such as passwords, credit card details, and other personal data, leading to identity theft, financial loss, and privacy breaches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0" i="0" dirty="0">
                <a:solidFill>
                  <a:srgbClr val="0D0D0D"/>
                </a:solidFill>
                <a:effectLst/>
                <a:latin typeface="Söhne"/>
              </a:rPr>
              <a:t>If we're considering the evolution of keyloggers in a legitimate context, there might be advancements in the technology for improving security measures and making them more robust against malicious use. This could involve better encryption methods for data transmission, improved detection of unauthorized keyloggers, and enhanced user authentication techniques to prevent unauthorized access.</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16</TotalTime>
  <Words>1158</Words>
  <Application>Microsoft Office PowerPoint</Application>
  <PresentationFormat>Widescreen</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Blessymargreatpriscilla J</cp:lastModifiedBy>
  <cp:revision>42</cp:revision>
  <dcterms:created xsi:type="dcterms:W3CDTF">2021-05-26T16:50:10Z</dcterms:created>
  <dcterms:modified xsi:type="dcterms:W3CDTF">2024-04-04T15:33:11Z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