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8229600" cx="14630400"/>
  <p:notesSz cx="8229600" cy="14630400"/>
  <p:embeddedFontLst>
    <p:embeddedFont>
      <p:font typeface="Open Sans SemiBold"/>
      <p:regular r:id="rId27"/>
      <p:bold r:id="rId28"/>
      <p:italic r:id="rId29"/>
      <p:boldItalic r:id="rId30"/>
    </p:embeddedFont>
    <p:embeddedFont>
      <p:font typeface="Crimson Pro"/>
      <p:regular r:id="rId31"/>
      <p:bold r:id="rId32"/>
      <p:italic r:id="rId33"/>
      <p:boldItalic r:id="rId34"/>
    </p:embeddedFont>
    <p:embeddedFont>
      <p:font typeface="Open Sans Medium"/>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6.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OpenSansSemiBold-bold.fntdata"/><Relationship Id="rId27" Type="http://schemas.openxmlformats.org/officeDocument/2006/relationships/font" Target="fonts/OpenSansSemiBol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Semi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rimsonPro-regular.fntdata"/><Relationship Id="rId30" Type="http://schemas.openxmlformats.org/officeDocument/2006/relationships/font" Target="fonts/OpenSansSemiBold-boldItalic.fntdata"/><Relationship Id="rId11" Type="http://schemas.openxmlformats.org/officeDocument/2006/relationships/slide" Target="slides/slide7.xml"/><Relationship Id="rId33" Type="http://schemas.openxmlformats.org/officeDocument/2006/relationships/font" Target="fonts/CrimsonPro-italic.fntdata"/><Relationship Id="rId10" Type="http://schemas.openxmlformats.org/officeDocument/2006/relationships/slide" Target="slides/slide6.xml"/><Relationship Id="rId32" Type="http://schemas.openxmlformats.org/officeDocument/2006/relationships/font" Target="fonts/CrimsonPro-bold.fntdata"/><Relationship Id="rId13" Type="http://schemas.openxmlformats.org/officeDocument/2006/relationships/slide" Target="slides/slide9.xml"/><Relationship Id="rId35" Type="http://schemas.openxmlformats.org/officeDocument/2006/relationships/font" Target="fonts/OpenSansMedium-regular.fntdata"/><Relationship Id="rId12" Type="http://schemas.openxmlformats.org/officeDocument/2006/relationships/slide" Target="slides/slide8.xml"/><Relationship Id="rId34" Type="http://schemas.openxmlformats.org/officeDocument/2006/relationships/font" Target="fonts/CrimsonPro-boldItalic.fntdata"/><Relationship Id="rId15" Type="http://schemas.openxmlformats.org/officeDocument/2006/relationships/slide" Target="slides/slide11.xml"/><Relationship Id="rId37" Type="http://schemas.openxmlformats.org/officeDocument/2006/relationships/font" Target="fonts/OpenSansMedium-italic.fntdata"/><Relationship Id="rId14" Type="http://schemas.openxmlformats.org/officeDocument/2006/relationships/slide" Target="slides/slide10.xml"/><Relationship Id="rId36" Type="http://schemas.openxmlformats.org/officeDocument/2006/relationships/font" Target="fonts/OpenSansMedium-bold.fntdata"/><Relationship Id="rId17" Type="http://schemas.openxmlformats.org/officeDocument/2006/relationships/slide" Target="slides/slide13.xml"/><Relationship Id="rId39" Type="http://schemas.openxmlformats.org/officeDocument/2006/relationships/font" Target="fonts/OpenSans-regular.fntdata"/><Relationship Id="rId16" Type="http://schemas.openxmlformats.org/officeDocument/2006/relationships/slide" Target="slides/slide12.xml"/><Relationship Id="rId38" Type="http://schemas.openxmlformats.org/officeDocument/2006/relationships/font" Target="fonts/OpenSansMedium-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 name="Shape 11"/>
        <p:cNvGrpSpPr/>
        <p:nvPr/>
      </p:nvGrpSpPr>
      <p:grpSpPr>
        <a:xfrm>
          <a:off x="0" y="0"/>
          <a:ext cx="0" cy="0"/>
          <a:chOff x="0" y="0"/>
          <a:chExt cx="0" cy="0"/>
        </a:xfrm>
      </p:grpSpPr>
      <p:sp>
        <p:nvSpPr>
          <p:cNvPr id="12" name="Google Shape;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 name="Google Shape;1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 name="Google Shape;1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4dd93e163_2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274dd93e163_2_2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274dd93e163_2_2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74dd93e163_2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274dd93e163_2_1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274dd93e163_2_1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74dd93e163_2_2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274dd93e163_2_2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274dd93e163_2_2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4dd93e163_2_2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274dd93e163_2_2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274dd93e163_2_2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74dd93e163_2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274dd93e163_2_1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274dd93e163_2_1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74dd93e163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274dd93e163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274dd93e163_1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74dd93e163_2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274dd93e163_2_2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274dd93e163_2_2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g274dd93e163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 name="Google Shape;25;g274dd93e163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g274dd93e163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74dd93e163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274dd93e163_1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274dd93e163_1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274dd93e163_2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 name="Google Shape;34;g274dd93e163_2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 name="Google Shape;35;g274dd93e163_2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4dd93e163_2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g274dd93e163_2_1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g274dd93e163_2_1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4dd93e163_2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g274dd93e163_2_2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g274dd93e163_2_2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4dd93e163_2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g274dd93e163_2_1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274dd93e163_2_1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0"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8.png"/><Relationship Id="rId6" Type="http://schemas.openxmlformats.org/officeDocument/2006/relationships/image" Target="../media/image1.png"/><Relationship Id="rId7"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23.pn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sp>
        <p:nvSpPr>
          <p:cNvPr id="16" name="Google Shape;16;p3"/>
          <p:cNvSpPr/>
          <p:nvPr/>
        </p:nvSpPr>
        <p:spPr>
          <a:xfrm>
            <a:off x="0" y="0"/>
            <a:ext cx="14630400" cy="8229600"/>
          </a:xfrm>
          <a:prstGeom prst="rect">
            <a:avLst/>
          </a:prstGeom>
          <a:solidFill>
            <a:srgbClr val="F7E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0" y="0"/>
            <a:ext cx="14630400" cy="8229600"/>
          </a:xfrm>
          <a:prstGeom prst="rect">
            <a:avLst/>
          </a:prstGeom>
          <a:solidFill>
            <a:srgbClr val="FFF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8" name="Google Shape;18;p3"/>
          <p:cNvPicPr preferRelativeResize="0"/>
          <p:nvPr/>
        </p:nvPicPr>
        <p:blipFill rotWithShape="1">
          <a:blip r:embed="rId3">
            <a:alphaModFix/>
          </a:blip>
          <a:srcRect b="0" l="0" r="0" t="0"/>
          <a:stretch/>
        </p:blipFill>
        <p:spPr>
          <a:xfrm>
            <a:off x="317000" y="0"/>
            <a:ext cx="5169400" cy="8229600"/>
          </a:xfrm>
          <a:prstGeom prst="rect">
            <a:avLst/>
          </a:prstGeom>
          <a:noFill/>
          <a:ln>
            <a:noFill/>
          </a:ln>
        </p:spPr>
      </p:pic>
      <p:sp>
        <p:nvSpPr>
          <p:cNvPr id="19" name="Google Shape;19;p3"/>
          <p:cNvSpPr/>
          <p:nvPr/>
        </p:nvSpPr>
        <p:spPr>
          <a:xfrm>
            <a:off x="6350425" y="682650"/>
            <a:ext cx="7416000" cy="2358600"/>
          </a:xfrm>
          <a:prstGeom prst="rect">
            <a:avLst/>
          </a:prstGeom>
          <a:noFill/>
          <a:ln>
            <a:noFill/>
          </a:ln>
        </p:spPr>
        <p:txBody>
          <a:bodyPr anchorCtr="0" anchor="t" bIns="45700" lIns="91425" spcFirstLastPara="1" rIns="91425" wrap="square" tIns="45700">
            <a:noAutofit/>
          </a:bodyPr>
          <a:lstStyle/>
          <a:p>
            <a:pPr indent="0" lvl="0" marL="0" marR="0" rtl="0" algn="l">
              <a:lnSpc>
                <a:spcPct val="125003"/>
              </a:lnSpc>
              <a:spcBef>
                <a:spcPts val="0"/>
              </a:spcBef>
              <a:spcAft>
                <a:spcPts val="0"/>
              </a:spcAft>
              <a:buClr>
                <a:srgbClr val="443728"/>
              </a:buClr>
              <a:buSzPts val="6707"/>
              <a:buFont typeface="Crimson Pro"/>
              <a:buNone/>
            </a:pPr>
            <a:r>
              <a:rPr b="1" i="0" lang="en-US" sz="6707" u="none" cap="none" strike="noStrike">
                <a:solidFill>
                  <a:srgbClr val="443728"/>
                </a:solidFill>
                <a:latin typeface="Crimson Pro"/>
                <a:ea typeface="Crimson Pro"/>
                <a:cs typeface="Crimson Pro"/>
                <a:sym typeface="Crimson Pro"/>
              </a:rPr>
              <a:t>Salary Predictions of Data Professions</a:t>
            </a:r>
            <a:endParaRPr b="0" i="0" sz="6707" u="none" cap="none" strike="noStrike">
              <a:solidFill>
                <a:schemeClr val="dk1"/>
              </a:solidFill>
              <a:latin typeface="Calibri"/>
              <a:ea typeface="Calibri"/>
              <a:cs typeface="Calibri"/>
              <a:sym typeface="Calibri"/>
            </a:endParaRPr>
          </a:p>
        </p:txBody>
      </p:sp>
      <p:sp>
        <p:nvSpPr>
          <p:cNvPr id="20" name="Google Shape;20;p3"/>
          <p:cNvSpPr/>
          <p:nvPr/>
        </p:nvSpPr>
        <p:spPr>
          <a:xfrm>
            <a:off x="6350425" y="3266925"/>
            <a:ext cx="7416000" cy="3403200"/>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443728"/>
              </a:buClr>
              <a:buSzPts val="1944"/>
              <a:buFont typeface="Open Sans"/>
              <a:buNone/>
            </a:pPr>
            <a:r>
              <a:rPr b="0" i="0" lang="en-US" sz="1944" u="none" cap="none" strike="noStrike">
                <a:solidFill>
                  <a:srgbClr val="443728"/>
                </a:solidFill>
                <a:latin typeface="Open Sans"/>
                <a:ea typeface="Open Sans"/>
                <a:cs typeface="Open Sans"/>
                <a:sym typeface="Open Sans"/>
              </a:rPr>
              <a:t> </a:t>
            </a:r>
            <a:r>
              <a:rPr b="0" i="0" lang="en-US" sz="1944" u="none" cap="none" strike="noStrike">
                <a:solidFill>
                  <a:srgbClr val="443728"/>
                </a:solidFill>
                <a:latin typeface="Open Sans"/>
                <a:ea typeface="Open Sans"/>
                <a:cs typeface="Open Sans"/>
                <a:sym typeface="Open Sans"/>
              </a:rPr>
              <a:t>Welcome to the Machine Learning Internship, focused on predicting the salaries of data professionals. This project will delve into the world of regression tasks, providing hands-on experience in data analysis, feature engineering, and machine learning model development. </a:t>
            </a:r>
            <a:r>
              <a:rPr lang="en-US" sz="1944">
                <a:solidFill>
                  <a:srgbClr val="443728"/>
                </a:solidFill>
                <a:latin typeface="Open Sans"/>
                <a:ea typeface="Open Sans"/>
                <a:cs typeface="Open Sans"/>
                <a:sym typeface="Open Sans"/>
              </a:rPr>
              <a:t>O</a:t>
            </a:r>
            <a:r>
              <a:rPr b="0" i="0" lang="en-US" sz="1944" u="none" cap="none" strike="noStrike">
                <a:solidFill>
                  <a:srgbClr val="443728"/>
                </a:solidFill>
                <a:latin typeface="Open Sans"/>
                <a:ea typeface="Open Sans"/>
                <a:cs typeface="Open Sans"/>
                <a:sym typeface="Open Sans"/>
              </a:rPr>
              <a:t>ur mission is to build a predictive model for salaries of data professionals, uncovering insights that can benefit both job seekers and employers.</a:t>
            </a:r>
            <a:endParaRPr b="0" i="0" sz="1944" u="none" cap="none" strike="noStrike">
              <a:solidFill>
                <a:schemeClr val="dk1"/>
              </a:solidFill>
              <a:latin typeface="Calibri"/>
              <a:ea typeface="Calibri"/>
              <a:cs typeface="Calibri"/>
              <a:sym typeface="Calibri"/>
            </a:endParaRPr>
          </a:p>
        </p:txBody>
      </p:sp>
      <p:sp>
        <p:nvSpPr>
          <p:cNvPr id="21" name="Google Shape;21;p3"/>
          <p:cNvSpPr/>
          <p:nvPr/>
        </p:nvSpPr>
        <p:spPr>
          <a:xfrm>
            <a:off x="6350437" y="6688574"/>
            <a:ext cx="394930" cy="394930"/>
          </a:xfrm>
          <a:prstGeom prst="roundRect">
            <a:avLst>
              <a:gd fmla="val 23151155"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6434024" y="6670125"/>
            <a:ext cx="5486400" cy="432000"/>
          </a:xfrm>
          <a:prstGeom prst="rect">
            <a:avLst/>
          </a:prstGeom>
          <a:noFill/>
          <a:ln>
            <a:noFill/>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Clr>
                <a:srgbClr val="443728"/>
              </a:buClr>
              <a:buSzPts val="2430"/>
              <a:buFont typeface="Open Sans"/>
              <a:buNone/>
            </a:pPr>
            <a:r>
              <a:rPr b="1" i="0" lang="en-US" sz="2430" u="none" cap="none" strike="noStrike">
                <a:solidFill>
                  <a:srgbClr val="443728"/>
                </a:solidFill>
                <a:latin typeface="Open Sans"/>
                <a:ea typeface="Open Sans"/>
                <a:cs typeface="Open Sans"/>
                <a:sym typeface="Open Sans"/>
              </a:rPr>
              <a:t>by Divya Vaishnavi V</a:t>
            </a:r>
            <a:endParaRPr b="0" i="0" sz="243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p:nvPr/>
        </p:nvSpPr>
        <p:spPr>
          <a:xfrm>
            <a:off x="0" y="0"/>
            <a:ext cx="14630400" cy="8229600"/>
          </a:xfrm>
          <a:prstGeom prst="rect">
            <a:avLst/>
          </a:prstGeom>
          <a:solidFill>
            <a:srgbClr val="F7E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p:nvPr/>
        </p:nvSpPr>
        <p:spPr>
          <a:xfrm>
            <a:off x="0" y="0"/>
            <a:ext cx="14630400" cy="8229600"/>
          </a:xfrm>
          <a:prstGeom prst="rect">
            <a:avLst/>
          </a:prstGeom>
          <a:solidFill>
            <a:srgbClr val="FFF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12"/>
          <p:cNvPicPr preferRelativeResize="0"/>
          <p:nvPr/>
        </p:nvPicPr>
        <p:blipFill>
          <a:blip r:embed="rId3">
            <a:alphaModFix/>
          </a:blip>
          <a:stretch>
            <a:fillRect/>
          </a:stretch>
        </p:blipFill>
        <p:spPr>
          <a:xfrm>
            <a:off x="554400" y="457200"/>
            <a:ext cx="6398026" cy="7315200"/>
          </a:xfrm>
          <a:prstGeom prst="rect">
            <a:avLst/>
          </a:prstGeom>
          <a:solidFill>
            <a:srgbClr val="FFFCFA"/>
          </a:solidFill>
          <a:ln>
            <a:noFill/>
          </a:ln>
        </p:spPr>
      </p:pic>
      <p:pic>
        <p:nvPicPr>
          <p:cNvPr id="152" name="Google Shape;152;p12"/>
          <p:cNvPicPr preferRelativeResize="0"/>
          <p:nvPr/>
        </p:nvPicPr>
        <p:blipFill>
          <a:blip r:embed="rId4">
            <a:alphaModFix/>
          </a:blip>
          <a:stretch>
            <a:fillRect/>
          </a:stretch>
        </p:blipFill>
        <p:spPr>
          <a:xfrm>
            <a:off x="7554600" y="457200"/>
            <a:ext cx="6548577" cy="7315200"/>
          </a:xfrm>
          <a:prstGeom prst="rect">
            <a:avLst/>
          </a:prstGeom>
          <a:solidFill>
            <a:srgbClr val="FFFCFA"/>
          </a:solid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p:nvPr/>
        </p:nvSpPr>
        <p:spPr>
          <a:xfrm>
            <a:off x="0" y="0"/>
            <a:ext cx="14630400" cy="8229600"/>
          </a:xfrm>
          <a:prstGeom prst="rect">
            <a:avLst/>
          </a:prstGeom>
          <a:solidFill>
            <a:srgbClr val="F7E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0" y="0"/>
            <a:ext cx="14630400" cy="8229600"/>
          </a:xfrm>
          <a:prstGeom prst="rect">
            <a:avLst/>
          </a:prstGeom>
          <a:solidFill>
            <a:srgbClr val="FFF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0" name="Google Shape;160;p13"/>
          <p:cNvPicPr preferRelativeResize="0"/>
          <p:nvPr/>
        </p:nvPicPr>
        <p:blipFill>
          <a:blip r:embed="rId3">
            <a:alphaModFix/>
          </a:blip>
          <a:stretch>
            <a:fillRect/>
          </a:stretch>
        </p:blipFill>
        <p:spPr>
          <a:xfrm>
            <a:off x="809625" y="457200"/>
            <a:ext cx="13011150" cy="731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p:nvPr/>
        </p:nvSpPr>
        <p:spPr>
          <a:xfrm>
            <a:off x="0" y="0"/>
            <a:ext cx="14630400" cy="8229600"/>
          </a:xfrm>
          <a:prstGeom prst="rect">
            <a:avLst/>
          </a:prstGeom>
          <a:solidFill>
            <a:srgbClr val="F7E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0" y="0"/>
            <a:ext cx="14630400" cy="9288899"/>
          </a:xfrm>
          <a:prstGeom prst="rect">
            <a:avLst/>
          </a:prstGeom>
          <a:solidFill>
            <a:srgbClr val="FFF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2594967" y="475178"/>
            <a:ext cx="9440347" cy="1080135"/>
          </a:xfrm>
          <a:prstGeom prst="rect">
            <a:avLst/>
          </a:prstGeom>
          <a:noFill/>
          <a:ln>
            <a:noFill/>
          </a:ln>
        </p:spPr>
        <p:txBody>
          <a:bodyPr anchorCtr="0" anchor="t" bIns="45700" lIns="91425" spcFirstLastPara="1" rIns="91425" wrap="square" tIns="45700">
            <a:noAutofit/>
          </a:bodyPr>
          <a:lstStyle/>
          <a:p>
            <a:pPr indent="0" lvl="0" marL="0" marR="0" rtl="0" algn="l">
              <a:lnSpc>
                <a:spcPct val="125014"/>
              </a:lnSpc>
              <a:spcBef>
                <a:spcPts val="0"/>
              </a:spcBef>
              <a:spcAft>
                <a:spcPts val="0"/>
              </a:spcAft>
              <a:buClr>
                <a:srgbClr val="443728"/>
              </a:buClr>
              <a:buSzPts val="3402"/>
              <a:buFont typeface="Crimson Pro"/>
              <a:buNone/>
            </a:pPr>
            <a:r>
              <a:rPr b="1" i="0" lang="en-US" sz="3402" u="none" cap="none" strike="noStrike">
                <a:solidFill>
                  <a:srgbClr val="443728"/>
                </a:solidFill>
                <a:latin typeface="Crimson Pro"/>
                <a:ea typeface="Crimson Pro"/>
                <a:cs typeface="Crimson Pro"/>
                <a:sym typeface="Crimson Pro"/>
              </a:rPr>
              <a:t>Machine Learning Model Development: Predicting Salaries</a:t>
            </a:r>
            <a:endParaRPr b="0" i="0" sz="3402" u="none" cap="none" strike="noStrike">
              <a:solidFill>
                <a:schemeClr val="dk1"/>
              </a:solidFill>
              <a:latin typeface="Calibri"/>
              <a:ea typeface="Calibri"/>
              <a:cs typeface="Calibri"/>
              <a:sym typeface="Calibri"/>
            </a:endParaRPr>
          </a:p>
        </p:txBody>
      </p:sp>
      <p:pic>
        <p:nvPicPr>
          <p:cNvPr descr="preencoded.png" id="169" name="Google Shape;169;p14"/>
          <p:cNvPicPr preferRelativeResize="0"/>
          <p:nvPr/>
        </p:nvPicPr>
        <p:blipFill rotWithShape="1">
          <a:blip r:embed="rId3">
            <a:alphaModFix/>
          </a:blip>
          <a:srcRect b="0" l="0" r="0" t="0"/>
          <a:stretch/>
        </p:blipFill>
        <p:spPr>
          <a:xfrm>
            <a:off x="2594975" y="1900950"/>
            <a:ext cx="864025" cy="822850"/>
          </a:xfrm>
          <a:prstGeom prst="rect">
            <a:avLst/>
          </a:prstGeom>
          <a:noFill/>
          <a:ln>
            <a:noFill/>
          </a:ln>
        </p:spPr>
      </p:pic>
      <p:sp>
        <p:nvSpPr>
          <p:cNvPr id="170" name="Google Shape;170;p14"/>
          <p:cNvSpPr/>
          <p:nvPr/>
        </p:nvSpPr>
        <p:spPr>
          <a:xfrm>
            <a:off x="3718203" y="2073712"/>
            <a:ext cx="2160270" cy="269915"/>
          </a:xfrm>
          <a:prstGeom prst="rect">
            <a:avLst/>
          </a:prstGeom>
          <a:noFill/>
          <a:ln>
            <a:noFill/>
          </a:ln>
        </p:spPr>
        <p:txBody>
          <a:bodyPr anchorCtr="0" anchor="t" bIns="45700" lIns="91425" spcFirstLastPara="1" rIns="91425" wrap="square" tIns="45700">
            <a:noAutofit/>
          </a:bodyPr>
          <a:lstStyle/>
          <a:p>
            <a:pPr indent="0" lvl="0" marL="0" marR="0" rtl="0" algn="l">
              <a:lnSpc>
                <a:spcPct val="124985"/>
              </a:lnSpc>
              <a:spcBef>
                <a:spcPts val="0"/>
              </a:spcBef>
              <a:spcAft>
                <a:spcPts val="0"/>
              </a:spcAft>
              <a:buClr>
                <a:srgbClr val="443728"/>
              </a:buClr>
              <a:buSzPts val="1701"/>
              <a:buFont typeface="Crimson Pro"/>
              <a:buNone/>
            </a:pPr>
            <a:r>
              <a:rPr b="1" i="0" lang="en-US" sz="1701" u="none" cap="none" strike="noStrike">
                <a:solidFill>
                  <a:srgbClr val="443728"/>
                </a:solidFill>
                <a:latin typeface="Crimson Pro"/>
                <a:ea typeface="Crimson Pro"/>
                <a:cs typeface="Crimson Pro"/>
                <a:sym typeface="Crimson Pro"/>
              </a:rPr>
              <a:t>Regression Models</a:t>
            </a:r>
            <a:endParaRPr b="0" i="0" sz="1701" u="none" cap="none" strike="noStrike">
              <a:solidFill>
                <a:schemeClr val="dk1"/>
              </a:solidFill>
              <a:latin typeface="Calibri"/>
              <a:ea typeface="Calibri"/>
              <a:cs typeface="Calibri"/>
              <a:sym typeface="Calibri"/>
            </a:endParaRPr>
          </a:p>
        </p:txBody>
      </p:sp>
      <p:sp>
        <p:nvSpPr>
          <p:cNvPr id="171" name="Google Shape;171;p14"/>
          <p:cNvSpPr/>
          <p:nvPr/>
        </p:nvSpPr>
        <p:spPr>
          <a:xfrm>
            <a:off x="3718203" y="2447211"/>
            <a:ext cx="8317111" cy="276582"/>
          </a:xfrm>
          <a:prstGeom prst="rect">
            <a:avLst/>
          </a:prstGeom>
          <a:noFill/>
          <a:ln>
            <a:noFill/>
          </a:ln>
        </p:spPr>
        <p:txBody>
          <a:bodyPr anchorCtr="0" anchor="t" bIns="45700" lIns="91425" spcFirstLastPara="1" rIns="91425" wrap="square" tIns="45700">
            <a:noAutofit/>
          </a:bodyPr>
          <a:lstStyle/>
          <a:p>
            <a:pPr indent="0" lvl="0" marL="0" marR="0" rtl="0" algn="l">
              <a:lnSpc>
                <a:spcPct val="159955"/>
              </a:lnSpc>
              <a:spcBef>
                <a:spcPts val="0"/>
              </a:spcBef>
              <a:spcAft>
                <a:spcPts val="0"/>
              </a:spcAft>
              <a:buClr>
                <a:srgbClr val="443728"/>
              </a:buClr>
              <a:buSzPts val="1361"/>
              <a:buFont typeface="Open Sans"/>
              <a:buNone/>
            </a:pPr>
            <a:r>
              <a:rPr lang="en-US" sz="1361">
                <a:solidFill>
                  <a:srgbClr val="443728"/>
                </a:solidFill>
                <a:latin typeface="Open Sans"/>
                <a:ea typeface="Open Sans"/>
                <a:cs typeface="Open Sans"/>
                <a:sym typeface="Open Sans"/>
              </a:rPr>
              <a:t>We </a:t>
            </a:r>
            <a:r>
              <a:rPr b="0" i="0" lang="en-US" sz="1361" u="none" cap="none" strike="noStrike">
                <a:solidFill>
                  <a:srgbClr val="443728"/>
                </a:solidFill>
                <a:latin typeface="Open Sans"/>
                <a:ea typeface="Open Sans"/>
                <a:cs typeface="Open Sans"/>
                <a:sym typeface="Open Sans"/>
              </a:rPr>
              <a:t> will train various machine learning regression models to predict salaries.</a:t>
            </a:r>
            <a:endParaRPr b="0" i="0" sz="1361" u="none" cap="none" strike="noStrike">
              <a:solidFill>
                <a:schemeClr val="dk1"/>
              </a:solidFill>
              <a:latin typeface="Calibri"/>
              <a:ea typeface="Calibri"/>
              <a:cs typeface="Calibri"/>
              <a:sym typeface="Calibri"/>
            </a:endParaRPr>
          </a:p>
        </p:txBody>
      </p:sp>
      <p:pic>
        <p:nvPicPr>
          <p:cNvPr descr="preencoded.png" id="172" name="Google Shape;172;p14"/>
          <p:cNvPicPr preferRelativeResize="0"/>
          <p:nvPr/>
        </p:nvPicPr>
        <p:blipFill rotWithShape="1">
          <a:blip r:embed="rId4">
            <a:alphaModFix/>
          </a:blip>
          <a:srcRect b="0" l="0" r="0" t="0"/>
          <a:stretch/>
        </p:blipFill>
        <p:spPr>
          <a:xfrm>
            <a:off x="2594975" y="3283500"/>
            <a:ext cx="864025" cy="822850"/>
          </a:xfrm>
          <a:prstGeom prst="rect">
            <a:avLst/>
          </a:prstGeom>
          <a:noFill/>
          <a:ln>
            <a:noFill/>
          </a:ln>
        </p:spPr>
      </p:pic>
      <p:sp>
        <p:nvSpPr>
          <p:cNvPr id="173" name="Google Shape;173;p14"/>
          <p:cNvSpPr/>
          <p:nvPr/>
        </p:nvSpPr>
        <p:spPr>
          <a:xfrm>
            <a:off x="3718203" y="3456265"/>
            <a:ext cx="2160270" cy="269915"/>
          </a:xfrm>
          <a:prstGeom prst="rect">
            <a:avLst/>
          </a:prstGeom>
          <a:noFill/>
          <a:ln>
            <a:noFill/>
          </a:ln>
        </p:spPr>
        <p:txBody>
          <a:bodyPr anchorCtr="0" anchor="t" bIns="45700" lIns="91425" spcFirstLastPara="1" rIns="91425" wrap="square" tIns="45700">
            <a:noAutofit/>
          </a:bodyPr>
          <a:lstStyle/>
          <a:p>
            <a:pPr indent="0" lvl="0" marL="0" marR="0" rtl="0" algn="l">
              <a:lnSpc>
                <a:spcPct val="124985"/>
              </a:lnSpc>
              <a:spcBef>
                <a:spcPts val="0"/>
              </a:spcBef>
              <a:spcAft>
                <a:spcPts val="0"/>
              </a:spcAft>
              <a:buClr>
                <a:srgbClr val="443728"/>
              </a:buClr>
              <a:buSzPts val="1701"/>
              <a:buFont typeface="Crimson Pro"/>
              <a:buNone/>
            </a:pPr>
            <a:r>
              <a:rPr b="1" i="0" lang="en-US" sz="1701" u="none" cap="none" strike="noStrike">
                <a:solidFill>
                  <a:srgbClr val="443728"/>
                </a:solidFill>
                <a:latin typeface="Crimson Pro"/>
                <a:ea typeface="Crimson Pro"/>
                <a:cs typeface="Crimson Pro"/>
                <a:sym typeface="Crimson Pro"/>
              </a:rPr>
              <a:t>Linear Regression</a:t>
            </a:r>
            <a:endParaRPr b="0" i="0" sz="1701" u="none" cap="none" strike="noStrike">
              <a:solidFill>
                <a:schemeClr val="dk1"/>
              </a:solidFill>
              <a:latin typeface="Calibri"/>
              <a:ea typeface="Calibri"/>
              <a:cs typeface="Calibri"/>
              <a:sym typeface="Calibri"/>
            </a:endParaRPr>
          </a:p>
        </p:txBody>
      </p:sp>
      <p:sp>
        <p:nvSpPr>
          <p:cNvPr id="174" name="Google Shape;174;p14"/>
          <p:cNvSpPr/>
          <p:nvPr/>
        </p:nvSpPr>
        <p:spPr>
          <a:xfrm>
            <a:off x="3718203" y="3829764"/>
            <a:ext cx="8317111" cy="553164"/>
          </a:xfrm>
          <a:prstGeom prst="rect">
            <a:avLst/>
          </a:prstGeom>
          <a:noFill/>
          <a:ln>
            <a:noFill/>
          </a:ln>
        </p:spPr>
        <p:txBody>
          <a:bodyPr anchorCtr="0" anchor="t" bIns="45700" lIns="91425" spcFirstLastPara="1" rIns="91425" wrap="square" tIns="45700">
            <a:noAutofit/>
          </a:bodyPr>
          <a:lstStyle/>
          <a:p>
            <a:pPr indent="0" lvl="0" marL="0" marR="0" rtl="0" algn="l">
              <a:lnSpc>
                <a:spcPct val="159955"/>
              </a:lnSpc>
              <a:spcBef>
                <a:spcPts val="0"/>
              </a:spcBef>
              <a:spcAft>
                <a:spcPts val="0"/>
              </a:spcAft>
              <a:buClr>
                <a:srgbClr val="443728"/>
              </a:buClr>
              <a:buSzPts val="1361"/>
              <a:buFont typeface="Open Sans"/>
              <a:buNone/>
            </a:pPr>
            <a:r>
              <a:rPr b="0" i="0" lang="en-US" sz="1361" u="none" cap="none" strike="noStrike">
                <a:solidFill>
                  <a:srgbClr val="443728"/>
                </a:solidFill>
                <a:latin typeface="Open Sans"/>
                <a:ea typeface="Open Sans"/>
                <a:cs typeface="Open Sans"/>
                <a:sym typeface="Open Sans"/>
              </a:rPr>
              <a:t>A simple yet powerful model that assumes a linear relationship between the input features and the target variable (salary).</a:t>
            </a:r>
            <a:endParaRPr b="0" i="0" sz="1361" u="none" cap="none" strike="noStrike">
              <a:solidFill>
                <a:schemeClr val="dk1"/>
              </a:solidFill>
              <a:latin typeface="Calibri"/>
              <a:ea typeface="Calibri"/>
              <a:cs typeface="Calibri"/>
              <a:sym typeface="Calibri"/>
            </a:endParaRPr>
          </a:p>
        </p:txBody>
      </p:sp>
      <p:pic>
        <p:nvPicPr>
          <p:cNvPr descr="preencoded.png" id="175" name="Google Shape;175;p14"/>
          <p:cNvPicPr preferRelativeResize="0"/>
          <p:nvPr/>
        </p:nvPicPr>
        <p:blipFill rotWithShape="1">
          <a:blip r:embed="rId5">
            <a:alphaModFix/>
          </a:blip>
          <a:srcRect b="0" l="0" r="0" t="0"/>
          <a:stretch/>
        </p:blipFill>
        <p:spPr>
          <a:xfrm>
            <a:off x="2594975" y="4666050"/>
            <a:ext cx="864025" cy="822850"/>
          </a:xfrm>
          <a:prstGeom prst="rect">
            <a:avLst/>
          </a:prstGeom>
          <a:noFill/>
          <a:ln>
            <a:noFill/>
          </a:ln>
        </p:spPr>
      </p:pic>
      <p:sp>
        <p:nvSpPr>
          <p:cNvPr id="176" name="Google Shape;176;p14"/>
          <p:cNvSpPr/>
          <p:nvPr/>
        </p:nvSpPr>
        <p:spPr>
          <a:xfrm>
            <a:off x="3718203" y="4838819"/>
            <a:ext cx="2160270" cy="269915"/>
          </a:xfrm>
          <a:prstGeom prst="rect">
            <a:avLst/>
          </a:prstGeom>
          <a:noFill/>
          <a:ln>
            <a:noFill/>
          </a:ln>
        </p:spPr>
        <p:txBody>
          <a:bodyPr anchorCtr="0" anchor="t" bIns="45700" lIns="91425" spcFirstLastPara="1" rIns="91425" wrap="square" tIns="45700">
            <a:noAutofit/>
          </a:bodyPr>
          <a:lstStyle/>
          <a:p>
            <a:pPr indent="0" lvl="0" marL="0" marR="0" rtl="0" algn="l">
              <a:lnSpc>
                <a:spcPct val="124985"/>
              </a:lnSpc>
              <a:spcBef>
                <a:spcPts val="0"/>
              </a:spcBef>
              <a:spcAft>
                <a:spcPts val="0"/>
              </a:spcAft>
              <a:buClr>
                <a:srgbClr val="443728"/>
              </a:buClr>
              <a:buSzPts val="1701"/>
              <a:buFont typeface="Crimson Pro"/>
              <a:buNone/>
            </a:pPr>
            <a:r>
              <a:rPr b="1" i="0" lang="en-US" sz="1701" u="none" cap="none" strike="noStrike">
                <a:solidFill>
                  <a:srgbClr val="443728"/>
                </a:solidFill>
                <a:latin typeface="Crimson Pro"/>
                <a:ea typeface="Crimson Pro"/>
                <a:cs typeface="Crimson Pro"/>
                <a:sym typeface="Crimson Pro"/>
              </a:rPr>
              <a:t>Decision Trees</a:t>
            </a:r>
            <a:endParaRPr b="0" i="0" sz="1701" u="none" cap="none" strike="noStrike">
              <a:solidFill>
                <a:schemeClr val="dk1"/>
              </a:solidFill>
              <a:latin typeface="Calibri"/>
              <a:ea typeface="Calibri"/>
              <a:cs typeface="Calibri"/>
              <a:sym typeface="Calibri"/>
            </a:endParaRPr>
          </a:p>
        </p:txBody>
      </p:sp>
      <p:sp>
        <p:nvSpPr>
          <p:cNvPr id="177" name="Google Shape;177;p14"/>
          <p:cNvSpPr/>
          <p:nvPr/>
        </p:nvSpPr>
        <p:spPr>
          <a:xfrm>
            <a:off x="3718203" y="5212318"/>
            <a:ext cx="8317111" cy="276582"/>
          </a:xfrm>
          <a:prstGeom prst="rect">
            <a:avLst/>
          </a:prstGeom>
          <a:noFill/>
          <a:ln>
            <a:noFill/>
          </a:ln>
        </p:spPr>
        <p:txBody>
          <a:bodyPr anchorCtr="0" anchor="t" bIns="45700" lIns="91425" spcFirstLastPara="1" rIns="91425" wrap="square" tIns="45700">
            <a:noAutofit/>
          </a:bodyPr>
          <a:lstStyle/>
          <a:p>
            <a:pPr indent="0" lvl="0" marL="0" marR="0" rtl="0" algn="l">
              <a:lnSpc>
                <a:spcPct val="159955"/>
              </a:lnSpc>
              <a:spcBef>
                <a:spcPts val="0"/>
              </a:spcBef>
              <a:spcAft>
                <a:spcPts val="0"/>
              </a:spcAft>
              <a:buClr>
                <a:srgbClr val="443728"/>
              </a:buClr>
              <a:buSzPts val="1361"/>
              <a:buFont typeface="Open Sans"/>
              <a:buNone/>
            </a:pPr>
            <a:r>
              <a:rPr b="0" i="0" lang="en-US" sz="1361" u="none" cap="none" strike="noStrike">
                <a:solidFill>
                  <a:srgbClr val="443728"/>
                </a:solidFill>
                <a:latin typeface="Open Sans"/>
                <a:ea typeface="Open Sans"/>
                <a:cs typeface="Open Sans"/>
                <a:sym typeface="Open Sans"/>
              </a:rPr>
              <a:t>A tree-based model that creates a series of rules to predict salaries based on feature values.</a:t>
            </a:r>
            <a:endParaRPr b="0" i="0" sz="1361" u="none" cap="none" strike="noStrike">
              <a:solidFill>
                <a:schemeClr val="dk1"/>
              </a:solidFill>
              <a:latin typeface="Calibri"/>
              <a:ea typeface="Calibri"/>
              <a:cs typeface="Calibri"/>
              <a:sym typeface="Calibri"/>
            </a:endParaRPr>
          </a:p>
        </p:txBody>
      </p:sp>
      <p:pic>
        <p:nvPicPr>
          <p:cNvPr descr="preencoded.png" id="178" name="Google Shape;178;p14"/>
          <p:cNvPicPr preferRelativeResize="0"/>
          <p:nvPr/>
        </p:nvPicPr>
        <p:blipFill rotWithShape="1">
          <a:blip r:embed="rId6">
            <a:alphaModFix/>
          </a:blip>
          <a:srcRect b="0" l="0" r="0" t="0"/>
          <a:stretch/>
        </p:blipFill>
        <p:spPr>
          <a:xfrm>
            <a:off x="2594975" y="6048624"/>
            <a:ext cx="864025" cy="779787"/>
          </a:xfrm>
          <a:prstGeom prst="rect">
            <a:avLst/>
          </a:prstGeom>
          <a:noFill/>
          <a:ln>
            <a:noFill/>
          </a:ln>
        </p:spPr>
      </p:pic>
      <p:sp>
        <p:nvSpPr>
          <p:cNvPr id="179" name="Google Shape;179;p14"/>
          <p:cNvSpPr/>
          <p:nvPr/>
        </p:nvSpPr>
        <p:spPr>
          <a:xfrm>
            <a:off x="3718200" y="6048625"/>
            <a:ext cx="2160300" cy="342600"/>
          </a:xfrm>
          <a:prstGeom prst="rect">
            <a:avLst/>
          </a:prstGeom>
          <a:noFill/>
          <a:ln>
            <a:noFill/>
          </a:ln>
        </p:spPr>
        <p:txBody>
          <a:bodyPr anchorCtr="0" anchor="t" bIns="45700" lIns="91425" spcFirstLastPara="1" rIns="91425" wrap="square" tIns="45700">
            <a:noAutofit/>
          </a:bodyPr>
          <a:lstStyle/>
          <a:p>
            <a:pPr indent="0" lvl="0" marL="0" marR="0" rtl="0" algn="l">
              <a:lnSpc>
                <a:spcPct val="124985"/>
              </a:lnSpc>
              <a:spcBef>
                <a:spcPts val="0"/>
              </a:spcBef>
              <a:spcAft>
                <a:spcPts val="0"/>
              </a:spcAft>
              <a:buClr>
                <a:srgbClr val="443728"/>
              </a:buClr>
              <a:buSzPts val="1701"/>
              <a:buFont typeface="Crimson Pro"/>
              <a:buNone/>
            </a:pPr>
            <a:r>
              <a:rPr b="1" i="0" lang="en-US" sz="1701" u="none" cap="none" strike="noStrike">
                <a:solidFill>
                  <a:srgbClr val="443728"/>
                </a:solidFill>
                <a:latin typeface="Crimson Pro"/>
                <a:ea typeface="Crimson Pro"/>
                <a:cs typeface="Crimson Pro"/>
                <a:sym typeface="Crimson Pro"/>
              </a:rPr>
              <a:t>Random Forests</a:t>
            </a:r>
            <a:endParaRPr b="0" i="0" sz="1701" u="none" cap="none" strike="noStrike">
              <a:solidFill>
                <a:schemeClr val="dk1"/>
              </a:solidFill>
              <a:latin typeface="Calibri"/>
              <a:ea typeface="Calibri"/>
              <a:cs typeface="Calibri"/>
              <a:sym typeface="Calibri"/>
            </a:endParaRPr>
          </a:p>
        </p:txBody>
      </p:sp>
      <p:sp>
        <p:nvSpPr>
          <p:cNvPr id="180" name="Google Shape;180;p14"/>
          <p:cNvSpPr/>
          <p:nvPr/>
        </p:nvSpPr>
        <p:spPr>
          <a:xfrm>
            <a:off x="3718200" y="6391224"/>
            <a:ext cx="8317200" cy="276600"/>
          </a:xfrm>
          <a:prstGeom prst="rect">
            <a:avLst/>
          </a:prstGeom>
          <a:noFill/>
          <a:ln>
            <a:noFill/>
          </a:ln>
        </p:spPr>
        <p:txBody>
          <a:bodyPr anchorCtr="0" anchor="t" bIns="45700" lIns="91425" spcFirstLastPara="1" rIns="91425" wrap="square" tIns="45700">
            <a:noAutofit/>
          </a:bodyPr>
          <a:lstStyle/>
          <a:p>
            <a:pPr indent="0" lvl="0" marL="0" marR="0" rtl="0" algn="l">
              <a:lnSpc>
                <a:spcPct val="159955"/>
              </a:lnSpc>
              <a:spcBef>
                <a:spcPts val="0"/>
              </a:spcBef>
              <a:spcAft>
                <a:spcPts val="0"/>
              </a:spcAft>
              <a:buClr>
                <a:srgbClr val="443728"/>
              </a:buClr>
              <a:buSzPts val="1361"/>
              <a:buFont typeface="Open Sans"/>
              <a:buNone/>
            </a:pPr>
            <a:r>
              <a:rPr b="0" i="0" lang="en-US" sz="1361" u="none" cap="none" strike="noStrike">
                <a:solidFill>
                  <a:srgbClr val="443728"/>
                </a:solidFill>
                <a:latin typeface="Open Sans"/>
                <a:ea typeface="Open Sans"/>
                <a:cs typeface="Open Sans"/>
                <a:sym typeface="Open Sans"/>
              </a:rPr>
              <a:t>An ensemble of decision trees that improves accuracy by averaging predictions from multiple trees.</a:t>
            </a:r>
            <a:endParaRPr b="0" i="0" sz="1361" u="none" cap="none" strike="noStrike">
              <a:solidFill>
                <a:schemeClr val="dk1"/>
              </a:solidFill>
              <a:latin typeface="Calibri"/>
              <a:ea typeface="Calibri"/>
              <a:cs typeface="Calibri"/>
              <a:sym typeface="Calibri"/>
            </a:endParaRPr>
          </a:p>
        </p:txBody>
      </p:sp>
      <p:pic>
        <p:nvPicPr>
          <p:cNvPr descr="preencoded.png" id="181" name="Google Shape;181;p14"/>
          <p:cNvPicPr preferRelativeResize="0"/>
          <p:nvPr/>
        </p:nvPicPr>
        <p:blipFill rotWithShape="1">
          <a:blip r:embed="rId7">
            <a:alphaModFix/>
          </a:blip>
          <a:srcRect b="0" l="0" r="0" t="0"/>
          <a:stretch/>
        </p:blipFill>
        <p:spPr>
          <a:xfrm>
            <a:off x="2594975" y="7431175"/>
            <a:ext cx="864025" cy="822850"/>
          </a:xfrm>
          <a:prstGeom prst="rect">
            <a:avLst/>
          </a:prstGeom>
          <a:noFill/>
          <a:ln>
            <a:noFill/>
          </a:ln>
        </p:spPr>
      </p:pic>
      <p:sp>
        <p:nvSpPr>
          <p:cNvPr id="182" name="Google Shape;182;p14"/>
          <p:cNvSpPr/>
          <p:nvPr/>
        </p:nvSpPr>
        <p:spPr>
          <a:xfrm>
            <a:off x="3718200" y="7431177"/>
            <a:ext cx="2160300" cy="276600"/>
          </a:xfrm>
          <a:prstGeom prst="rect">
            <a:avLst/>
          </a:prstGeom>
          <a:noFill/>
          <a:ln>
            <a:noFill/>
          </a:ln>
        </p:spPr>
        <p:txBody>
          <a:bodyPr anchorCtr="0" anchor="t" bIns="45700" lIns="91425" spcFirstLastPara="1" rIns="91425" wrap="square" tIns="45700">
            <a:noAutofit/>
          </a:bodyPr>
          <a:lstStyle/>
          <a:p>
            <a:pPr indent="0" lvl="0" marL="0" marR="0" rtl="0" algn="l">
              <a:lnSpc>
                <a:spcPct val="124985"/>
              </a:lnSpc>
              <a:spcBef>
                <a:spcPts val="0"/>
              </a:spcBef>
              <a:spcAft>
                <a:spcPts val="0"/>
              </a:spcAft>
              <a:buClr>
                <a:srgbClr val="443728"/>
              </a:buClr>
              <a:buSzPts val="1701"/>
              <a:buFont typeface="Crimson Pro"/>
              <a:buNone/>
            </a:pPr>
            <a:r>
              <a:rPr b="1" i="0" lang="en-US" sz="1701" u="none" cap="none" strike="noStrike">
                <a:solidFill>
                  <a:srgbClr val="443728"/>
                </a:solidFill>
                <a:latin typeface="Crimson Pro"/>
                <a:ea typeface="Crimson Pro"/>
                <a:cs typeface="Crimson Pro"/>
                <a:sym typeface="Crimson Pro"/>
              </a:rPr>
              <a:t>Gradient Boosting</a:t>
            </a:r>
            <a:endParaRPr b="0" i="0" sz="1701" u="none" cap="none" strike="noStrike">
              <a:solidFill>
                <a:schemeClr val="dk1"/>
              </a:solidFill>
              <a:latin typeface="Calibri"/>
              <a:ea typeface="Calibri"/>
              <a:cs typeface="Calibri"/>
              <a:sym typeface="Calibri"/>
            </a:endParaRPr>
          </a:p>
        </p:txBody>
      </p:sp>
      <p:sp>
        <p:nvSpPr>
          <p:cNvPr id="183" name="Google Shape;183;p14"/>
          <p:cNvSpPr/>
          <p:nvPr/>
        </p:nvSpPr>
        <p:spPr>
          <a:xfrm>
            <a:off x="3718200" y="7814074"/>
            <a:ext cx="8317200" cy="342600"/>
          </a:xfrm>
          <a:prstGeom prst="rect">
            <a:avLst/>
          </a:prstGeom>
          <a:noFill/>
          <a:ln>
            <a:noFill/>
          </a:ln>
        </p:spPr>
        <p:txBody>
          <a:bodyPr anchorCtr="0" anchor="t" bIns="45700" lIns="91425" spcFirstLastPara="1" rIns="91425" wrap="square" tIns="45700">
            <a:noAutofit/>
          </a:bodyPr>
          <a:lstStyle/>
          <a:p>
            <a:pPr indent="0" lvl="0" marL="0" marR="0" rtl="0" algn="l">
              <a:lnSpc>
                <a:spcPct val="159955"/>
              </a:lnSpc>
              <a:spcBef>
                <a:spcPts val="0"/>
              </a:spcBef>
              <a:spcAft>
                <a:spcPts val="0"/>
              </a:spcAft>
              <a:buClr>
                <a:srgbClr val="443728"/>
              </a:buClr>
              <a:buSzPts val="1361"/>
              <a:buFont typeface="Open Sans"/>
              <a:buNone/>
            </a:pPr>
            <a:r>
              <a:rPr b="0" i="0" lang="en-US" sz="1361" u="none" cap="none" strike="noStrike">
                <a:solidFill>
                  <a:srgbClr val="443728"/>
                </a:solidFill>
                <a:latin typeface="Open Sans"/>
                <a:ea typeface="Open Sans"/>
                <a:cs typeface="Open Sans"/>
                <a:sym typeface="Open Sans"/>
              </a:rPr>
              <a:t>A powerful technique that combines multiple weak learners to create a strong predictor.</a:t>
            </a:r>
            <a:endParaRPr b="0" i="0" sz="1361"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p:nvPr/>
        </p:nvSpPr>
        <p:spPr>
          <a:xfrm>
            <a:off x="0" y="0"/>
            <a:ext cx="14630400" cy="8229600"/>
          </a:xfrm>
          <a:prstGeom prst="rect">
            <a:avLst/>
          </a:prstGeom>
          <a:solidFill>
            <a:srgbClr val="F7E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0" y="0"/>
            <a:ext cx="14630400" cy="8229600"/>
          </a:xfrm>
          <a:prstGeom prst="rect">
            <a:avLst/>
          </a:prstGeom>
          <a:solidFill>
            <a:srgbClr val="FFF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15"/>
          <p:cNvPicPr preferRelativeResize="0"/>
          <p:nvPr/>
        </p:nvPicPr>
        <p:blipFill>
          <a:blip r:embed="rId3">
            <a:alphaModFix/>
          </a:blip>
          <a:stretch>
            <a:fillRect/>
          </a:stretch>
        </p:blipFill>
        <p:spPr>
          <a:xfrm>
            <a:off x="809625" y="457200"/>
            <a:ext cx="6042426" cy="7315200"/>
          </a:xfrm>
          <a:prstGeom prst="rect">
            <a:avLst/>
          </a:prstGeom>
          <a:noFill/>
          <a:ln>
            <a:noFill/>
          </a:ln>
        </p:spPr>
      </p:pic>
      <p:pic>
        <p:nvPicPr>
          <p:cNvPr id="192" name="Google Shape;192;p15"/>
          <p:cNvPicPr preferRelativeResize="0"/>
          <p:nvPr/>
        </p:nvPicPr>
        <p:blipFill>
          <a:blip r:embed="rId4">
            <a:alphaModFix/>
          </a:blip>
          <a:stretch>
            <a:fillRect/>
          </a:stretch>
        </p:blipFill>
        <p:spPr>
          <a:xfrm>
            <a:off x="7353875" y="457200"/>
            <a:ext cx="6619301" cy="7315200"/>
          </a:xfrm>
          <a:prstGeom prst="rect">
            <a:avLst/>
          </a:prstGeom>
          <a:solidFill>
            <a:srgbClr val="FFFCFA"/>
          </a:solid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p:nvPr/>
        </p:nvSpPr>
        <p:spPr>
          <a:xfrm>
            <a:off x="0" y="0"/>
            <a:ext cx="14630400" cy="8229600"/>
          </a:xfrm>
          <a:prstGeom prst="rect">
            <a:avLst/>
          </a:prstGeom>
          <a:solidFill>
            <a:srgbClr val="F7E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0" y="0"/>
            <a:ext cx="14630400" cy="8229600"/>
          </a:xfrm>
          <a:prstGeom prst="rect">
            <a:avLst/>
          </a:prstGeom>
          <a:solidFill>
            <a:srgbClr val="FFF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16"/>
          <p:cNvPicPr preferRelativeResize="0"/>
          <p:nvPr/>
        </p:nvPicPr>
        <p:blipFill>
          <a:blip r:embed="rId3">
            <a:alphaModFix/>
          </a:blip>
          <a:stretch>
            <a:fillRect/>
          </a:stretch>
        </p:blipFill>
        <p:spPr>
          <a:xfrm>
            <a:off x="809625" y="457200"/>
            <a:ext cx="6544250" cy="7315200"/>
          </a:xfrm>
          <a:prstGeom prst="rect">
            <a:avLst/>
          </a:prstGeom>
          <a:noFill/>
          <a:ln>
            <a:noFill/>
          </a:ln>
        </p:spPr>
      </p:pic>
      <p:pic>
        <p:nvPicPr>
          <p:cNvPr id="201" name="Google Shape;201;p16"/>
          <p:cNvPicPr preferRelativeResize="0"/>
          <p:nvPr/>
        </p:nvPicPr>
        <p:blipFill>
          <a:blip r:embed="rId4">
            <a:alphaModFix/>
          </a:blip>
          <a:stretch>
            <a:fillRect/>
          </a:stretch>
        </p:blipFill>
        <p:spPr>
          <a:xfrm>
            <a:off x="8206925" y="609600"/>
            <a:ext cx="5766251" cy="7315200"/>
          </a:xfrm>
          <a:prstGeom prst="rect">
            <a:avLst/>
          </a:prstGeom>
          <a:solidFill>
            <a:srgbClr val="FFFCFA"/>
          </a:solid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7"/>
          <p:cNvSpPr/>
          <p:nvPr/>
        </p:nvSpPr>
        <p:spPr>
          <a:xfrm>
            <a:off x="0" y="0"/>
            <a:ext cx="14630400" cy="8229600"/>
          </a:xfrm>
          <a:prstGeom prst="rect">
            <a:avLst/>
          </a:prstGeom>
          <a:solidFill>
            <a:srgbClr val="F7E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
          <p:cNvSpPr/>
          <p:nvPr/>
        </p:nvSpPr>
        <p:spPr>
          <a:xfrm>
            <a:off x="0" y="0"/>
            <a:ext cx="14630400" cy="8229600"/>
          </a:xfrm>
          <a:prstGeom prst="rect">
            <a:avLst/>
          </a:prstGeom>
          <a:solidFill>
            <a:srgbClr val="FFF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a:off x="864023" y="910475"/>
            <a:ext cx="12336000" cy="7716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443728"/>
              </a:buClr>
              <a:buSzPts val="4860"/>
              <a:buFont typeface="Crimson Pro"/>
              <a:buNone/>
            </a:pPr>
            <a:r>
              <a:rPr b="1" i="0" lang="en-US" sz="4860" u="none" cap="none" strike="noStrike">
                <a:solidFill>
                  <a:srgbClr val="443728"/>
                </a:solidFill>
                <a:latin typeface="Crimson Pro"/>
                <a:ea typeface="Crimson Pro"/>
                <a:cs typeface="Crimson Pro"/>
                <a:sym typeface="Crimson Pro"/>
              </a:rPr>
              <a:t>Model Evaluation: Assessing Performance</a:t>
            </a:r>
            <a:endParaRPr b="0" i="0" sz="4860" u="none" cap="none" strike="noStrike">
              <a:solidFill>
                <a:schemeClr val="dk1"/>
              </a:solidFill>
              <a:latin typeface="Calibri"/>
              <a:ea typeface="Calibri"/>
              <a:cs typeface="Calibri"/>
              <a:sym typeface="Calibri"/>
            </a:endParaRPr>
          </a:p>
        </p:txBody>
      </p:sp>
      <p:sp>
        <p:nvSpPr>
          <p:cNvPr id="210" name="Google Shape;210;p17"/>
          <p:cNvSpPr/>
          <p:nvPr/>
        </p:nvSpPr>
        <p:spPr>
          <a:xfrm>
            <a:off x="864037" y="2175748"/>
            <a:ext cx="12902327" cy="5143262"/>
          </a:xfrm>
          <a:prstGeom prst="roundRect">
            <a:avLst>
              <a:gd fmla="val 2160" name="adj"/>
            </a:avLst>
          </a:prstGeom>
          <a:noFill/>
          <a:ln cap="flat" cmpd="sng" w="15225">
            <a:solidFill>
              <a:srgbClr val="000000">
                <a:alpha val="784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879277" y="2190988"/>
            <a:ext cx="12871847" cy="706517"/>
          </a:xfrm>
          <a:prstGeom prst="rect">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1126093" y="2346722"/>
            <a:ext cx="5938480" cy="395049"/>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443728"/>
              </a:buClr>
              <a:buSzPts val="1944"/>
              <a:buFont typeface="Open Sans"/>
              <a:buNone/>
            </a:pPr>
            <a:r>
              <a:rPr b="0" i="0" lang="en-US" sz="1944" u="none" cap="none" strike="noStrike">
                <a:solidFill>
                  <a:srgbClr val="443728"/>
                </a:solidFill>
                <a:latin typeface="Open Sans"/>
                <a:ea typeface="Open Sans"/>
                <a:cs typeface="Open Sans"/>
                <a:sym typeface="Open Sans"/>
              </a:rPr>
              <a:t>Metric</a:t>
            </a:r>
            <a:endParaRPr b="0" i="0" sz="1944" u="none" cap="none" strike="noStrike">
              <a:solidFill>
                <a:schemeClr val="dk1"/>
              </a:solidFill>
              <a:latin typeface="Calibri"/>
              <a:ea typeface="Calibri"/>
              <a:cs typeface="Calibri"/>
              <a:sym typeface="Calibri"/>
            </a:endParaRPr>
          </a:p>
        </p:txBody>
      </p:sp>
      <p:sp>
        <p:nvSpPr>
          <p:cNvPr id="213" name="Google Shape;213;p17"/>
          <p:cNvSpPr/>
          <p:nvPr/>
        </p:nvSpPr>
        <p:spPr>
          <a:xfrm>
            <a:off x="7565827" y="2346722"/>
            <a:ext cx="5938480" cy="395049"/>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443728"/>
              </a:buClr>
              <a:buSzPts val="1944"/>
              <a:buFont typeface="Open Sans"/>
              <a:buNone/>
            </a:pPr>
            <a:r>
              <a:rPr b="0" i="0" lang="en-US" sz="1944" u="none" cap="none" strike="noStrike">
                <a:solidFill>
                  <a:srgbClr val="443728"/>
                </a:solidFill>
                <a:latin typeface="Open Sans"/>
                <a:ea typeface="Open Sans"/>
                <a:cs typeface="Open Sans"/>
                <a:sym typeface="Open Sans"/>
              </a:rPr>
              <a:t>Description</a:t>
            </a:r>
            <a:endParaRPr b="0" i="0" sz="1944" u="none" cap="none" strike="noStrike">
              <a:solidFill>
                <a:schemeClr val="dk1"/>
              </a:solidFill>
              <a:latin typeface="Calibri"/>
              <a:ea typeface="Calibri"/>
              <a:cs typeface="Calibri"/>
              <a:sym typeface="Calibri"/>
            </a:endParaRPr>
          </a:p>
        </p:txBody>
      </p:sp>
      <p:sp>
        <p:nvSpPr>
          <p:cNvPr id="214" name="Google Shape;214;p17"/>
          <p:cNvSpPr/>
          <p:nvPr/>
        </p:nvSpPr>
        <p:spPr>
          <a:xfrm>
            <a:off x="879277" y="2897505"/>
            <a:ext cx="12871847" cy="1101566"/>
          </a:xfrm>
          <a:prstGeom prst="rect">
            <a:avLst/>
          </a:prstGeom>
          <a:solidFill>
            <a:srgbClr val="000000">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a:off x="1126093" y="3053239"/>
            <a:ext cx="5938480" cy="395049"/>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443728"/>
              </a:buClr>
              <a:buSzPts val="1944"/>
              <a:buFont typeface="Open Sans"/>
              <a:buNone/>
            </a:pPr>
            <a:r>
              <a:rPr b="0" i="0" lang="en-US" sz="1944" u="none" cap="none" strike="noStrike">
                <a:solidFill>
                  <a:srgbClr val="443728"/>
                </a:solidFill>
                <a:latin typeface="Open Sans"/>
                <a:ea typeface="Open Sans"/>
                <a:cs typeface="Open Sans"/>
                <a:sym typeface="Open Sans"/>
              </a:rPr>
              <a:t>Mean Absolute Error (MAE)</a:t>
            </a:r>
            <a:endParaRPr b="0" i="0" sz="1944" u="none" cap="none" strike="noStrike">
              <a:solidFill>
                <a:schemeClr val="dk1"/>
              </a:solidFill>
              <a:latin typeface="Calibri"/>
              <a:ea typeface="Calibri"/>
              <a:cs typeface="Calibri"/>
              <a:sym typeface="Calibri"/>
            </a:endParaRPr>
          </a:p>
        </p:txBody>
      </p:sp>
      <p:sp>
        <p:nvSpPr>
          <p:cNvPr id="216" name="Google Shape;216;p17"/>
          <p:cNvSpPr/>
          <p:nvPr/>
        </p:nvSpPr>
        <p:spPr>
          <a:xfrm>
            <a:off x="7565827" y="3053239"/>
            <a:ext cx="5938480" cy="790099"/>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443728"/>
              </a:buClr>
              <a:buSzPts val="1944"/>
              <a:buFont typeface="Open Sans"/>
              <a:buNone/>
            </a:pPr>
            <a:r>
              <a:rPr b="0" i="0" lang="en-US" sz="1944" u="none" cap="none" strike="noStrike">
                <a:solidFill>
                  <a:srgbClr val="443728"/>
                </a:solidFill>
                <a:latin typeface="Open Sans"/>
                <a:ea typeface="Open Sans"/>
                <a:cs typeface="Open Sans"/>
                <a:sym typeface="Open Sans"/>
              </a:rPr>
              <a:t>Average absolute difference between predicted and actual salaries.</a:t>
            </a:r>
            <a:endParaRPr b="0" i="0" sz="1944" u="none" cap="none" strike="noStrike">
              <a:solidFill>
                <a:schemeClr val="dk1"/>
              </a:solidFill>
              <a:latin typeface="Calibri"/>
              <a:ea typeface="Calibri"/>
              <a:cs typeface="Calibri"/>
              <a:sym typeface="Calibri"/>
            </a:endParaRPr>
          </a:p>
        </p:txBody>
      </p:sp>
      <p:sp>
        <p:nvSpPr>
          <p:cNvPr id="217" name="Google Shape;217;p17"/>
          <p:cNvSpPr/>
          <p:nvPr/>
        </p:nvSpPr>
        <p:spPr>
          <a:xfrm>
            <a:off x="879277" y="3999071"/>
            <a:ext cx="12871847" cy="1101566"/>
          </a:xfrm>
          <a:prstGeom prst="rect">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1126093" y="4154805"/>
            <a:ext cx="5938480" cy="395049"/>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443728"/>
              </a:buClr>
              <a:buSzPts val="1944"/>
              <a:buFont typeface="Open Sans"/>
              <a:buNone/>
            </a:pPr>
            <a:r>
              <a:rPr b="0" i="0" lang="en-US" sz="1944" u="none" cap="none" strike="noStrike">
                <a:solidFill>
                  <a:srgbClr val="443728"/>
                </a:solidFill>
                <a:latin typeface="Open Sans"/>
                <a:ea typeface="Open Sans"/>
                <a:cs typeface="Open Sans"/>
                <a:sym typeface="Open Sans"/>
              </a:rPr>
              <a:t>Mean Squared Error (MSE)</a:t>
            </a:r>
            <a:endParaRPr b="0" i="0" sz="1944" u="none" cap="none" strike="noStrike">
              <a:solidFill>
                <a:schemeClr val="dk1"/>
              </a:solidFill>
              <a:latin typeface="Calibri"/>
              <a:ea typeface="Calibri"/>
              <a:cs typeface="Calibri"/>
              <a:sym typeface="Calibri"/>
            </a:endParaRPr>
          </a:p>
        </p:txBody>
      </p:sp>
      <p:sp>
        <p:nvSpPr>
          <p:cNvPr id="219" name="Google Shape;219;p17"/>
          <p:cNvSpPr/>
          <p:nvPr/>
        </p:nvSpPr>
        <p:spPr>
          <a:xfrm>
            <a:off x="7565827" y="4154805"/>
            <a:ext cx="5938480" cy="790099"/>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443728"/>
              </a:buClr>
              <a:buSzPts val="1944"/>
              <a:buFont typeface="Open Sans"/>
              <a:buNone/>
            </a:pPr>
            <a:r>
              <a:rPr b="0" i="0" lang="en-US" sz="1944" u="none" cap="none" strike="noStrike">
                <a:solidFill>
                  <a:srgbClr val="443728"/>
                </a:solidFill>
                <a:latin typeface="Open Sans"/>
                <a:ea typeface="Open Sans"/>
                <a:cs typeface="Open Sans"/>
                <a:sym typeface="Open Sans"/>
              </a:rPr>
              <a:t>Average squared difference between predicted and actual salaries.</a:t>
            </a:r>
            <a:endParaRPr b="0" i="0" sz="1944" u="none" cap="none" strike="noStrike">
              <a:solidFill>
                <a:schemeClr val="dk1"/>
              </a:solidFill>
              <a:latin typeface="Calibri"/>
              <a:ea typeface="Calibri"/>
              <a:cs typeface="Calibri"/>
              <a:sym typeface="Calibri"/>
            </a:endParaRPr>
          </a:p>
        </p:txBody>
      </p:sp>
      <p:sp>
        <p:nvSpPr>
          <p:cNvPr id="220" name="Google Shape;220;p17"/>
          <p:cNvSpPr/>
          <p:nvPr/>
        </p:nvSpPr>
        <p:spPr>
          <a:xfrm>
            <a:off x="879277" y="5100638"/>
            <a:ext cx="12871847" cy="1101566"/>
          </a:xfrm>
          <a:prstGeom prst="rect">
            <a:avLst/>
          </a:prstGeom>
          <a:solidFill>
            <a:srgbClr val="000000">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a:off x="1126093" y="5256371"/>
            <a:ext cx="5938480" cy="395049"/>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443728"/>
              </a:buClr>
              <a:buSzPts val="1944"/>
              <a:buFont typeface="Open Sans"/>
              <a:buNone/>
            </a:pPr>
            <a:r>
              <a:rPr b="0" i="0" lang="en-US" sz="1944" u="none" cap="none" strike="noStrike">
                <a:solidFill>
                  <a:srgbClr val="443728"/>
                </a:solidFill>
                <a:latin typeface="Open Sans"/>
                <a:ea typeface="Open Sans"/>
                <a:cs typeface="Open Sans"/>
                <a:sym typeface="Open Sans"/>
              </a:rPr>
              <a:t>Root Mean Squared Error (RMSE)</a:t>
            </a:r>
            <a:endParaRPr b="0" i="0" sz="1944" u="none" cap="none" strike="noStrike">
              <a:solidFill>
                <a:schemeClr val="dk1"/>
              </a:solidFill>
              <a:latin typeface="Calibri"/>
              <a:ea typeface="Calibri"/>
              <a:cs typeface="Calibri"/>
              <a:sym typeface="Calibri"/>
            </a:endParaRPr>
          </a:p>
        </p:txBody>
      </p:sp>
      <p:sp>
        <p:nvSpPr>
          <p:cNvPr id="222" name="Google Shape;222;p17"/>
          <p:cNvSpPr/>
          <p:nvPr/>
        </p:nvSpPr>
        <p:spPr>
          <a:xfrm>
            <a:off x="7565827" y="5256371"/>
            <a:ext cx="5938480" cy="790099"/>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443728"/>
              </a:buClr>
              <a:buSzPts val="1944"/>
              <a:buFont typeface="Open Sans"/>
              <a:buNone/>
            </a:pPr>
            <a:r>
              <a:rPr b="0" i="0" lang="en-US" sz="1944" u="none" cap="none" strike="noStrike">
                <a:solidFill>
                  <a:srgbClr val="443728"/>
                </a:solidFill>
                <a:latin typeface="Open Sans"/>
                <a:ea typeface="Open Sans"/>
                <a:cs typeface="Open Sans"/>
                <a:sym typeface="Open Sans"/>
              </a:rPr>
              <a:t>Square root of the MSE, providing a measure in the same units as the target variable.</a:t>
            </a:r>
            <a:endParaRPr b="0" i="0" sz="1944" u="none" cap="none" strike="noStrike">
              <a:solidFill>
                <a:schemeClr val="dk1"/>
              </a:solidFill>
              <a:latin typeface="Calibri"/>
              <a:ea typeface="Calibri"/>
              <a:cs typeface="Calibri"/>
              <a:sym typeface="Calibri"/>
            </a:endParaRPr>
          </a:p>
        </p:txBody>
      </p:sp>
      <p:sp>
        <p:nvSpPr>
          <p:cNvPr id="223" name="Google Shape;223;p17"/>
          <p:cNvSpPr/>
          <p:nvPr/>
        </p:nvSpPr>
        <p:spPr>
          <a:xfrm>
            <a:off x="879277" y="6202204"/>
            <a:ext cx="12871847" cy="1101566"/>
          </a:xfrm>
          <a:prstGeom prst="rect">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1126093" y="6357938"/>
            <a:ext cx="5938480" cy="395049"/>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443728"/>
              </a:buClr>
              <a:buSzPts val="1944"/>
              <a:buFont typeface="Open Sans"/>
              <a:buNone/>
            </a:pPr>
            <a:r>
              <a:rPr b="0" i="0" lang="en-US" sz="1944" u="none" cap="none" strike="noStrike">
                <a:solidFill>
                  <a:srgbClr val="443728"/>
                </a:solidFill>
                <a:latin typeface="Open Sans"/>
                <a:ea typeface="Open Sans"/>
                <a:cs typeface="Open Sans"/>
                <a:sym typeface="Open Sans"/>
              </a:rPr>
              <a:t>R-squared (R2) Score</a:t>
            </a:r>
            <a:endParaRPr b="0" i="0" sz="1944" u="none" cap="none" strike="noStrike">
              <a:solidFill>
                <a:schemeClr val="dk1"/>
              </a:solidFill>
              <a:latin typeface="Calibri"/>
              <a:ea typeface="Calibri"/>
              <a:cs typeface="Calibri"/>
              <a:sym typeface="Calibri"/>
            </a:endParaRPr>
          </a:p>
        </p:txBody>
      </p:sp>
      <p:sp>
        <p:nvSpPr>
          <p:cNvPr id="225" name="Google Shape;225;p17"/>
          <p:cNvSpPr/>
          <p:nvPr/>
        </p:nvSpPr>
        <p:spPr>
          <a:xfrm>
            <a:off x="7565827" y="6357938"/>
            <a:ext cx="5938480" cy="790099"/>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443728"/>
              </a:buClr>
              <a:buSzPts val="1944"/>
              <a:buFont typeface="Open Sans"/>
              <a:buNone/>
            </a:pPr>
            <a:r>
              <a:rPr b="0" i="0" lang="en-US" sz="1944" u="none" cap="none" strike="noStrike">
                <a:solidFill>
                  <a:srgbClr val="443728"/>
                </a:solidFill>
                <a:latin typeface="Open Sans"/>
                <a:ea typeface="Open Sans"/>
                <a:cs typeface="Open Sans"/>
                <a:sym typeface="Open Sans"/>
              </a:rPr>
              <a:t>Indicates the proportion of variance in the target variable explained by the model.</a:t>
            </a:r>
            <a:endParaRPr b="0" i="0" sz="1944"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8"/>
          <p:cNvSpPr/>
          <p:nvPr/>
        </p:nvSpPr>
        <p:spPr>
          <a:xfrm>
            <a:off x="0" y="0"/>
            <a:ext cx="14630400" cy="8229600"/>
          </a:xfrm>
          <a:prstGeom prst="rect">
            <a:avLst/>
          </a:prstGeom>
          <a:solidFill>
            <a:srgbClr val="F7E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0" y="0"/>
            <a:ext cx="14630400" cy="8229600"/>
          </a:xfrm>
          <a:prstGeom prst="rect">
            <a:avLst/>
          </a:prstGeom>
          <a:solidFill>
            <a:srgbClr val="FFFCFA"/>
          </a:solidFill>
          <a:ln>
            <a:noFill/>
          </a:ln>
        </p:spPr>
        <p:txBody>
          <a:bodyPr anchorCtr="0" anchor="ctr" bIns="91425" lIns="91425" spcFirstLastPara="1" rIns="91425" wrap="square" tIns="91425">
            <a:noAutofit/>
          </a:bodyPr>
          <a:lstStyle/>
          <a:p>
            <a:pPr indent="0" lvl="0" marL="0" rtl="0" algn="l">
              <a:lnSpc>
                <a:spcPct val="125000"/>
              </a:lnSpc>
              <a:spcBef>
                <a:spcPts val="0"/>
              </a:spcBef>
              <a:spcAft>
                <a:spcPts val="0"/>
              </a:spcAft>
              <a:buClr>
                <a:srgbClr val="443728"/>
              </a:buClr>
              <a:buSzPts val="4860"/>
              <a:buFont typeface="Crimson Pro"/>
              <a:buNone/>
            </a:pPr>
            <a:r>
              <a:t/>
            </a:r>
            <a:endParaRPr sz="4860">
              <a:solidFill>
                <a:schemeClr val="dk1"/>
              </a:solidFill>
              <a:latin typeface="Calibri"/>
              <a:ea typeface="Calibri"/>
              <a:cs typeface="Calibri"/>
              <a:sym typeface="Calibri"/>
            </a:endParaRPr>
          </a:p>
        </p:txBody>
      </p:sp>
      <p:sp>
        <p:nvSpPr>
          <p:cNvPr id="233" name="Google Shape;233;p18"/>
          <p:cNvSpPr txBox="1"/>
          <p:nvPr/>
        </p:nvSpPr>
        <p:spPr>
          <a:xfrm>
            <a:off x="328625" y="235275"/>
            <a:ext cx="7577400" cy="8607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b="1" lang="en-US" sz="4860">
                <a:solidFill>
                  <a:srgbClr val="443728"/>
                </a:solidFill>
                <a:latin typeface="Crimson Pro"/>
                <a:ea typeface="Crimson Pro"/>
                <a:cs typeface="Crimson Pro"/>
                <a:sym typeface="Crimson Pro"/>
              </a:rPr>
              <a:t>Model Selection</a:t>
            </a:r>
            <a:endParaRPr/>
          </a:p>
        </p:txBody>
      </p:sp>
      <p:sp>
        <p:nvSpPr>
          <p:cNvPr id="234" name="Google Shape;234;p18"/>
          <p:cNvSpPr txBox="1"/>
          <p:nvPr/>
        </p:nvSpPr>
        <p:spPr>
          <a:xfrm>
            <a:off x="328625" y="1222000"/>
            <a:ext cx="13865400" cy="188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950">
                <a:solidFill>
                  <a:schemeClr val="dk1"/>
                </a:solidFill>
                <a:latin typeface="Open Sans"/>
                <a:ea typeface="Open Sans"/>
                <a:cs typeface="Open Sans"/>
                <a:sym typeface="Open Sans"/>
              </a:rPr>
              <a:t>Based on the model performance metrics, XGBoost stands out as the preferred model for your salary prediction project. Here is an elaboration on why XGBoost is a superior choice compared to other models:</a:t>
            </a:r>
            <a:endParaRPr sz="1950">
              <a:solidFill>
                <a:schemeClr val="dk1"/>
              </a:solidFill>
              <a:latin typeface="Open Sans"/>
              <a:ea typeface="Open Sans"/>
              <a:cs typeface="Open Sans"/>
              <a:sym typeface="Open Sans"/>
            </a:endParaRPr>
          </a:p>
          <a:p>
            <a:pPr indent="0" lvl="0" marL="0" rtl="0" algn="l">
              <a:spcBef>
                <a:spcPts val="1200"/>
              </a:spcBef>
              <a:spcAft>
                <a:spcPts val="0"/>
              </a:spcAft>
              <a:buNone/>
            </a:pPr>
            <a:r>
              <a:t/>
            </a:r>
            <a:endParaRPr sz="1950">
              <a:latin typeface="Open Sans"/>
              <a:ea typeface="Open Sans"/>
              <a:cs typeface="Open Sans"/>
              <a:sym typeface="Open Sans"/>
            </a:endParaRPr>
          </a:p>
        </p:txBody>
      </p:sp>
      <p:sp>
        <p:nvSpPr>
          <p:cNvPr id="235" name="Google Shape;235;p18"/>
          <p:cNvSpPr txBox="1"/>
          <p:nvPr/>
        </p:nvSpPr>
        <p:spPr>
          <a:xfrm>
            <a:off x="547925" y="2103750"/>
            <a:ext cx="6613200" cy="516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2150">
                <a:solidFill>
                  <a:schemeClr val="dk1"/>
                </a:solidFill>
                <a:latin typeface="Open Sans"/>
                <a:ea typeface="Open Sans"/>
                <a:cs typeface="Open Sans"/>
                <a:sym typeface="Open Sans"/>
              </a:rPr>
              <a:t>Model Performance Comparison</a:t>
            </a:r>
            <a:endParaRPr b="1" sz="2150">
              <a:solidFill>
                <a:schemeClr val="dk1"/>
              </a:solidFill>
              <a:latin typeface="Open Sans"/>
              <a:ea typeface="Open Sans"/>
              <a:cs typeface="Open Sans"/>
              <a:sym typeface="Open Sans"/>
            </a:endParaRPr>
          </a:p>
          <a:p>
            <a:pPr indent="-365125" lvl="0" marL="457200" rtl="0" algn="l">
              <a:lnSpc>
                <a:spcPct val="115000"/>
              </a:lnSpc>
              <a:spcBef>
                <a:spcPts val="1200"/>
              </a:spcBef>
              <a:spcAft>
                <a:spcPts val="0"/>
              </a:spcAft>
              <a:buClr>
                <a:schemeClr val="dk1"/>
              </a:buClr>
              <a:buSzPts val="2150"/>
              <a:buChar char="●"/>
            </a:pPr>
            <a:r>
              <a:rPr b="1" lang="en-US" sz="2150">
                <a:solidFill>
                  <a:schemeClr val="dk1"/>
                </a:solidFill>
                <a:latin typeface="Open Sans"/>
                <a:ea typeface="Open Sans"/>
                <a:cs typeface="Open Sans"/>
                <a:sym typeface="Open Sans"/>
              </a:rPr>
              <a:t>Linear Regression:</a:t>
            </a:r>
            <a:endParaRPr b="1" sz="2150">
              <a:solidFill>
                <a:schemeClr val="dk1"/>
              </a:solidFill>
              <a:latin typeface="Open Sans"/>
              <a:ea typeface="Open Sans"/>
              <a:cs typeface="Open Sans"/>
              <a:sym typeface="Open Sans"/>
            </a:endParaRPr>
          </a:p>
          <a:p>
            <a:pPr indent="-365125" lvl="1" marL="914400" rtl="0" algn="l">
              <a:lnSpc>
                <a:spcPct val="115000"/>
              </a:lnSpc>
              <a:spcBef>
                <a:spcPts val="0"/>
              </a:spcBef>
              <a:spcAft>
                <a:spcPts val="0"/>
              </a:spcAft>
              <a:buClr>
                <a:schemeClr val="dk1"/>
              </a:buClr>
              <a:buSzPts val="2150"/>
              <a:buChar char="○"/>
            </a:pPr>
            <a:r>
              <a:rPr lang="en-US" sz="2150">
                <a:solidFill>
                  <a:schemeClr val="dk1"/>
                </a:solidFill>
                <a:latin typeface="Open Sans"/>
                <a:ea typeface="Open Sans"/>
                <a:cs typeface="Open Sans"/>
                <a:sym typeface="Open Sans"/>
              </a:rPr>
              <a:t>Mean Squared Error (MSE): 15,099,669.44</a:t>
            </a:r>
            <a:endParaRPr sz="2150">
              <a:solidFill>
                <a:schemeClr val="dk1"/>
              </a:solidFill>
              <a:latin typeface="Open Sans"/>
              <a:ea typeface="Open Sans"/>
              <a:cs typeface="Open Sans"/>
              <a:sym typeface="Open Sans"/>
            </a:endParaRPr>
          </a:p>
          <a:p>
            <a:pPr indent="-365125" lvl="1" marL="914400" rtl="0" algn="l">
              <a:lnSpc>
                <a:spcPct val="115000"/>
              </a:lnSpc>
              <a:spcBef>
                <a:spcPts val="0"/>
              </a:spcBef>
              <a:spcAft>
                <a:spcPts val="0"/>
              </a:spcAft>
              <a:buClr>
                <a:schemeClr val="dk1"/>
              </a:buClr>
              <a:buSzPts val="2150"/>
              <a:buChar char="○"/>
            </a:pPr>
            <a:r>
              <a:rPr lang="en-US" sz="2150">
                <a:solidFill>
                  <a:schemeClr val="dk1"/>
                </a:solidFill>
                <a:latin typeface="Open Sans"/>
                <a:ea typeface="Open Sans"/>
                <a:cs typeface="Open Sans"/>
                <a:sym typeface="Open Sans"/>
              </a:rPr>
              <a:t>R-squared: 0.1197</a:t>
            </a:r>
            <a:endParaRPr sz="2150">
              <a:solidFill>
                <a:schemeClr val="dk1"/>
              </a:solidFill>
              <a:latin typeface="Open Sans"/>
              <a:ea typeface="Open Sans"/>
              <a:cs typeface="Open Sans"/>
              <a:sym typeface="Open Sans"/>
            </a:endParaRPr>
          </a:p>
          <a:p>
            <a:pPr indent="-365125" lvl="0" marL="457200" rtl="0" algn="l">
              <a:lnSpc>
                <a:spcPct val="115000"/>
              </a:lnSpc>
              <a:spcBef>
                <a:spcPts val="0"/>
              </a:spcBef>
              <a:spcAft>
                <a:spcPts val="0"/>
              </a:spcAft>
              <a:buClr>
                <a:schemeClr val="dk1"/>
              </a:buClr>
              <a:buSzPts val="2150"/>
              <a:buChar char="●"/>
            </a:pPr>
            <a:r>
              <a:rPr b="1" lang="en-US" sz="2150">
                <a:solidFill>
                  <a:schemeClr val="dk1"/>
                </a:solidFill>
                <a:latin typeface="Open Sans"/>
                <a:ea typeface="Open Sans"/>
                <a:cs typeface="Open Sans"/>
                <a:sym typeface="Open Sans"/>
              </a:rPr>
              <a:t>Lasso Regression:</a:t>
            </a:r>
            <a:endParaRPr b="1" sz="2150">
              <a:solidFill>
                <a:schemeClr val="dk1"/>
              </a:solidFill>
              <a:latin typeface="Open Sans"/>
              <a:ea typeface="Open Sans"/>
              <a:cs typeface="Open Sans"/>
              <a:sym typeface="Open Sans"/>
            </a:endParaRPr>
          </a:p>
          <a:p>
            <a:pPr indent="-365125" lvl="1" marL="914400" rtl="0" algn="l">
              <a:lnSpc>
                <a:spcPct val="115000"/>
              </a:lnSpc>
              <a:spcBef>
                <a:spcPts val="0"/>
              </a:spcBef>
              <a:spcAft>
                <a:spcPts val="0"/>
              </a:spcAft>
              <a:buClr>
                <a:schemeClr val="dk1"/>
              </a:buClr>
              <a:buSzPts val="2150"/>
              <a:buChar char="○"/>
            </a:pPr>
            <a:r>
              <a:rPr lang="en-US" sz="2150">
                <a:solidFill>
                  <a:schemeClr val="dk1"/>
                </a:solidFill>
                <a:latin typeface="Open Sans"/>
                <a:ea typeface="Open Sans"/>
                <a:cs typeface="Open Sans"/>
                <a:sym typeface="Open Sans"/>
              </a:rPr>
              <a:t>MSE: 15,090,354.40</a:t>
            </a:r>
            <a:endParaRPr sz="2150">
              <a:solidFill>
                <a:schemeClr val="dk1"/>
              </a:solidFill>
              <a:latin typeface="Open Sans"/>
              <a:ea typeface="Open Sans"/>
              <a:cs typeface="Open Sans"/>
              <a:sym typeface="Open Sans"/>
            </a:endParaRPr>
          </a:p>
          <a:p>
            <a:pPr indent="-365125" lvl="1" marL="914400" rtl="0" algn="l">
              <a:lnSpc>
                <a:spcPct val="115000"/>
              </a:lnSpc>
              <a:spcBef>
                <a:spcPts val="0"/>
              </a:spcBef>
              <a:spcAft>
                <a:spcPts val="0"/>
              </a:spcAft>
              <a:buClr>
                <a:schemeClr val="dk1"/>
              </a:buClr>
              <a:buSzPts val="2150"/>
              <a:buChar char="○"/>
            </a:pPr>
            <a:r>
              <a:rPr lang="en-US" sz="2150">
                <a:solidFill>
                  <a:schemeClr val="dk1"/>
                </a:solidFill>
                <a:latin typeface="Open Sans"/>
                <a:ea typeface="Open Sans"/>
                <a:cs typeface="Open Sans"/>
                <a:sym typeface="Open Sans"/>
              </a:rPr>
              <a:t>R-squared: 0.1202</a:t>
            </a:r>
            <a:endParaRPr sz="2150">
              <a:solidFill>
                <a:schemeClr val="dk1"/>
              </a:solidFill>
              <a:latin typeface="Open Sans"/>
              <a:ea typeface="Open Sans"/>
              <a:cs typeface="Open Sans"/>
              <a:sym typeface="Open Sans"/>
            </a:endParaRPr>
          </a:p>
          <a:p>
            <a:pPr indent="-365125" lvl="0" marL="457200" rtl="0" algn="l">
              <a:lnSpc>
                <a:spcPct val="115000"/>
              </a:lnSpc>
              <a:spcBef>
                <a:spcPts val="0"/>
              </a:spcBef>
              <a:spcAft>
                <a:spcPts val="0"/>
              </a:spcAft>
              <a:buClr>
                <a:schemeClr val="dk1"/>
              </a:buClr>
              <a:buSzPts val="2150"/>
              <a:buChar char="●"/>
            </a:pPr>
            <a:r>
              <a:rPr b="1" lang="en-US" sz="2150">
                <a:solidFill>
                  <a:schemeClr val="dk1"/>
                </a:solidFill>
                <a:latin typeface="Open Sans"/>
                <a:ea typeface="Open Sans"/>
                <a:cs typeface="Open Sans"/>
                <a:sym typeface="Open Sans"/>
              </a:rPr>
              <a:t>Decision Tree:</a:t>
            </a:r>
            <a:endParaRPr b="1" sz="2150">
              <a:solidFill>
                <a:schemeClr val="dk1"/>
              </a:solidFill>
              <a:latin typeface="Open Sans"/>
              <a:ea typeface="Open Sans"/>
              <a:cs typeface="Open Sans"/>
              <a:sym typeface="Open Sans"/>
            </a:endParaRPr>
          </a:p>
          <a:p>
            <a:pPr indent="-365125" lvl="1" marL="914400" rtl="0" algn="l">
              <a:lnSpc>
                <a:spcPct val="115000"/>
              </a:lnSpc>
              <a:spcBef>
                <a:spcPts val="0"/>
              </a:spcBef>
              <a:spcAft>
                <a:spcPts val="0"/>
              </a:spcAft>
              <a:buClr>
                <a:schemeClr val="dk1"/>
              </a:buClr>
              <a:buSzPts val="2150"/>
              <a:buChar char="○"/>
            </a:pPr>
            <a:r>
              <a:rPr lang="en-US" sz="2150">
                <a:solidFill>
                  <a:schemeClr val="dk1"/>
                </a:solidFill>
                <a:latin typeface="Open Sans"/>
                <a:ea typeface="Open Sans"/>
                <a:cs typeface="Open Sans"/>
                <a:sym typeface="Open Sans"/>
              </a:rPr>
              <a:t>MSE: 13,737,572.09</a:t>
            </a:r>
            <a:endParaRPr sz="2150">
              <a:solidFill>
                <a:schemeClr val="dk1"/>
              </a:solidFill>
              <a:latin typeface="Open Sans"/>
              <a:ea typeface="Open Sans"/>
              <a:cs typeface="Open Sans"/>
              <a:sym typeface="Open Sans"/>
            </a:endParaRPr>
          </a:p>
          <a:p>
            <a:pPr indent="-365125" lvl="1" marL="914400" rtl="0" algn="l">
              <a:lnSpc>
                <a:spcPct val="115000"/>
              </a:lnSpc>
              <a:spcBef>
                <a:spcPts val="0"/>
              </a:spcBef>
              <a:spcAft>
                <a:spcPts val="0"/>
              </a:spcAft>
              <a:buClr>
                <a:schemeClr val="dk1"/>
              </a:buClr>
              <a:buSzPts val="2150"/>
              <a:buChar char="○"/>
            </a:pPr>
            <a:r>
              <a:rPr lang="en-US" sz="2150">
                <a:solidFill>
                  <a:schemeClr val="dk1"/>
                </a:solidFill>
                <a:latin typeface="Open Sans"/>
                <a:ea typeface="Open Sans"/>
                <a:cs typeface="Open Sans"/>
                <a:sym typeface="Open Sans"/>
              </a:rPr>
              <a:t>R-squared: 0.1991</a:t>
            </a:r>
            <a:endParaRPr sz="2150">
              <a:solidFill>
                <a:schemeClr val="dk1"/>
              </a:solidFill>
              <a:latin typeface="Open Sans"/>
              <a:ea typeface="Open Sans"/>
              <a:cs typeface="Open Sans"/>
              <a:sym typeface="Open Sans"/>
            </a:endParaRPr>
          </a:p>
          <a:p>
            <a:pPr indent="-365125" lvl="0" marL="457200" rtl="0" algn="l">
              <a:lnSpc>
                <a:spcPct val="115000"/>
              </a:lnSpc>
              <a:spcBef>
                <a:spcPts val="0"/>
              </a:spcBef>
              <a:spcAft>
                <a:spcPts val="0"/>
              </a:spcAft>
              <a:buClr>
                <a:schemeClr val="dk1"/>
              </a:buClr>
              <a:buSzPts val="2150"/>
              <a:buChar char="●"/>
            </a:pPr>
            <a:r>
              <a:rPr b="1" lang="en-US" sz="2150">
                <a:solidFill>
                  <a:schemeClr val="dk1"/>
                </a:solidFill>
                <a:latin typeface="Open Sans"/>
                <a:ea typeface="Open Sans"/>
                <a:cs typeface="Open Sans"/>
                <a:sym typeface="Open Sans"/>
              </a:rPr>
              <a:t>Random Forest:</a:t>
            </a:r>
            <a:endParaRPr b="1" sz="2150">
              <a:solidFill>
                <a:schemeClr val="dk1"/>
              </a:solidFill>
              <a:latin typeface="Open Sans"/>
              <a:ea typeface="Open Sans"/>
              <a:cs typeface="Open Sans"/>
              <a:sym typeface="Open Sans"/>
            </a:endParaRPr>
          </a:p>
          <a:p>
            <a:pPr indent="-365125" lvl="1" marL="914400" rtl="0" algn="l">
              <a:lnSpc>
                <a:spcPct val="115000"/>
              </a:lnSpc>
              <a:spcBef>
                <a:spcPts val="0"/>
              </a:spcBef>
              <a:spcAft>
                <a:spcPts val="0"/>
              </a:spcAft>
              <a:buClr>
                <a:schemeClr val="dk1"/>
              </a:buClr>
              <a:buSzPts val="2150"/>
              <a:buChar char="○"/>
            </a:pPr>
            <a:r>
              <a:rPr lang="en-US" sz="2150">
                <a:solidFill>
                  <a:schemeClr val="dk1"/>
                </a:solidFill>
                <a:latin typeface="Open Sans"/>
                <a:ea typeface="Open Sans"/>
                <a:cs typeface="Open Sans"/>
                <a:sym typeface="Open Sans"/>
              </a:rPr>
              <a:t>MSE: 11,452,558.97</a:t>
            </a:r>
            <a:endParaRPr sz="2150">
              <a:solidFill>
                <a:schemeClr val="dk1"/>
              </a:solidFill>
              <a:latin typeface="Open Sans"/>
              <a:ea typeface="Open Sans"/>
              <a:cs typeface="Open Sans"/>
              <a:sym typeface="Open Sans"/>
            </a:endParaRPr>
          </a:p>
          <a:p>
            <a:pPr indent="-365125" lvl="1" marL="914400" rtl="0" algn="l">
              <a:lnSpc>
                <a:spcPct val="115000"/>
              </a:lnSpc>
              <a:spcBef>
                <a:spcPts val="0"/>
              </a:spcBef>
              <a:spcAft>
                <a:spcPts val="0"/>
              </a:spcAft>
              <a:buClr>
                <a:schemeClr val="dk1"/>
              </a:buClr>
              <a:buSzPts val="2150"/>
              <a:buChar char="○"/>
            </a:pPr>
            <a:r>
              <a:rPr lang="en-US" sz="2150">
                <a:solidFill>
                  <a:schemeClr val="dk1"/>
                </a:solidFill>
                <a:latin typeface="Open Sans"/>
                <a:ea typeface="Open Sans"/>
                <a:cs typeface="Open Sans"/>
                <a:sym typeface="Open Sans"/>
              </a:rPr>
              <a:t>R-squared: 0.3323</a:t>
            </a:r>
            <a:endParaRPr sz="2150">
              <a:solidFill>
                <a:schemeClr val="dk1"/>
              </a:solidFill>
              <a:latin typeface="Open Sans"/>
              <a:ea typeface="Open Sans"/>
              <a:cs typeface="Open Sans"/>
              <a:sym typeface="Open Sans"/>
            </a:endParaRPr>
          </a:p>
          <a:p>
            <a:pPr indent="0" lvl="0" marL="457200" rtl="0" algn="l">
              <a:lnSpc>
                <a:spcPct val="115000"/>
              </a:lnSpc>
              <a:spcBef>
                <a:spcPts val="1200"/>
              </a:spcBef>
              <a:spcAft>
                <a:spcPts val="0"/>
              </a:spcAft>
              <a:buNone/>
            </a:pPr>
            <a:r>
              <a:t/>
            </a:r>
            <a:endParaRPr sz="1550">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Clr>
                <a:schemeClr val="dk1"/>
              </a:buClr>
              <a:buSzPts val="1100"/>
              <a:buFont typeface="Arial"/>
              <a:buNone/>
            </a:pPr>
            <a:r>
              <a:t/>
            </a:r>
            <a:endParaRPr sz="1100">
              <a:solidFill>
                <a:schemeClr val="dk1"/>
              </a:solidFill>
            </a:endParaRPr>
          </a:p>
        </p:txBody>
      </p:sp>
      <p:sp>
        <p:nvSpPr>
          <p:cNvPr id="236" name="Google Shape;236;p18"/>
          <p:cNvSpPr txBox="1"/>
          <p:nvPr/>
        </p:nvSpPr>
        <p:spPr>
          <a:xfrm>
            <a:off x="8147725" y="2628450"/>
            <a:ext cx="5017500" cy="4639800"/>
          </a:xfrm>
          <a:prstGeom prst="rect">
            <a:avLst/>
          </a:prstGeom>
          <a:noFill/>
          <a:ln>
            <a:noFill/>
          </a:ln>
        </p:spPr>
        <p:txBody>
          <a:bodyPr anchorCtr="0" anchor="t" bIns="91425" lIns="91425" spcFirstLastPara="1" rIns="91425" wrap="square" tIns="91425">
            <a:noAutofit/>
          </a:bodyPr>
          <a:lstStyle/>
          <a:p>
            <a:pPr indent="-365125" lvl="0" marL="457200" rtl="0" algn="l">
              <a:lnSpc>
                <a:spcPct val="115000"/>
              </a:lnSpc>
              <a:spcBef>
                <a:spcPts val="1200"/>
              </a:spcBef>
              <a:spcAft>
                <a:spcPts val="0"/>
              </a:spcAft>
              <a:buClr>
                <a:schemeClr val="dk1"/>
              </a:buClr>
              <a:buSzPts val="2150"/>
              <a:buChar char="●"/>
            </a:pPr>
            <a:r>
              <a:rPr b="1" lang="en-US" sz="2150">
                <a:solidFill>
                  <a:schemeClr val="dk1"/>
                </a:solidFill>
                <a:latin typeface="Open Sans"/>
                <a:ea typeface="Open Sans"/>
                <a:cs typeface="Open Sans"/>
                <a:sym typeface="Open Sans"/>
              </a:rPr>
              <a:t>Gradient Boosting</a:t>
            </a:r>
            <a:r>
              <a:rPr lang="en-US" sz="2150">
                <a:solidFill>
                  <a:schemeClr val="dk1"/>
                </a:solidFill>
                <a:latin typeface="Open Sans"/>
                <a:ea typeface="Open Sans"/>
                <a:cs typeface="Open Sans"/>
                <a:sym typeface="Open Sans"/>
              </a:rPr>
              <a:t>:</a:t>
            </a:r>
            <a:endParaRPr sz="2150">
              <a:solidFill>
                <a:schemeClr val="dk1"/>
              </a:solidFill>
              <a:latin typeface="Open Sans"/>
              <a:ea typeface="Open Sans"/>
              <a:cs typeface="Open Sans"/>
              <a:sym typeface="Open Sans"/>
            </a:endParaRPr>
          </a:p>
          <a:p>
            <a:pPr indent="-365125" lvl="1" marL="914400" rtl="0" algn="l">
              <a:lnSpc>
                <a:spcPct val="115000"/>
              </a:lnSpc>
              <a:spcBef>
                <a:spcPts val="0"/>
              </a:spcBef>
              <a:spcAft>
                <a:spcPts val="0"/>
              </a:spcAft>
              <a:buClr>
                <a:schemeClr val="dk1"/>
              </a:buClr>
              <a:buSzPts val="2150"/>
              <a:buChar char="○"/>
            </a:pPr>
            <a:r>
              <a:rPr b="1" lang="en-US" sz="2150">
                <a:solidFill>
                  <a:schemeClr val="dk1"/>
                </a:solidFill>
                <a:latin typeface="Open Sans"/>
                <a:ea typeface="Open Sans"/>
                <a:cs typeface="Open Sans"/>
                <a:sym typeface="Open Sans"/>
              </a:rPr>
              <a:t>MSE</a:t>
            </a:r>
            <a:r>
              <a:rPr lang="en-US" sz="2150">
                <a:solidFill>
                  <a:schemeClr val="dk1"/>
                </a:solidFill>
                <a:latin typeface="Open Sans"/>
                <a:ea typeface="Open Sans"/>
                <a:cs typeface="Open Sans"/>
                <a:sym typeface="Open Sans"/>
              </a:rPr>
              <a:t>: 11,417,003.19</a:t>
            </a:r>
            <a:endParaRPr sz="2150">
              <a:solidFill>
                <a:schemeClr val="dk1"/>
              </a:solidFill>
              <a:latin typeface="Open Sans"/>
              <a:ea typeface="Open Sans"/>
              <a:cs typeface="Open Sans"/>
              <a:sym typeface="Open Sans"/>
            </a:endParaRPr>
          </a:p>
          <a:p>
            <a:pPr indent="-365125" lvl="1" marL="914400" rtl="0" algn="l">
              <a:lnSpc>
                <a:spcPct val="115000"/>
              </a:lnSpc>
              <a:spcBef>
                <a:spcPts val="0"/>
              </a:spcBef>
              <a:spcAft>
                <a:spcPts val="0"/>
              </a:spcAft>
              <a:buClr>
                <a:schemeClr val="dk1"/>
              </a:buClr>
              <a:buSzPts val="2150"/>
              <a:buChar char="○"/>
            </a:pPr>
            <a:r>
              <a:rPr b="1" lang="en-US" sz="2150">
                <a:solidFill>
                  <a:schemeClr val="dk1"/>
                </a:solidFill>
                <a:latin typeface="Open Sans"/>
                <a:ea typeface="Open Sans"/>
                <a:cs typeface="Open Sans"/>
                <a:sym typeface="Open Sans"/>
              </a:rPr>
              <a:t>R-squared</a:t>
            </a:r>
            <a:r>
              <a:rPr lang="en-US" sz="2150">
                <a:solidFill>
                  <a:schemeClr val="dk1"/>
                </a:solidFill>
                <a:latin typeface="Open Sans"/>
                <a:ea typeface="Open Sans"/>
                <a:cs typeface="Open Sans"/>
                <a:sym typeface="Open Sans"/>
              </a:rPr>
              <a:t>: 0.3344</a:t>
            </a:r>
            <a:endParaRPr sz="2150">
              <a:solidFill>
                <a:schemeClr val="dk1"/>
              </a:solidFill>
              <a:latin typeface="Open Sans"/>
              <a:ea typeface="Open Sans"/>
              <a:cs typeface="Open Sans"/>
              <a:sym typeface="Open Sans"/>
            </a:endParaRPr>
          </a:p>
          <a:p>
            <a:pPr indent="-365125" lvl="0" marL="457200" rtl="0" algn="l">
              <a:lnSpc>
                <a:spcPct val="115000"/>
              </a:lnSpc>
              <a:spcBef>
                <a:spcPts val="0"/>
              </a:spcBef>
              <a:spcAft>
                <a:spcPts val="0"/>
              </a:spcAft>
              <a:buClr>
                <a:schemeClr val="dk1"/>
              </a:buClr>
              <a:buSzPts val="2150"/>
              <a:buChar char="●"/>
            </a:pPr>
            <a:r>
              <a:rPr b="1" lang="en-US" sz="2150">
                <a:solidFill>
                  <a:schemeClr val="dk1"/>
                </a:solidFill>
                <a:latin typeface="Open Sans"/>
                <a:ea typeface="Open Sans"/>
                <a:cs typeface="Open Sans"/>
                <a:sym typeface="Open Sans"/>
              </a:rPr>
              <a:t>AdaBoost</a:t>
            </a:r>
            <a:r>
              <a:rPr lang="en-US" sz="2150">
                <a:solidFill>
                  <a:schemeClr val="dk1"/>
                </a:solidFill>
                <a:latin typeface="Open Sans"/>
                <a:ea typeface="Open Sans"/>
                <a:cs typeface="Open Sans"/>
                <a:sym typeface="Open Sans"/>
              </a:rPr>
              <a:t>:</a:t>
            </a:r>
            <a:endParaRPr sz="2150">
              <a:solidFill>
                <a:schemeClr val="dk1"/>
              </a:solidFill>
              <a:latin typeface="Open Sans"/>
              <a:ea typeface="Open Sans"/>
              <a:cs typeface="Open Sans"/>
              <a:sym typeface="Open Sans"/>
            </a:endParaRPr>
          </a:p>
          <a:p>
            <a:pPr indent="-365125" lvl="1" marL="914400" rtl="0" algn="l">
              <a:lnSpc>
                <a:spcPct val="115000"/>
              </a:lnSpc>
              <a:spcBef>
                <a:spcPts val="0"/>
              </a:spcBef>
              <a:spcAft>
                <a:spcPts val="0"/>
              </a:spcAft>
              <a:buClr>
                <a:schemeClr val="dk1"/>
              </a:buClr>
              <a:buSzPts val="2150"/>
              <a:buChar char="○"/>
            </a:pPr>
            <a:r>
              <a:rPr b="1" lang="en-US" sz="2150">
                <a:solidFill>
                  <a:schemeClr val="dk1"/>
                </a:solidFill>
                <a:latin typeface="Open Sans"/>
                <a:ea typeface="Open Sans"/>
                <a:cs typeface="Open Sans"/>
                <a:sym typeface="Open Sans"/>
              </a:rPr>
              <a:t>MSE</a:t>
            </a:r>
            <a:r>
              <a:rPr lang="en-US" sz="2150">
                <a:solidFill>
                  <a:schemeClr val="dk1"/>
                </a:solidFill>
                <a:latin typeface="Open Sans"/>
                <a:ea typeface="Open Sans"/>
                <a:cs typeface="Open Sans"/>
                <a:sym typeface="Open Sans"/>
              </a:rPr>
              <a:t>: 11,579,201.82</a:t>
            </a:r>
            <a:endParaRPr sz="2150">
              <a:solidFill>
                <a:schemeClr val="dk1"/>
              </a:solidFill>
              <a:latin typeface="Open Sans"/>
              <a:ea typeface="Open Sans"/>
              <a:cs typeface="Open Sans"/>
              <a:sym typeface="Open Sans"/>
            </a:endParaRPr>
          </a:p>
          <a:p>
            <a:pPr indent="-365125" lvl="1" marL="914400" rtl="0" algn="l">
              <a:lnSpc>
                <a:spcPct val="115000"/>
              </a:lnSpc>
              <a:spcBef>
                <a:spcPts val="0"/>
              </a:spcBef>
              <a:spcAft>
                <a:spcPts val="0"/>
              </a:spcAft>
              <a:buClr>
                <a:schemeClr val="dk1"/>
              </a:buClr>
              <a:buSzPts val="2150"/>
              <a:buChar char="○"/>
            </a:pPr>
            <a:r>
              <a:rPr b="1" lang="en-US" sz="2150">
                <a:solidFill>
                  <a:schemeClr val="dk1"/>
                </a:solidFill>
                <a:latin typeface="Open Sans"/>
                <a:ea typeface="Open Sans"/>
                <a:cs typeface="Open Sans"/>
                <a:sym typeface="Open Sans"/>
              </a:rPr>
              <a:t>R-squared</a:t>
            </a:r>
            <a:r>
              <a:rPr lang="en-US" sz="2150">
                <a:solidFill>
                  <a:schemeClr val="dk1"/>
                </a:solidFill>
                <a:latin typeface="Open Sans"/>
                <a:ea typeface="Open Sans"/>
                <a:cs typeface="Open Sans"/>
                <a:sym typeface="Open Sans"/>
              </a:rPr>
              <a:t>: 0.3249</a:t>
            </a:r>
            <a:endParaRPr sz="2150">
              <a:solidFill>
                <a:schemeClr val="dk1"/>
              </a:solidFill>
              <a:latin typeface="Open Sans"/>
              <a:ea typeface="Open Sans"/>
              <a:cs typeface="Open Sans"/>
              <a:sym typeface="Open Sans"/>
            </a:endParaRPr>
          </a:p>
          <a:p>
            <a:pPr indent="-365125" lvl="0" marL="457200" rtl="0" algn="l">
              <a:lnSpc>
                <a:spcPct val="115000"/>
              </a:lnSpc>
              <a:spcBef>
                <a:spcPts val="0"/>
              </a:spcBef>
              <a:spcAft>
                <a:spcPts val="0"/>
              </a:spcAft>
              <a:buClr>
                <a:schemeClr val="dk1"/>
              </a:buClr>
              <a:buSzPts val="2150"/>
              <a:buChar char="●"/>
            </a:pPr>
            <a:r>
              <a:rPr b="1" lang="en-US" sz="2150">
                <a:solidFill>
                  <a:schemeClr val="dk1"/>
                </a:solidFill>
                <a:latin typeface="Open Sans"/>
                <a:ea typeface="Open Sans"/>
                <a:cs typeface="Open Sans"/>
                <a:sym typeface="Open Sans"/>
              </a:rPr>
              <a:t>XGBoost</a:t>
            </a:r>
            <a:r>
              <a:rPr lang="en-US" sz="2150">
                <a:solidFill>
                  <a:schemeClr val="dk1"/>
                </a:solidFill>
                <a:latin typeface="Open Sans"/>
                <a:ea typeface="Open Sans"/>
                <a:cs typeface="Open Sans"/>
                <a:sym typeface="Open Sans"/>
              </a:rPr>
              <a:t>:</a:t>
            </a:r>
            <a:endParaRPr sz="2150">
              <a:solidFill>
                <a:schemeClr val="dk1"/>
              </a:solidFill>
              <a:latin typeface="Open Sans"/>
              <a:ea typeface="Open Sans"/>
              <a:cs typeface="Open Sans"/>
              <a:sym typeface="Open Sans"/>
            </a:endParaRPr>
          </a:p>
          <a:p>
            <a:pPr indent="-365125" lvl="1" marL="914400" rtl="0" algn="l">
              <a:lnSpc>
                <a:spcPct val="115000"/>
              </a:lnSpc>
              <a:spcBef>
                <a:spcPts val="0"/>
              </a:spcBef>
              <a:spcAft>
                <a:spcPts val="0"/>
              </a:spcAft>
              <a:buClr>
                <a:schemeClr val="dk1"/>
              </a:buClr>
              <a:buSzPts val="2150"/>
              <a:buChar char="○"/>
            </a:pPr>
            <a:r>
              <a:rPr b="1" lang="en-US" sz="2150">
                <a:solidFill>
                  <a:schemeClr val="dk1"/>
                </a:solidFill>
                <a:latin typeface="Open Sans"/>
                <a:ea typeface="Open Sans"/>
                <a:cs typeface="Open Sans"/>
                <a:sym typeface="Open Sans"/>
              </a:rPr>
              <a:t>MSE</a:t>
            </a:r>
            <a:r>
              <a:rPr lang="en-US" sz="2150">
                <a:solidFill>
                  <a:schemeClr val="dk1"/>
                </a:solidFill>
                <a:latin typeface="Open Sans"/>
                <a:ea typeface="Open Sans"/>
                <a:cs typeface="Open Sans"/>
                <a:sym typeface="Open Sans"/>
              </a:rPr>
              <a:t>: 11,031,398.58</a:t>
            </a:r>
            <a:endParaRPr sz="2150">
              <a:solidFill>
                <a:schemeClr val="dk1"/>
              </a:solidFill>
              <a:latin typeface="Open Sans"/>
              <a:ea typeface="Open Sans"/>
              <a:cs typeface="Open Sans"/>
              <a:sym typeface="Open Sans"/>
            </a:endParaRPr>
          </a:p>
          <a:p>
            <a:pPr indent="-365125" lvl="1" marL="914400" rtl="0" algn="l">
              <a:lnSpc>
                <a:spcPct val="115000"/>
              </a:lnSpc>
              <a:spcBef>
                <a:spcPts val="0"/>
              </a:spcBef>
              <a:spcAft>
                <a:spcPts val="0"/>
              </a:spcAft>
              <a:buClr>
                <a:schemeClr val="dk1"/>
              </a:buClr>
              <a:buSzPts val="2150"/>
              <a:buChar char="○"/>
            </a:pPr>
            <a:r>
              <a:rPr b="1" lang="en-US" sz="2150">
                <a:solidFill>
                  <a:schemeClr val="dk1"/>
                </a:solidFill>
                <a:latin typeface="Open Sans"/>
                <a:ea typeface="Open Sans"/>
                <a:cs typeface="Open Sans"/>
                <a:sym typeface="Open Sans"/>
              </a:rPr>
              <a:t>R-squared</a:t>
            </a:r>
            <a:r>
              <a:rPr lang="en-US" sz="2150">
                <a:solidFill>
                  <a:schemeClr val="dk1"/>
                </a:solidFill>
                <a:latin typeface="Open Sans"/>
                <a:ea typeface="Open Sans"/>
                <a:cs typeface="Open Sans"/>
                <a:sym typeface="Open Sans"/>
              </a:rPr>
              <a:t>: 0.3569</a:t>
            </a:r>
            <a:endParaRPr sz="2150">
              <a:solidFill>
                <a:schemeClr val="dk1"/>
              </a:solidFill>
              <a:latin typeface="Open Sans"/>
              <a:ea typeface="Open Sans"/>
              <a:cs typeface="Open Sans"/>
              <a:sym typeface="Open Sans"/>
            </a:endParaRPr>
          </a:p>
          <a:p>
            <a:pPr indent="0" lvl="0" marL="0" rtl="0" algn="l">
              <a:spcBef>
                <a:spcPts val="1200"/>
              </a:spcBef>
              <a:spcAft>
                <a:spcPts val="0"/>
              </a:spcAft>
              <a:buNone/>
            </a:pPr>
            <a:r>
              <a:t/>
            </a:r>
            <a:endParaRPr sz="215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9"/>
          <p:cNvSpPr/>
          <p:nvPr/>
        </p:nvSpPr>
        <p:spPr>
          <a:xfrm>
            <a:off x="0" y="0"/>
            <a:ext cx="14630400" cy="8229600"/>
          </a:xfrm>
          <a:prstGeom prst="rect">
            <a:avLst/>
          </a:prstGeom>
          <a:solidFill>
            <a:srgbClr val="F7E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0" y="0"/>
            <a:ext cx="14630400" cy="8229600"/>
          </a:xfrm>
          <a:prstGeom prst="rect">
            <a:avLst/>
          </a:prstGeom>
          <a:solidFill>
            <a:srgbClr val="FFFCFA"/>
          </a:solidFill>
          <a:ln>
            <a:noFill/>
          </a:ln>
        </p:spPr>
        <p:txBody>
          <a:bodyPr anchorCtr="0" anchor="ctr" bIns="91425" lIns="91425" spcFirstLastPara="1" rIns="91425" wrap="square" tIns="91425">
            <a:noAutofit/>
          </a:bodyPr>
          <a:lstStyle/>
          <a:p>
            <a:pPr indent="0" lvl="0" marL="0" rtl="0" algn="l">
              <a:lnSpc>
                <a:spcPct val="125000"/>
              </a:lnSpc>
              <a:spcBef>
                <a:spcPts val="0"/>
              </a:spcBef>
              <a:spcAft>
                <a:spcPts val="0"/>
              </a:spcAft>
              <a:buClr>
                <a:srgbClr val="443728"/>
              </a:buClr>
              <a:buSzPts val="4860"/>
              <a:buFont typeface="Crimson Pro"/>
              <a:buNone/>
            </a:pPr>
            <a:r>
              <a:t/>
            </a:r>
            <a:endParaRPr sz="4860">
              <a:solidFill>
                <a:schemeClr val="dk1"/>
              </a:solidFill>
              <a:latin typeface="Calibri"/>
              <a:ea typeface="Calibri"/>
              <a:cs typeface="Calibri"/>
              <a:sym typeface="Calibri"/>
            </a:endParaRPr>
          </a:p>
        </p:txBody>
      </p:sp>
      <p:sp>
        <p:nvSpPr>
          <p:cNvPr id="244" name="Google Shape;244;p19"/>
          <p:cNvSpPr txBox="1"/>
          <p:nvPr/>
        </p:nvSpPr>
        <p:spPr>
          <a:xfrm>
            <a:off x="328625" y="235275"/>
            <a:ext cx="7577400" cy="8607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b="1" lang="en-US" sz="4860">
                <a:solidFill>
                  <a:srgbClr val="443728"/>
                </a:solidFill>
                <a:latin typeface="Crimson Pro"/>
                <a:ea typeface="Crimson Pro"/>
                <a:cs typeface="Crimson Pro"/>
                <a:sym typeface="Crimson Pro"/>
              </a:rPr>
              <a:t>Model Selection</a:t>
            </a:r>
            <a:endParaRPr/>
          </a:p>
        </p:txBody>
      </p:sp>
      <p:sp>
        <p:nvSpPr>
          <p:cNvPr id="245" name="Google Shape;245;p19"/>
          <p:cNvSpPr txBox="1"/>
          <p:nvPr/>
        </p:nvSpPr>
        <p:spPr>
          <a:xfrm>
            <a:off x="328625" y="991075"/>
            <a:ext cx="14180100" cy="701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550">
                <a:solidFill>
                  <a:schemeClr val="dk1"/>
                </a:solidFill>
                <a:latin typeface="Open Sans"/>
                <a:ea typeface="Open Sans"/>
                <a:cs typeface="Open Sans"/>
                <a:sym typeface="Open Sans"/>
              </a:rPr>
              <a:t>Explanation</a:t>
            </a:r>
            <a:endParaRPr b="1" sz="155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b="1" lang="en-US" sz="1550">
                <a:solidFill>
                  <a:schemeClr val="dk1"/>
                </a:solidFill>
                <a:latin typeface="Open Sans"/>
                <a:ea typeface="Open Sans"/>
                <a:cs typeface="Open Sans"/>
                <a:sym typeface="Open Sans"/>
              </a:rPr>
              <a:t>1. Higher Predictive Accuracy</a:t>
            </a:r>
            <a:endParaRPr b="1" sz="155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US" sz="1550">
                <a:solidFill>
                  <a:schemeClr val="dk1"/>
                </a:solidFill>
                <a:latin typeface="Open Sans"/>
                <a:ea typeface="Open Sans"/>
                <a:cs typeface="Open Sans"/>
                <a:sym typeface="Open Sans"/>
              </a:rPr>
              <a:t>XGBoost achieved the lowest MSE of 11,031,398.58, indicating that the average squared difference between the predicted and actual salaries is lower compared to other models. This demonstrates that XGBoost has a higher predictive accuracy, making its predictions closer to the actual salaries.</a:t>
            </a:r>
            <a:endParaRPr sz="155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b="1" lang="en-US" sz="1550">
                <a:solidFill>
                  <a:schemeClr val="dk1"/>
                </a:solidFill>
                <a:latin typeface="Open Sans"/>
                <a:ea typeface="Open Sans"/>
                <a:cs typeface="Open Sans"/>
                <a:sym typeface="Open Sans"/>
              </a:rPr>
              <a:t>2. Better Model Fit</a:t>
            </a:r>
            <a:endParaRPr b="1" sz="155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US" sz="1550">
                <a:solidFill>
                  <a:schemeClr val="dk1"/>
                </a:solidFill>
                <a:latin typeface="Open Sans"/>
                <a:ea typeface="Open Sans"/>
                <a:cs typeface="Open Sans"/>
                <a:sym typeface="Open Sans"/>
              </a:rPr>
              <a:t>With an R-squared value of 0.3569, XGBoost explains approximately 35.69% of the variance in the salary data, which is higher than the other models. This means XGBoost captures more of the underlying patterns and relationships in the data, providing a better fit.</a:t>
            </a:r>
            <a:endParaRPr sz="155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b="1" lang="en-US" sz="1550">
                <a:solidFill>
                  <a:schemeClr val="dk1"/>
                </a:solidFill>
                <a:latin typeface="Open Sans"/>
                <a:ea typeface="Open Sans"/>
                <a:cs typeface="Open Sans"/>
                <a:sym typeface="Open Sans"/>
              </a:rPr>
              <a:t>3. Handling Complexity</a:t>
            </a:r>
            <a:endParaRPr b="1" sz="155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US" sz="1550">
                <a:solidFill>
                  <a:schemeClr val="dk1"/>
                </a:solidFill>
                <a:latin typeface="Open Sans"/>
                <a:ea typeface="Open Sans"/>
                <a:cs typeface="Open Sans"/>
                <a:sym typeface="Open Sans"/>
              </a:rPr>
              <a:t>XGBoost excels in handling complex datasets with numerous features and interactions between them. Its boosting algorithm combines multiple weak learners (decision trees) to create a strong learner, effectively improving the model's accuracy and robustness.</a:t>
            </a:r>
            <a:endParaRPr sz="155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b="1" lang="en-US" sz="1550">
                <a:solidFill>
                  <a:schemeClr val="dk1"/>
                </a:solidFill>
                <a:latin typeface="Open Sans"/>
                <a:ea typeface="Open Sans"/>
                <a:cs typeface="Open Sans"/>
                <a:sym typeface="Open Sans"/>
              </a:rPr>
              <a:t>4. Feature Importance</a:t>
            </a:r>
            <a:endParaRPr b="1" sz="155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US" sz="1550">
                <a:solidFill>
                  <a:schemeClr val="dk1"/>
                </a:solidFill>
                <a:latin typeface="Open Sans"/>
                <a:ea typeface="Open Sans"/>
                <a:cs typeface="Open Sans"/>
                <a:sym typeface="Open Sans"/>
              </a:rPr>
              <a:t>XGBoost provides built-in feature importance metrics, helping identify which features are most influential in predicting salaries. This insight can be valuable for further refining the model and understanding the factors affecting salary.</a:t>
            </a:r>
            <a:endParaRPr sz="155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b="1" lang="en-US" sz="1550">
                <a:solidFill>
                  <a:schemeClr val="dk1"/>
                </a:solidFill>
                <a:latin typeface="Open Sans"/>
                <a:ea typeface="Open Sans"/>
                <a:cs typeface="Open Sans"/>
                <a:sym typeface="Open Sans"/>
              </a:rPr>
              <a:t>5. Regularization Techniques</a:t>
            </a:r>
            <a:endParaRPr b="1" sz="1550">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Clr>
                <a:schemeClr val="dk1"/>
              </a:buClr>
              <a:buSzPts val="1100"/>
              <a:buFont typeface="Arial"/>
              <a:buNone/>
            </a:pPr>
            <a:r>
              <a:rPr lang="en-US" sz="1550">
                <a:solidFill>
                  <a:schemeClr val="dk1"/>
                </a:solidFill>
                <a:latin typeface="Open Sans"/>
                <a:ea typeface="Open Sans"/>
                <a:cs typeface="Open Sans"/>
                <a:sym typeface="Open Sans"/>
              </a:rPr>
              <a:t>XGBoost incorporates regularization techniques to prevent overfitting, which is crucial for achieving a balance between bias and variance. This ensures the model generalizes well to new, unseen data, maintaining its predictive power.</a:t>
            </a:r>
            <a:endParaRPr sz="1550">
              <a:solidFill>
                <a:schemeClr val="dk1"/>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0"/>
          <p:cNvSpPr/>
          <p:nvPr/>
        </p:nvSpPr>
        <p:spPr>
          <a:xfrm>
            <a:off x="0" y="0"/>
            <a:ext cx="14630400" cy="8229600"/>
          </a:xfrm>
          <a:prstGeom prst="rect">
            <a:avLst/>
          </a:prstGeom>
          <a:solidFill>
            <a:srgbClr val="F7E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
          <p:cNvSpPr/>
          <p:nvPr/>
        </p:nvSpPr>
        <p:spPr>
          <a:xfrm>
            <a:off x="-76200" y="-76200"/>
            <a:ext cx="14630400" cy="8229600"/>
          </a:xfrm>
          <a:prstGeom prst="rect">
            <a:avLst/>
          </a:prstGeom>
          <a:solidFill>
            <a:srgbClr val="FFF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0"/>
          <p:cNvSpPr/>
          <p:nvPr/>
        </p:nvSpPr>
        <p:spPr>
          <a:xfrm>
            <a:off x="864037" y="1409819"/>
            <a:ext cx="12902327" cy="154305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443728"/>
              </a:buClr>
              <a:buSzPts val="4860"/>
              <a:buFont typeface="Crimson Pro"/>
              <a:buNone/>
            </a:pPr>
            <a:r>
              <a:rPr b="1" i="0" lang="en-US" sz="4860" u="none" cap="none" strike="noStrike">
                <a:solidFill>
                  <a:srgbClr val="443728"/>
                </a:solidFill>
                <a:latin typeface="Crimson Pro"/>
                <a:ea typeface="Crimson Pro"/>
                <a:cs typeface="Crimson Pro"/>
                <a:sym typeface="Crimson Pro"/>
              </a:rPr>
              <a:t>ML Pipelines and Model Deployment: Streamlining and Sharing Your Work</a:t>
            </a:r>
            <a:endParaRPr b="0" i="0" sz="4860" u="none" cap="none" strike="noStrike">
              <a:solidFill>
                <a:schemeClr val="dk1"/>
              </a:solidFill>
              <a:latin typeface="Calibri"/>
              <a:ea typeface="Calibri"/>
              <a:cs typeface="Calibri"/>
              <a:sym typeface="Calibri"/>
            </a:endParaRPr>
          </a:p>
        </p:txBody>
      </p:sp>
      <p:pic>
        <p:nvPicPr>
          <p:cNvPr descr="preencoded.png" id="254" name="Google Shape;254;p20"/>
          <p:cNvPicPr preferRelativeResize="0"/>
          <p:nvPr/>
        </p:nvPicPr>
        <p:blipFill rotWithShape="1">
          <a:blip r:embed="rId3">
            <a:alphaModFix/>
          </a:blip>
          <a:srcRect b="0" l="0" r="0" t="0"/>
          <a:stretch/>
        </p:blipFill>
        <p:spPr>
          <a:xfrm>
            <a:off x="864037" y="3446621"/>
            <a:ext cx="617220" cy="617220"/>
          </a:xfrm>
          <a:prstGeom prst="rect">
            <a:avLst/>
          </a:prstGeom>
          <a:noFill/>
          <a:ln>
            <a:noFill/>
          </a:ln>
        </p:spPr>
      </p:pic>
      <p:sp>
        <p:nvSpPr>
          <p:cNvPr id="255" name="Google Shape;255;p20"/>
          <p:cNvSpPr/>
          <p:nvPr/>
        </p:nvSpPr>
        <p:spPr>
          <a:xfrm>
            <a:off x="864037" y="4310658"/>
            <a:ext cx="3086100" cy="385763"/>
          </a:xfrm>
          <a:prstGeom prst="rect">
            <a:avLst/>
          </a:prstGeom>
          <a:noFill/>
          <a:ln>
            <a:noFill/>
          </a:ln>
        </p:spPr>
        <p:txBody>
          <a:bodyPr anchorCtr="0" anchor="t" bIns="45700" lIns="91425" spcFirstLastPara="1" rIns="91425" wrap="square" tIns="45700">
            <a:noAutofit/>
          </a:bodyPr>
          <a:lstStyle/>
          <a:p>
            <a:pPr indent="0" lvl="0" marL="0" marR="0" rtl="0" algn="l">
              <a:lnSpc>
                <a:spcPct val="125020"/>
              </a:lnSpc>
              <a:spcBef>
                <a:spcPts val="0"/>
              </a:spcBef>
              <a:spcAft>
                <a:spcPts val="0"/>
              </a:spcAft>
              <a:buClr>
                <a:srgbClr val="443728"/>
              </a:buClr>
              <a:buSzPts val="2430"/>
              <a:buFont typeface="Crimson Pro"/>
              <a:buNone/>
            </a:pPr>
            <a:r>
              <a:rPr b="1" i="0" lang="en-US" sz="2430" u="none" cap="none" strike="noStrike">
                <a:solidFill>
                  <a:srgbClr val="443728"/>
                </a:solidFill>
                <a:latin typeface="Crimson Pro"/>
                <a:ea typeface="Crimson Pro"/>
                <a:cs typeface="Crimson Pro"/>
                <a:sym typeface="Crimson Pro"/>
              </a:rPr>
              <a:t>ML Pipelines</a:t>
            </a:r>
            <a:endParaRPr b="0" i="0" sz="2430" u="none" cap="none" strike="noStrike">
              <a:solidFill>
                <a:schemeClr val="dk1"/>
              </a:solidFill>
              <a:latin typeface="Calibri"/>
              <a:ea typeface="Calibri"/>
              <a:cs typeface="Calibri"/>
              <a:sym typeface="Calibri"/>
            </a:endParaRPr>
          </a:p>
        </p:txBody>
      </p:sp>
      <p:sp>
        <p:nvSpPr>
          <p:cNvPr id="256" name="Google Shape;256;p20"/>
          <p:cNvSpPr/>
          <p:nvPr/>
        </p:nvSpPr>
        <p:spPr>
          <a:xfrm>
            <a:off x="864037" y="4844534"/>
            <a:ext cx="4053840" cy="1975247"/>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443728"/>
              </a:buClr>
              <a:buSzPts val="1944"/>
              <a:buFont typeface="Open Sans"/>
              <a:buNone/>
            </a:pPr>
            <a:r>
              <a:rPr b="0" i="0" lang="en-US" sz="1944" u="none" cap="none" strike="noStrike">
                <a:solidFill>
                  <a:srgbClr val="443728"/>
                </a:solidFill>
                <a:latin typeface="Open Sans"/>
                <a:ea typeface="Open Sans"/>
                <a:cs typeface="Open Sans"/>
                <a:sym typeface="Open Sans"/>
              </a:rPr>
              <a:t>Create ML Pipelines to automate the entire process, from data preprocessing to model training and evaluation. This ensures consistency and efficiency.</a:t>
            </a:r>
            <a:endParaRPr b="0" i="0" sz="1944" u="none" cap="none" strike="noStrike">
              <a:solidFill>
                <a:schemeClr val="dk1"/>
              </a:solidFill>
              <a:latin typeface="Calibri"/>
              <a:ea typeface="Calibri"/>
              <a:cs typeface="Calibri"/>
              <a:sym typeface="Calibri"/>
            </a:endParaRPr>
          </a:p>
        </p:txBody>
      </p:sp>
      <p:pic>
        <p:nvPicPr>
          <p:cNvPr descr="preencoded.png" id="257" name="Google Shape;257;p20"/>
          <p:cNvPicPr preferRelativeResize="0"/>
          <p:nvPr/>
        </p:nvPicPr>
        <p:blipFill rotWithShape="1">
          <a:blip r:embed="rId4">
            <a:alphaModFix/>
          </a:blip>
          <a:srcRect b="0" l="0" r="0" t="0"/>
          <a:stretch/>
        </p:blipFill>
        <p:spPr>
          <a:xfrm>
            <a:off x="5288161" y="3446621"/>
            <a:ext cx="617220" cy="617220"/>
          </a:xfrm>
          <a:prstGeom prst="rect">
            <a:avLst/>
          </a:prstGeom>
          <a:noFill/>
          <a:ln>
            <a:noFill/>
          </a:ln>
        </p:spPr>
      </p:pic>
      <p:sp>
        <p:nvSpPr>
          <p:cNvPr id="258" name="Google Shape;258;p20"/>
          <p:cNvSpPr/>
          <p:nvPr/>
        </p:nvSpPr>
        <p:spPr>
          <a:xfrm>
            <a:off x="5288161" y="4310658"/>
            <a:ext cx="3086100" cy="385763"/>
          </a:xfrm>
          <a:prstGeom prst="rect">
            <a:avLst/>
          </a:prstGeom>
          <a:noFill/>
          <a:ln>
            <a:noFill/>
          </a:ln>
        </p:spPr>
        <p:txBody>
          <a:bodyPr anchorCtr="0" anchor="t" bIns="45700" lIns="91425" spcFirstLastPara="1" rIns="91425" wrap="square" tIns="45700">
            <a:noAutofit/>
          </a:bodyPr>
          <a:lstStyle/>
          <a:p>
            <a:pPr indent="0" lvl="0" marL="0" marR="0" rtl="0" algn="l">
              <a:lnSpc>
                <a:spcPct val="125020"/>
              </a:lnSpc>
              <a:spcBef>
                <a:spcPts val="0"/>
              </a:spcBef>
              <a:spcAft>
                <a:spcPts val="0"/>
              </a:spcAft>
              <a:buClr>
                <a:srgbClr val="443728"/>
              </a:buClr>
              <a:buSzPts val="2430"/>
              <a:buFont typeface="Crimson Pro"/>
              <a:buNone/>
            </a:pPr>
            <a:r>
              <a:rPr b="1" i="0" lang="en-US" sz="2430" u="none" cap="none" strike="noStrike">
                <a:solidFill>
                  <a:srgbClr val="443728"/>
                </a:solidFill>
                <a:latin typeface="Crimson Pro"/>
                <a:ea typeface="Crimson Pro"/>
                <a:cs typeface="Crimson Pro"/>
                <a:sym typeface="Crimson Pro"/>
              </a:rPr>
              <a:t>Model Deployment</a:t>
            </a:r>
            <a:endParaRPr b="0" i="0" sz="2430" u="none" cap="none" strike="noStrike">
              <a:solidFill>
                <a:schemeClr val="dk1"/>
              </a:solidFill>
              <a:latin typeface="Calibri"/>
              <a:ea typeface="Calibri"/>
              <a:cs typeface="Calibri"/>
              <a:sym typeface="Calibri"/>
            </a:endParaRPr>
          </a:p>
        </p:txBody>
      </p:sp>
      <p:sp>
        <p:nvSpPr>
          <p:cNvPr id="259" name="Google Shape;259;p20"/>
          <p:cNvSpPr/>
          <p:nvPr/>
        </p:nvSpPr>
        <p:spPr>
          <a:xfrm>
            <a:off x="5288161" y="4844534"/>
            <a:ext cx="4053959" cy="1975247"/>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443728"/>
              </a:buClr>
              <a:buSzPts val="1944"/>
              <a:buFont typeface="Open Sans"/>
              <a:buNone/>
            </a:pPr>
            <a:r>
              <a:rPr b="0" i="0" lang="en-US" sz="1944" u="none" cap="none" strike="noStrike">
                <a:solidFill>
                  <a:srgbClr val="443728"/>
                </a:solidFill>
                <a:latin typeface="Open Sans"/>
                <a:ea typeface="Open Sans"/>
                <a:cs typeface="Open Sans"/>
                <a:sym typeface="Open Sans"/>
              </a:rPr>
              <a:t>Deploy your best-performing model using frameworks like Flask or FastAPI. This allows you to share your model and generate predictions for unseen data.</a:t>
            </a:r>
            <a:endParaRPr b="0" i="0" sz="1944" u="none" cap="none" strike="noStrike">
              <a:solidFill>
                <a:schemeClr val="dk1"/>
              </a:solidFill>
              <a:latin typeface="Calibri"/>
              <a:ea typeface="Calibri"/>
              <a:cs typeface="Calibri"/>
              <a:sym typeface="Calibri"/>
            </a:endParaRPr>
          </a:p>
        </p:txBody>
      </p:sp>
      <p:pic>
        <p:nvPicPr>
          <p:cNvPr descr="preencoded.png" id="260" name="Google Shape;260;p20"/>
          <p:cNvPicPr preferRelativeResize="0"/>
          <p:nvPr/>
        </p:nvPicPr>
        <p:blipFill rotWithShape="1">
          <a:blip r:embed="rId5">
            <a:alphaModFix/>
          </a:blip>
          <a:srcRect b="0" l="0" r="0" t="0"/>
          <a:stretch/>
        </p:blipFill>
        <p:spPr>
          <a:xfrm>
            <a:off x="9712404" y="3446621"/>
            <a:ext cx="617220" cy="617220"/>
          </a:xfrm>
          <a:prstGeom prst="rect">
            <a:avLst/>
          </a:prstGeom>
          <a:noFill/>
          <a:ln>
            <a:noFill/>
          </a:ln>
        </p:spPr>
      </p:pic>
      <p:sp>
        <p:nvSpPr>
          <p:cNvPr id="261" name="Google Shape;261;p20"/>
          <p:cNvSpPr/>
          <p:nvPr/>
        </p:nvSpPr>
        <p:spPr>
          <a:xfrm>
            <a:off x="9712399" y="4310650"/>
            <a:ext cx="4053900" cy="385800"/>
          </a:xfrm>
          <a:prstGeom prst="rect">
            <a:avLst/>
          </a:prstGeom>
          <a:noFill/>
          <a:ln>
            <a:noFill/>
          </a:ln>
        </p:spPr>
        <p:txBody>
          <a:bodyPr anchorCtr="0" anchor="t" bIns="45700" lIns="91425" spcFirstLastPara="1" rIns="91425" wrap="square" tIns="45700">
            <a:noAutofit/>
          </a:bodyPr>
          <a:lstStyle/>
          <a:p>
            <a:pPr indent="0" lvl="0" marL="0" marR="0" rtl="0" algn="l">
              <a:lnSpc>
                <a:spcPct val="125020"/>
              </a:lnSpc>
              <a:spcBef>
                <a:spcPts val="0"/>
              </a:spcBef>
              <a:spcAft>
                <a:spcPts val="0"/>
              </a:spcAft>
              <a:buClr>
                <a:srgbClr val="443728"/>
              </a:buClr>
              <a:buSzPts val="2430"/>
              <a:buFont typeface="Crimson Pro"/>
              <a:buNone/>
            </a:pPr>
            <a:r>
              <a:rPr b="1" i="0" lang="en-US" sz="2430" u="none" cap="none" strike="noStrike">
                <a:solidFill>
                  <a:srgbClr val="443728"/>
                </a:solidFill>
                <a:latin typeface="Crimson Pro"/>
                <a:ea typeface="Crimson Pro"/>
                <a:cs typeface="Crimson Pro"/>
                <a:sym typeface="Crimson Pro"/>
              </a:rPr>
              <a:t>User-Friendly Interface</a:t>
            </a:r>
            <a:endParaRPr b="0" i="0" sz="2430" u="none" cap="none" strike="noStrike">
              <a:solidFill>
                <a:schemeClr val="dk1"/>
              </a:solidFill>
              <a:latin typeface="Calibri"/>
              <a:ea typeface="Calibri"/>
              <a:cs typeface="Calibri"/>
              <a:sym typeface="Calibri"/>
            </a:endParaRPr>
          </a:p>
        </p:txBody>
      </p:sp>
      <p:sp>
        <p:nvSpPr>
          <p:cNvPr id="262" name="Google Shape;262;p20"/>
          <p:cNvSpPr/>
          <p:nvPr/>
        </p:nvSpPr>
        <p:spPr>
          <a:xfrm>
            <a:off x="9712404" y="4844534"/>
            <a:ext cx="4053959" cy="1975247"/>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443728"/>
              </a:buClr>
              <a:buSzPts val="1944"/>
              <a:buFont typeface="Open Sans"/>
              <a:buNone/>
            </a:pPr>
            <a:r>
              <a:rPr b="0" i="0" lang="en-US" sz="1944" u="none" cap="none" strike="noStrike">
                <a:solidFill>
                  <a:srgbClr val="443728"/>
                </a:solidFill>
                <a:latin typeface="Open Sans"/>
                <a:ea typeface="Open Sans"/>
                <a:cs typeface="Open Sans"/>
                <a:sym typeface="Open Sans"/>
              </a:rPr>
              <a:t>Consider creating a user interface that allows users to input data and receive salary predictions. This makes your model accessible and user-friendly.</a:t>
            </a:r>
            <a:endParaRPr b="0" i="0" sz="1944"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1"/>
          <p:cNvSpPr/>
          <p:nvPr/>
        </p:nvSpPr>
        <p:spPr>
          <a:xfrm>
            <a:off x="0" y="0"/>
            <a:ext cx="14630400" cy="8229600"/>
          </a:xfrm>
          <a:prstGeom prst="rect">
            <a:avLst/>
          </a:prstGeom>
          <a:solidFill>
            <a:srgbClr val="F7E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a:off x="0" y="0"/>
            <a:ext cx="14630400" cy="8229600"/>
          </a:xfrm>
          <a:prstGeom prst="rect">
            <a:avLst/>
          </a:prstGeom>
          <a:solidFill>
            <a:srgbClr val="FFF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0" name="Google Shape;270;p21"/>
          <p:cNvPicPr preferRelativeResize="0"/>
          <p:nvPr/>
        </p:nvPicPr>
        <p:blipFill>
          <a:blip r:embed="rId3">
            <a:alphaModFix/>
          </a:blip>
          <a:stretch>
            <a:fillRect/>
          </a:stretch>
        </p:blipFill>
        <p:spPr>
          <a:xfrm>
            <a:off x="838200" y="776300"/>
            <a:ext cx="5839949" cy="6677025"/>
          </a:xfrm>
          <a:prstGeom prst="rect">
            <a:avLst/>
          </a:prstGeom>
          <a:noFill/>
          <a:ln>
            <a:noFill/>
          </a:ln>
        </p:spPr>
      </p:pic>
      <p:pic>
        <p:nvPicPr>
          <p:cNvPr id="271" name="Google Shape;271;p21"/>
          <p:cNvPicPr preferRelativeResize="0"/>
          <p:nvPr/>
        </p:nvPicPr>
        <p:blipFill>
          <a:blip r:embed="rId4">
            <a:alphaModFix/>
          </a:blip>
          <a:stretch>
            <a:fillRect/>
          </a:stretch>
        </p:blipFill>
        <p:spPr>
          <a:xfrm>
            <a:off x="7601875" y="1000125"/>
            <a:ext cx="6342724" cy="6534150"/>
          </a:xfrm>
          <a:prstGeom prst="rect">
            <a:avLst/>
          </a:prstGeom>
          <a:solidFill>
            <a:srgbClr val="FFFCFA"/>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4"/>
          <p:cNvSpPr/>
          <p:nvPr/>
        </p:nvSpPr>
        <p:spPr>
          <a:xfrm>
            <a:off x="0" y="0"/>
            <a:ext cx="14630400" cy="8229600"/>
          </a:xfrm>
          <a:prstGeom prst="rect">
            <a:avLst/>
          </a:prstGeom>
          <a:solidFill>
            <a:srgbClr val="F7E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0" y="0"/>
            <a:ext cx="14630400" cy="8229600"/>
          </a:xfrm>
          <a:prstGeom prst="rect">
            <a:avLst/>
          </a:prstGeom>
          <a:solidFill>
            <a:srgbClr val="FFF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1291590" y="782598"/>
            <a:ext cx="12047100" cy="1378200"/>
          </a:xfrm>
          <a:prstGeom prst="rect">
            <a:avLst/>
          </a:prstGeom>
          <a:noFill/>
          <a:ln>
            <a:noFill/>
          </a:ln>
        </p:spPr>
        <p:txBody>
          <a:bodyPr anchorCtr="0" anchor="t" bIns="45700" lIns="91425" spcFirstLastPara="1" rIns="91425" wrap="square" tIns="45700">
            <a:noAutofit/>
          </a:bodyPr>
          <a:lstStyle/>
          <a:p>
            <a:pPr indent="0" lvl="0" marL="0" marR="0" rtl="0" algn="l">
              <a:lnSpc>
                <a:spcPct val="125017"/>
              </a:lnSpc>
              <a:spcBef>
                <a:spcPts val="0"/>
              </a:spcBef>
              <a:spcAft>
                <a:spcPts val="0"/>
              </a:spcAft>
              <a:buClr>
                <a:srgbClr val="443728"/>
              </a:buClr>
              <a:buSzPts val="4341"/>
              <a:buFont typeface="Crimson Pro"/>
              <a:buNone/>
            </a:pPr>
            <a:r>
              <a:rPr b="1" lang="en-US" sz="4341">
                <a:solidFill>
                  <a:srgbClr val="443728"/>
                </a:solidFill>
                <a:latin typeface="Crimson Pro"/>
                <a:ea typeface="Crimson Pro"/>
                <a:cs typeface="Crimson Pro"/>
                <a:sym typeface="Crimson Pro"/>
              </a:rPr>
              <a:t>Introduction</a:t>
            </a:r>
            <a:endParaRPr b="0" i="0" sz="4341" u="none" cap="none" strike="noStrike">
              <a:solidFill>
                <a:schemeClr val="dk1"/>
              </a:solidFill>
              <a:latin typeface="Calibri"/>
              <a:ea typeface="Calibri"/>
              <a:cs typeface="Calibri"/>
              <a:sym typeface="Calibri"/>
            </a:endParaRPr>
          </a:p>
        </p:txBody>
      </p:sp>
      <p:sp>
        <p:nvSpPr>
          <p:cNvPr id="31" name="Google Shape;31;p4"/>
          <p:cNvSpPr/>
          <p:nvPr/>
        </p:nvSpPr>
        <p:spPr>
          <a:xfrm>
            <a:off x="1131500" y="1912050"/>
            <a:ext cx="12207300" cy="5677500"/>
          </a:xfrm>
          <a:prstGeom prst="rect">
            <a:avLst/>
          </a:prstGeom>
          <a:noFill/>
          <a:ln>
            <a:noFill/>
          </a:ln>
        </p:spPr>
        <p:txBody>
          <a:bodyPr anchorCtr="0" anchor="t" bIns="45700" lIns="91425" spcFirstLastPara="1" rIns="91425" wrap="square" tIns="45700">
            <a:noAutofit/>
          </a:bodyPr>
          <a:lstStyle/>
          <a:p>
            <a:pPr indent="-351599" lvl="0" marL="457200" rtl="0" algn="l">
              <a:lnSpc>
                <a:spcPct val="115000"/>
              </a:lnSpc>
              <a:spcBef>
                <a:spcPts val="1200"/>
              </a:spcBef>
              <a:spcAft>
                <a:spcPts val="0"/>
              </a:spcAft>
              <a:buClr>
                <a:srgbClr val="443728"/>
              </a:buClr>
              <a:buSzPts val="1937"/>
              <a:buFont typeface="Open Sans"/>
              <a:buChar char="●"/>
            </a:pPr>
            <a:r>
              <a:rPr lang="en-US" sz="1937">
                <a:solidFill>
                  <a:srgbClr val="443728"/>
                </a:solidFill>
                <a:latin typeface="Open Sans"/>
                <a:ea typeface="Open Sans"/>
                <a:cs typeface="Open Sans"/>
                <a:sym typeface="Open Sans"/>
              </a:rPr>
              <a:t>In today's competitive business environment, attracting and retaining top talent is crucial for organizational success. One of the key factors influencing employee satisfaction and retention is fair and competitive compensation. However, determining appropriate salary levels can be a complex task, involving the consideration of multiple factors such as experience, performance, and market trends.</a:t>
            </a:r>
            <a:endParaRPr sz="1937">
              <a:solidFill>
                <a:srgbClr val="443728"/>
              </a:solidFill>
              <a:latin typeface="Open Sans"/>
              <a:ea typeface="Open Sans"/>
              <a:cs typeface="Open Sans"/>
              <a:sym typeface="Open Sans"/>
            </a:endParaRPr>
          </a:p>
          <a:p>
            <a:pPr indent="-351599" lvl="0" marL="457200" rtl="0" algn="l">
              <a:lnSpc>
                <a:spcPct val="115000"/>
              </a:lnSpc>
              <a:spcBef>
                <a:spcPts val="0"/>
              </a:spcBef>
              <a:spcAft>
                <a:spcPts val="0"/>
              </a:spcAft>
              <a:buClr>
                <a:srgbClr val="443728"/>
              </a:buClr>
              <a:buSzPts val="1937"/>
              <a:buFont typeface="Open Sans"/>
              <a:buChar char="●"/>
            </a:pPr>
            <a:r>
              <a:rPr lang="en-US" sz="1937">
                <a:solidFill>
                  <a:srgbClr val="443728"/>
                </a:solidFill>
                <a:latin typeface="Open Sans"/>
                <a:ea typeface="Open Sans"/>
                <a:cs typeface="Open Sans"/>
                <a:sym typeface="Open Sans"/>
              </a:rPr>
              <a:t>The Salary Prediction Project addresses this challenge by utilizing advanced machine learning techniques to predict employee salaries. By analyzing historical employee data, the application identifies patterns and relationships between various features and salary outcomes. This allows HR departments to make data-informed decisions, ensuring that salaries are aligned with employee contributions and market standards.</a:t>
            </a:r>
            <a:endParaRPr sz="1937">
              <a:solidFill>
                <a:srgbClr val="443728"/>
              </a:solidFill>
              <a:latin typeface="Open Sans"/>
              <a:ea typeface="Open Sans"/>
              <a:cs typeface="Open Sans"/>
              <a:sym typeface="Open Sans"/>
            </a:endParaRPr>
          </a:p>
          <a:p>
            <a:pPr indent="0" lvl="0" marL="0" marR="0" rtl="0" algn="l">
              <a:lnSpc>
                <a:spcPct val="159988"/>
              </a:lnSpc>
              <a:spcBef>
                <a:spcPts val="1200"/>
              </a:spcBef>
              <a:spcAft>
                <a:spcPts val="0"/>
              </a:spcAft>
              <a:buClr>
                <a:srgbClr val="443728"/>
              </a:buClr>
              <a:buSzPts val="1737"/>
              <a:buFont typeface="Open Sans"/>
              <a:buNone/>
            </a:pPr>
            <a:r>
              <a:t/>
            </a:r>
            <a:endParaRPr sz="1737">
              <a:solidFill>
                <a:srgbClr val="443728"/>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2"/>
          <p:cNvSpPr/>
          <p:nvPr/>
        </p:nvSpPr>
        <p:spPr>
          <a:xfrm>
            <a:off x="0" y="0"/>
            <a:ext cx="14630400" cy="8229600"/>
          </a:xfrm>
          <a:prstGeom prst="rect">
            <a:avLst/>
          </a:prstGeom>
          <a:solidFill>
            <a:srgbClr val="F7E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a:off x="0" y="0"/>
            <a:ext cx="14630400" cy="8229600"/>
          </a:xfrm>
          <a:prstGeom prst="rect">
            <a:avLst/>
          </a:prstGeom>
          <a:solidFill>
            <a:srgbClr val="FFF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9" name="Google Shape;279;p22"/>
          <p:cNvPicPr preferRelativeResize="0"/>
          <p:nvPr/>
        </p:nvPicPr>
        <p:blipFill>
          <a:blip r:embed="rId3">
            <a:alphaModFix/>
          </a:blip>
          <a:stretch>
            <a:fillRect/>
          </a:stretch>
        </p:blipFill>
        <p:spPr>
          <a:xfrm>
            <a:off x="838200" y="885825"/>
            <a:ext cx="12954000" cy="6457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3"/>
          <p:cNvSpPr/>
          <p:nvPr/>
        </p:nvSpPr>
        <p:spPr>
          <a:xfrm>
            <a:off x="0" y="0"/>
            <a:ext cx="14630400" cy="8229600"/>
          </a:xfrm>
          <a:prstGeom prst="rect">
            <a:avLst/>
          </a:prstGeom>
          <a:solidFill>
            <a:srgbClr val="F7E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a:off x="0" y="0"/>
            <a:ext cx="14630400" cy="8229600"/>
          </a:xfrm>
          <a:prstGeom prst="rect">
            <a:avLst/>
          </a:prstGeom>
          <a:solidFill>
            <a:srgbClr val="FFF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a:off x="864037" y="778788"/>
            <a:ext cx="12902327" cy="154305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443728"/>
              </a:buClr>
              <a:buSzPts val="4860"/>
              <a:buFont typeface="Crimson Pro"/>
              <a:buNone/>
            </a:pPr>
            <a:r>
              <a:rPr b="1" i="0" lang="en-US" sz="4860" u="none" cap="none" strike="noStrike">
                <a:solidFill>
                  <a:srgbClr val="443728"/>
                </a:solidFill>
                <a:latin typeface="Crimson Pro"/>
                <a:ea typeface="Crimson Pro"/>
                <a:cs typeface="Crimson Pro"/>
                <a:sym typeface="Crimson Pro"/>
              </a:rPr>
              <a:t>Recommendations: Actionable Insights for Data Professionals</a:t>
            </a:r>
            <a:endParaRPr b="0" i="0" sz="4860" u="none" cap="none" strike="noStrike">
              <a:solidFill>
                <a:schemeClr val="dk1"/>
              </a:solidFill>
              <a:latin typeface="Calibri"/>
              <a:ea typeface="Calibri"/>
              <a:cs typeface="Calibri"/>
              <a:sym typeface="Calibri"/>
            </a:endParaRPr>
          </a:p>
        </p:txBody>
      </p:sp>
      <p:sp>
        <p:nvSpPr>
          <p:cNvPr id="288" name="Google Shape;288;p23"/>
          <p:cNvSpPr/>
          <p:nvPr/>
        </p:nvSpPr>
        <p:spPr>
          <a:xfrm>
            <a:off x="864037" y="3093244"/>
            <a:ext cx="555427" cy="555427"/>
          </a:xfrm>
          <a:prstGeom prst="roundRect">
            <a:avLst>
              <a:gd fmla="val 20003" name="adj"/>
            </a:avLst>
          </a:prstGeom>
          <a:solidFill>
            <a:srgbClr val="EBE2E0"/>
          </a:solidFill>
          <a:ln cap="flat" cmpd="sng" w="15225">
            <a:solidFill>
              <a:srgbClr val="D1C8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a:off x="1072396" y="3185755"/>
            <a:ext cx="138589" cy="37028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3728"/>
              </a:buClr>
              <a:buSzPts val="2916"/>
              <a:buFont typeface="Crimson Pro"/>
              <a:buNone/>
            </a:pPr>
            <a:r>
              <a:rPr b="1" i="0" lang="en-US" sz="2916" u="none" cap="none" strike="noStrike">
                <a:solidFill>
                  <a:srgbClr val="443728"/>
                </a:solidFill>
                <a:latin typeface="Crimson Pro"/>
                <a:ea typeface="Crimson Pro"/>
                <a:cs typeface="Crimson Pro"/>
                <a:sym typeface="Crimson Pro"/>
              </a:rPr>
              <a:t>1</a:t>
            </a:r>
            <a:endParaRPr b="0" i="0" sz="2916" u="none" cap="none" strike="noStrike">
              <a:solidFill>
                <a:schemeClr val="dk1"/>
              </a:solidFill>
              <a:latin typeface="Calibri"/>
              <a:ea typeface="Calibri"/>
              <a:cs typeface="Calibri"/>
              <a:sym typeface="Calibri"/>
            </a:endParaRPr>
          </a:p>
        </p:txBody>
      </p:sp>
      <p:sp>
        <p:nvSpPr>
          <p:cNvPr id="290" name="Google Shape;290;p23"/>
          <p:cNvSpPr/>
          <p:nvPr/>
        </p:nvSpPr>
        <p:spPr>
          <a:xfrm>
            <a:off x="1666280" y="3093244"/>
            <a:ext cx="3086100" cy="385763"/>
          </a:xfrm>
          <a:prstGeom prst="rect">
            <a:avLst/>
          </a:prstGeom>
          <a:noFill/>
          <a:ln>
            <a:noFill/>
          </a:ln>
        </p:spPr>
        <p:txBody>
          <a:bodyPr anchorCtr="0" anchor="t" bIns="45700" lIns="91425" spcFirstLastPara="1" rIns="91425" wrap="square" tIns="45700">
            <a:noAutofit/>
          </a:bodyPr>
          <a:lstStyle/>
          <a:p>
            <a:pPr indent="0" lvl="0" marL="0" marR="0" rtl="0" algn="l">
              <a:lnSpc>
                <a:spcPct val="125020"/>
              </a:lnSpc>
              <a:spcBef>
                <a:spcPts val="0"/>
              </a:spcBef>
              <a:spcAft>
                <a:spcPts val="0"/>
              </a:spcAft>
              <a:buClr>
                <a:srgbClr val="443728"/>
              </a:buClr>
              <a:buSzPts val="2430"/>
              <a:buFont typeface="Crimson Pro"/>
              <a:buNone/>
            </a:pPr>
            <a:r>
              <a:rPr b="1" i="0" lang="en-US" sz="2430" u="none" cap="none" strike="noStrike">
                <a:solidFill>
                  <a:srgbClr val="443728"/>
                </a:solidFill>
                <a:latin typeface="Crimson Pro"/>
                <a:ea typeface="Crimson Pro"/>
                <a:cs typeface="Crimson Pro"/>
                <a:sym typeface="Crimson Pro"/>
              </a:rPr>
              <a:t>Salary Factors</a:t>
            </a:r>
            <a:endParaRPr b="0" i="0" sz="2430" u="none" cap="none" strike="noStrike">
              <a:solidFill>
                <a:schemeClr val="dk1"/>
              </a:solidFill>
              <a:latin typeface="Calibri"/>
              <a:ea typeface="Calibri"/>
              <a:cs typeface="Calibri"/>
              <a:sym typeface="Calibri"/>
            </a:endParaRPr>
          </a:p>
        </p:txBody>
      </p:sp>
      <p:sp>
        <p:nvSpPr>
          <p:cNvPr id="291" name="Google Shape;291;p23"/>
          <p:cNvSpPr/>
          <p:nvPr/>
        </p:nvSpPr>
        <p:spPr>
          <a:xfrm>
            <a:off x="1666280" y="3627120"/>
            <a:ext cx="5525572" cy="1580198"/>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443728"/>
              </a:buClr>
              <a:buSzPts val="1944"/>
              <a:buFont typeface="Open Sans"/>
              <a:buNone/>
            </a:pPr>
            <a:r>
              <a:rPr b="0" i="0" lang="en-US" sz="1944" u="none" cap="none" strike="noStrike">
                <a:solidFill>
                  <a:srgbClr val="443728"/>
                </a:solidFill>
                <a:latin typeface="Open Sans"/>
                <a:ea typeface="Open Sans"/>
                <a:cs typeface="Open Sans"/>
                <a:sym typeface="Open Sans"/>
              </a:rPr>
              <a:t>Based on the model's insights, provide recommendations on the key factors influencing salaries, such as experience level, job role, performance, and location.</a:t>
            </a:r>
            <a:endParaRPr b="0" i="0" sz="1944" u="none" cap="none" strike="noStrike">
              <a:solidFill>
                <a:schemeClr val="dk1"/>
              </a:solidFill>
              <a:latin typeface="Calibri"/>
              <a:ea typeface="Calibri"/>
              <a:cs typeface="Calibri"/>
              <a:sym typeface="Calibri"/>
            </a:endParaRPr>
          </a:p>
        </p:txBody>
      </p:sp>
      <p:sp>
        <p:nvSpPr>
          <p:cNvPr id="292" name="Google Shape;292;p23"/>
          <p:cNvSpPr/>
          <p:nvPr/>
        </p:nvSpPr>
        <p:spPr>
          <a:xfrm>
            <a:off x="7438668" y="3093244"/>
            <a:ext cx="555427" cy="555427"/>
          </a:xfrm>
          <a:prstGeom prst="roundRect">
            <a:avLst>
              <a:gd fmla="val 20003" name="adj"/>
            </a:avLst>
          </a:prstGeom>
          <a:solidFill>
            <a:srgbClr val="EBE2E0"/>
          </a:solidFill>
          <a:ln cap="flat" cmpd="sng" w="15225">
            <a:solidFill>
              <a:srgbClr val="D1C8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a:off x="7621905" y="3185755"/>
            <a:ext cx="188833" cy="37028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3728"/>
              </a:buClr>
              <a:buSzPts val="2916"/>
              <a:buFont typeface="Crimson Pro"/>
              <a:buNone/>
            </a:pPr>
            <a:r>
              <a:rPr b="1" i="0" lang="en-US" sz="2916" u="none" cap="none" strike="noStrike">
                <a:solidFill>
                  <a:srgbClr val="443728"/>
                </a:solidFill>
                <a:latin typeface="Crimson Pro"/>
                <a:ea typeface="Crimson Pro"/>
                <a:cs typeface="Crimson Pro"/>
                <a:sym typeface="Crimson Pro"/>
              </a:rPr>
              <a:t>2</a:t>
            </a:r>
            <a:endParaRPr b="0" i="0" sz="2916" u="none" cap="none" strike="noStrike">
              <a:solidFill>
                <a:schemeClr val="dk1"/>
              </a:solidFill>
              <a:latin typeface="Calibri"/>
              <a:ea typeface="Calibri"/>
              <a:cs typeface="Calibri"/>
              <a:sym typeface="Calibri"/>
            </a:endParaRPr>
          </a:p>
        </p:txBody>
      </p:sp>
      <p:sp>
        <p:nvSpPr>
          <p:cNvPr id="294" name="Google Shape;294;p23"/>
          <p:cNvSpPr/>
          <p:nvPr/>
        </p:nvSpPr>
        <p:spPr>
          <a:xfrm>
            <a:off x="8240911" y="3093244"/>
            <a:ext cx="3086100" cy="385763"/>
          </a:xfrm>
          <a:prstGeom prst="rect">
            <a:avLst/>
          </a:prstGeom>
          <a:noFill/>
          <a:ln>
            <a:noFill/>
          </a:ln>
        </p:spPr>
        <p:txBody>
          <a:bodyPr anchorCtr="0" anchor="t" bIns="45700" lIns="91425" spcFirstLastPara="1" rIns="91425" wrap="square" tIns="45700">
            <a:noAutofit/>
          </a:bodyPr>
          <a:lstStyle/>
          <a:p>
            <a:pPr indent="0" lvl="0" marL="0" marR="0" rtl="0" algn="l">
              <a:lnSpc>
                <a:spcPct val="125020"/>
              </a:lnSpc>
              <a:spcBef>
                <a:spcPts val="0"/>
              </a:spcBef>
              <a:spcAft>
                <a:spcPts val="0"/>
              </a:spcAft>
              <a:buClr>
                <a:srgbClr val="443728"/>
              </a:buClr>
              <a:buSzPts val="2430"/>
              <a:buFont typeface="Crimson Pro"/>
              <a:buNone/>
            </a:pPr>
            <a:r>
              <a:rPr b="1" i="0" lang="en-US" sz="2430" u="none" cap="none" strike="noStrike">
                <a:solidFill>
                  <a:srgbClr val="443728"/>
                </a:solidFill>
                <a:latin typeface="Crimson Pro"/>
                <a:ea typeface="Crimson Pro"/>
                <a:cs typeface="Crimson Pro"/>
                <a:sym typeface="Crimson Pro"/>
              </a:rPr>
              <a:t>Skill Development</a:t>
            </a:r>
            <a:endParaRPr b="0" i="0" sz="2430" u="none" cap="none" strike="noStrike">
              <a:solidFill>
                <a:schemeClr val="dk1"/>
              </a:solidFill>
              <a:latin typeface="Calibri"/>
              <a:ea typeface="Calibri"/>
              <a:cs typeface="Calibri"/>
              <a:sym typeface="Calibri"/>
            </a:endParaRPr>
          </a:p>
        </p:txBody>
      </p:sp>
      <p:sp>
        <p:nvSpPr>
          <p:cNvPr id="295" name="Google Shape;295;p23"/>
          <p:cNvSpPr/>
          <p:nvPr/>
        </p:nvSpPr>
        <p:spPr>
          <a:xfrm>
            <a:off x="8240911" y="3627120"/>
            <a:ext cx="5525572" cy="1185148"/>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443728"/>
              </a:buClr>
              <a:buSzPts val="1944"/>
              <a:buFont typeface="Open Sans"/>
              <a:buNone/>
            </a:pPr>
            <a:r>
              <a:rPr b="0" i="0" lang="en-US" sz="1944" u="none" cap="none" strike="noStrike">
                <a:solidFill>
                  <a:srgbClr val="443728"/>
                </a:solidFill>
                <a:latin typeface="Open Sans"/>
                <a:ea typeface="Open Sans"/>
                <a:cs typeface="Open Sans"/>
                <a:sym typeface="Open Sans"/>
              </a:rPr>
              <a:t>Highlight skills that are highly valued in the data profession and that can lead to higher salaries. Recommend relevant courses or certifications.</a:t>
            </a:r>
            <a:endParaRPr b="0" i="0" sz="1944" u="none" cap="none" strike="noStrike">
              <a:solidFill>
                <a:schemeClr val="dk1"/>
              </a:solidFill>
              <a:latin typeface="Calibri"/>
              <a:ea typeface="Calibri"/>
              <a:cs typeface="Calibri"/>
              <a:sym typeface="Calibri"/>
            </a:endParaRPr>
          </a:p>
        </p:txBody>
      </p:sp>
      <p:sp>
        <p:nvSpPr>
          <p:cNvPr id="296" name="Google Shape;296;p23"/>
          <p:cNvSpPr/>
          <p:nvPr/>
        </p:nvSpPr>
        <p:spPr>
          <a:xfrm>
            <a:off x="864037" y="5731788"/>
            <a:ext cx="555427" cy="555427"/>
          </a:xfrm>
          <a:prstGeom prst="roundRect">
            <a:avLst>
              <a:gd fmla="val 20003" name="adj"/>
            </a:avLst>
          </a:prstGeom>
          <a:solidFill>
            <a:srgbClr val="EBE2E0"/>
          </a:solidFill>
          <a:ln cap="flat" cmpd="sng" w="15225">
            <a:solidFill>
              <a:srgbClr val="D1C8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1051322" y="5824299"/>
            <a:ext cx="180856" cy="37028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3728"/>
              </a:buClr>
              <a:buSzPts val="2916"/>
              <a:buFont typeface="Crimson Pro"/>
              <a:buNone/>
            </a:pPr>
            <a:r>
              <a:rPr b="1" i="0" lang="en-US" sz="2916" u="none" cap="none" strike="noStrike">
                <a:solidFill>
                  <a:srgbClr val="443728"/>
                </a:solidFill>
                <a:latin typeface="Crimson Pro"/>
                <a:ea typeface="Crimson Pro"/>
                <a:cs typeface="Crimson Pro"/>
                <a:sym typeface="Crimson Pro"/>
              </a:rPr>
              <a:t>3</a:t>
            </a:r>
            <a:endParaRPr b="0" i="0" sz="2916" u="none" cap="none" strike="noStrike">
              <a:solidFill>
                <a:schemeClr val="dk1"/>
              </a:solidFill>
              <a:latin typeface="Calibri"/>
              <a:ea typeface="Calibri"/>
              <a:cs typeface="Calibri"/>
              <a:sym typeface="Calibri"/>
            </a:endParaRPr>
          </a:p>
        </p:txBody>
      </p:sp>
      <p:sp>
        <p:nvSpPr>
          <p:cNvPr id="298" name="Google Shape;298;p23"/>
          <p:cNvSpPr/>
          <p:nvPr/>
        </p:nvSpPr>
        <p:spPr>
          <a:xfrm>
            <a:off x="1666280" y="5731788"/>
            <a:ext cx="3086100" cy="385763"/>
          </a:xfrm>
          <a:prstGeom prst="rect">
            <a:avLst/>
          </a:prstGeom>
          <a:noFill/>
          <a:ln>
            <a:noFill/>
          </a:ln>
        </p:spPr>
        <p:txBody>
          <a:bodyPr anchorCtr="0" anchor="t" bIns="45700" lIns="91425" spcFirstLastPara="1" rIns="91425" wrap="square" tIns="45700">
            <a:noAutofit/>
          </a:bodyPr>
          <a:lstStyle/>
          <a:p>
            <a:pPr indent="0" lvl="0" marL="0" marR="0" rtl="0" algn="l">
              <a:lnSpc>
                <a:spcPct val="125020"/>
              </a:lnSpc>
              <a:spcBef>
                <a:spcPts val="0"/>
              </a:spcBef>
              <a:spcAft>
                <a:spcPts val="0"/>
              </a:spcAft>
              <a:buClr>
                <a:srgbClr val="443728"/>
              </a:buClr>
              <a:buSzPts val="2430"/>
              <a:buFont typeface="Crimson Pro"/>
              <a:buNone/>
            </a:pPr>
            <a:r>
              <a:rPr b="1" i="0" lang="en-US" sz="2430" u="none" cap="none" strike="noStrike">
                <a:solidFill>
                  <a:srgbClr val="443728"/>
                </a:solidFill>
                <a:latin typeface="Crimson Pro"/>
                <a:ea typeface="Crimson Pro"/>
                <a:cs typeface="Crimson Pro"/>
                <a:sym typeface="Crimson Pro"/>
              </a:rPr>
              <a:t>Career Advancement</a:t>
            </a:r>
            <a:endParaRPr b="0" i="0" sz="2430" u="none" cap="none" strike="noStrike">
              <a:solidFill>
                <a:schemeClr val="dk1"/>
              </a:solidFill>
              <a:latin typeface="Calibri"/>
              <a:ea typeface="Calibri"/>
              <a:cs typeface="Calibri"/>
              <a:sym typeface="Calibri"/>
            </a:endParaRPr>
          </a:p>
        </p:txBody>
      </p:sp>
      <p:sp>
        <p:nvSpPr>
          <p:cNvPr id="299" name="Google Shape;299;p23"/>
          <p:cNvSpPr/>
          <p:nvPr/>
        </p:nvSpPr>
        <p:spPr>
          <a:xfrm>
            <a:off x="1666280" y="6265664"/>
            <a:ext cx="5525572" cy="1185148"/>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443728"/>
              </a:buClr>
              <a:buSzPts val="1944"/>
              <a:buFont typeface="Open Sans"/>
              <a:buNone/>
            </a:pPr>
            <a:r>
              <a:rPr b="0" i="0" lang="en-US" sz="1944" u="none" cap="none" strike="noStrike">
                <a:solidFill>
                  <a:srgbClr val="443728"/>
                </a:solidFill>
                <a:latin typeface="Open Sans"/>
                <a:ea typeface="Open Sans"/>
                <a:cs typeface="Open Sans"/>
                <a:sym typeface="Open Sans"/>
              </a:rPr>
              <a:t>Provide guidance on career paths and strategies for advancing within the data profession to achieve higher earning potential.</a:t>
            </a:r>
            <a:endParaRPr b="0" i="0" sz="1944" u="none" cap="none" strike="noStrike">
              <a:solidFill>
                <a:schemeClr val="dk1"/>
              </a:solidFill>
              <a:latin typeface="Calibri"/>
              <a:ea typeface="Calibri"/>
              <a:cs typeface="Calibri"/>
              <a:sym typeface="Calibri"/>
            </a:endParaRPr>
          </a:p>
        </p:txBody>
      </p:sp>
      <p:sp>
        <p:nvSpPr>
          <p:cNvPr id="300" name="Google Shape;300;p23"/>
          <p:cNvSpPr/>
          <p:nvPr/>
        </p:nvSpPr>
        <p:spPr>
          <a:xfrm>
            <a:off x="7438668" y="5731788"/>
            <a:ext cx="555427" cy="555427"/>
          </a:xfrm>
          <a:prstGeom prst="roundRect">
            <a:avLst>
              <a:gd fmla="val 20003" name="adj"/>
            </a:avLst>
          </a:prstGeom>
          <a:solidFill>
            <a:srgbClr val="EBE2E0"/>
          </a:solidFill>
          <a:ln cap="flat" cmpd="sng" w="15225">
            <a:solidFill>
              <a:srgbClr val="D1C8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a:off x="7616547" y="5824299"/>
            <a:ext cx="199668" cy="37028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3728"/>
              </a:buClr>
              <a:buSzPts val="2916"/>
              <a:buFont typeface="Crimson Pro"/>
              <a:buNone/>
            </a:pPr>
            <a:r>
              <a:rPr b="1" i="0" lang="en-US" sz="2916" u="none" cap="none" strike="noStrike">
                <a:solidFill>
                  <a:srgbClr val="443728"/>
                </a:solidFill>
                <a:latin typeface="Crimson Pro"/>
                <a:ea typeface="Crimson Pro"/>
                <a:cs typeface="Crimson Pro"/>
                <a:sym typeface="Crimson Pro"/>
              </a:rPr>
              <a:t>4</a:t>
            </a:r>
            <a:endParaRPr b="0" i="0" sz="2916" u="none" cap="none" strike="noStrike">
              <a:solidFill>
                <a:schemeClr val="dk1"/>
              </a:solidFill>
              <a:latin typeface="Calibri"/>
              <a:ea typeface="Calibri"/>
              <a:cs typeface="Calibri"/>
              <a:sym typeface="Calibri"/>
            </a:endParaRPr>
          </a:p>
        </p:txBody>
      </p:sp>
      <p:sp>
        <p:nvSpPr>
          <p:cNvPr id="302" name="Google Shape;302;p23"/>
          <p:cNvSpPr/>
          <p:nvPr/>
        </p:nvSpPr>
        <p:spPr>
          <a:xfrm>
            <a:off x="8240895" y="5731800"/>
            <a:ext cx="4462500" cy="385800"/>
          </a:xfrm>
          <a:prstGeom prst="rect">
            <a:avLst/>
          </a:prstGeom>
          <a:noFill/>
          <a:ln>
            <a:noFill/>
          </a:ln>
        </p:spPr>
        <p:txBody>
          <a:bodyPr anchorCtr="0" anchor="t" bIns="45700" lIns="91425" spcFirstLastPara="1" rIns="91425" wrap="square" tIns="45700">
            <a:noAutofit/>
          </a:bodyPr>
          <a:lstStyle/>
          <a:p>
            <a:pPr indent="0" lvl="0" marL="0" marR="0" rtl="0" algn="l">
              <a:lnSpc>
                <a:spcPct val="125020"/>
              </a:lnSpc>
              <a:spcBef>
                <a:spcPts val="0"/>
              </a:spcBef>
              <a:spcAft>
                <a:spcPts val="0"/>
              </a:spcAft>
              <a:buClr>
                <a:srgbClr val="443728"/>
              </a:buClr>
              <a:buSzPts val="2430"/>
              <a:buFont typeface="Crimson Pro"/>
              <a:buNone/>
            </a:pPr>
            <a:r>
              <a:rPr b="1" i="0" lang="en-US" sz="2430" u="none" cap="none" strike="noStrike">
                <a:solidFill>
                  <a:srgbClr val="443728"/>
                </a:solidFill>
                <a:latin typeface="Crimson Pro"/>
                <a:ea typeface="Crimson Pro"/>
                <a:cs typeface="Crimson Pro"/>
                <a:sym typeface="Crimson Pro"/>
              </a:rPr>
              <a:t>Negotiation Strategies</a:t>
            </a:r>
            <a:endParaRPr b="0" i="0" sz="2430" u="none" cap="none" strike="noStrike">
              <a:solidFill>
                <a:schemeClr val="dk1"/>
              </a:solidFill>
              <a:latin typeface="Calibri"/>
              <a:ea typeface="Calibri"/>
              <a:cs typeface="Calibri"/>
              <a:sym typeface="Calibri"/>
            </a:endParaRPr>
          </a:p>
        </p:txBody>
      </p:sp>
      <p:sp>
        <p:nvSpPr>
          <p:cNvPr id="303" name="Google Shape;303;p23"/>
          <p:cNvSpPr/>
          <p:nvPr/>
        </p:nvSpPr>
        <p:spPr>
          <a:xfrm>
            <a:off x="8240911" y="6265664"/>
            <a:ext cx="5525572" cy="1185148"/>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443728"/>
              </a:buClr>
              <a:buSzPts val="1944"/>
              <a:buFont typeface="Open Sans"/>
              <a:buNone/>
            </a:pPr>
            <a:r>
              <a:rPr b="0" i="0" lang="en-US" sz="1944" u="none" cap="none" strike="noStrike">
                <a:solidFill>
                  <a:srgbClr val="443728"/>
                </a:solidFill>
                <a:latin typeface="Open Sans"/>
                <a:ea typeface="Open Sans"/>
                <a:cs typeface="Open Sans"/>
                <a:sym typeface="Open Sans"/>
              </a:rPr>
              <a:t>Offer insights on how to effectively negotiate salaries based on the model's predictions and industry trends.</a:t>
            </a:r>
            <a:endParaRPr b="0" i="0" sz="1944"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4"/>
          <p:cNvSpPr/>
          <p:nvPr/>
        </p:nvSpPr>
        <p:spPr>
          <a:xfrm>
            <a:off x="0" y="0"/>
            <a:ext cx="14630400" cy="8229600"/>
          </a:xfrm>
          <a:prstGeom prst="rect">
            <a:avLst/>
          </a:prstGeom>
          <a:solidFill>
            <a:srgbClr val="F7E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p:nvPr/>
        </p:nvSpPr>
        <p:spPr>
          <a:xfrm>
            <a:off x="0" y="0"/>
            <a:ext cx="14630400" cy="8229600"/>
          </a:xfrm>
          <a:prstGeom prst="rect">
            <a:avLst/>
          </a:prstGeom>
          <a:solidFill>
            <a:srgbClr val="FFF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p:nvPr/>
        </p:nvSpPr>
        <p:spPr>
          <a:xfrm>
            <a:off x="864037" y="2306241"/>
            <a:ext cx="12902327" cy="154305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443728"/>
              </a:buClr>
              <a:buSzPts val="4860"/>
              <a:buFont typeface="Crimson Pro"/>
              <a:buNone/>
            </a:pPr>
            <a:r>
              <a:rPr b="1" i="0" lang="en-US" sz="4860" u="none" cap="none" strike="noStrike">
                <a:solidFill>
                  <a:srgbClr val="443728"/>
                </a:solidFill>
                <a:latin typeface="Crimson Pro"/>
                <a:ea typeface="Crimson Pro"/>
                <a:cs typeface="Crimson Pro"/>
                <a:sym typeface="Crimson Pro"/>
              </a:rPr>
              <a:t>Conclusion: Empowering Data Professionals and Employers</a:t>
            </a:r>
            <a:endParaRPr b="0" i="0" sz="4860" u="none" cap="none" strike="noStrike">
              <a:solidFill>
                <a:schemeClr val="dk1"/>
              </a:solidFill>
              <a:latin typeface="Calibri"/>
              <a:ea typeface="Calibri"/>
              <a:cs typeface="Calibri"/>
              <a:sym typeface="Calibri"/>
            </a:endParaRPr>
          </a:p>
        </p:txBody>
      </p:sp>
      <p:sp>
        <p:nvSpPr>
          <p:cNvPr id="312" name="Google Shape;312;p24"/>
          <p:cNvSpPr/>
          <p:nvPr/>
        </p:nvSpPr>
        <p:spPr>
          <a:xfrm>
            <a:off x="864037" y="4343043"/>
            <a:ext cx="12902327" cy="1580198"/>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443728"/>
              </a:buClr>
              <a:buSzPts val="1944"/>
              <a:buFont typeface="Open Sans"/>
              <a:buNone/>
            </a:pPr>
            <a:r>
              <a:rPr b="0" i="0" lang="en-US" sz="1944" u="none" cap="none" strike="noStrike">
                <a:solidFill>
                  <a:srgbClr val="443728"/>
                </a:solidFill>
                <a:latin typeface="Open Sans"/>
                <a:ea typeface="Open Sans"/>
                <a:cs typeface="Open Sans"/>
                <a:sym typeface="Open Sans"/>
              </a:rPr>
              <a:t> This project empowers data professionals by providing insights into salary trends and actionable recommendations for career growth. For employers, the model provides a tool for making informed hiring decisions and setting competitive salaries. By leveraging machine learning and data analysis, you will gain a deeper understanding of the factors influencing salaries in the dynamic field of data professions.</a:t>
            </a:r>
            <a:endParaRPr b="0" i="0" sz="1944"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5"/>
          <p:cNvSpPr/>
          <p:nvPr/>
        </p:nvSpPr>
        <p:spPr>
          <a:xfrm>
            <a:off x="0" y="0"/>
            <a:ext cx="14630400" cy="8229600"/>
          </a:xfrm>
          <a:prstGeom prst="rect">
            <a:avLst/>
          </a:prstGeom>
          <a:solidFill>
            <a:srgbClr val="F7E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0" y="0"/>
            <a:ext cx="14630400" cy="8229600"/>
          </a:xfrm>
          <a:prstGeom prst="rect">
            <a:avLst/>
          </a:prstGeom>
          <a:solidFill>
            <a:srgbClr val="FFF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1291590" y="782598"/>
            <a:ext cx="12047100" cy="1378200"/>
          </a:xfrm>
          <a:prstGeom prst="rect">
            <a:avLst/>
          </a:prstGeom>
          <a:noFill/>
          <a:ln>
            <a:noFill/>
          </a:ln>
        </p:spPr>
        <p:txBody>
          <a:bodyPr anchorCtr="0" anchor="t" bIns="45700" lIns="91425" spcFirstLastPara="1" rIns="91425" wrap="square" tIns="45700">
            <a:noAutofit/>
          </a:bodyPr>
          <a:lstStyle/>
          <a:p>
            <a:pPr indent="0" lvl="0" marL="0" marR="0" rtl="0" algn="l">
              <a:lnSpc>
                <a:spcPct val="125017"/>
              </a:lnSpc>
              <a:spcBef>
                <a:spcPts val="0"/>
              </a:spcBef>
              <a:spcAft>
                <a:spcPts val="0"/>
              </a:spcAft>
              <a:buClr>
                <a:srgbClr val="443728"/>
              </a:buClr>
              <a:buSzPts val="4341"/>
              <a:buFont typeface="Crimson Pro"/>
              <a:buNone/>
            </a:pPr>
            <a:r>
              <a:rPr b="1" i="0" lang="en-US" sz="4341" u="none" cap="none" strike="noStrike">
                <a:solidFill>
                  <a:srgbClr val="443728"/>
                </a:solidFill>
                <a:latin typeface="Crimson Pro"/>
                <a:ea typeface="Crimson Pro"/>
                <a:cs typeface="Crimson Pro"/>
                <a:sym typeface="Crimson Pro"/>
              </a:rPr>
              <a:t>Project Objective: Predicting Data Professional Salaries</a:t>
            </a:r>
            <a:endParaRPr b="0" i="0" sz="4341" u="none" cap="none" strike="noStrike">
              <a:solidFill>
                <a:schemeClr val="dk1"/>
              </a:solidFill>
              <a:latin typeface="Calibri"/>
              <a:ea typeface="Calibri"/>
              <a:cs typeface="Calibri"/>
              <a:sym typeface="Calibri"/>
            </a:endParaRPr>
          </a:p>
        </p:txBody>
      </p:sp>
      <p:sp>
        <p:nvSpPr>
          <p:cNvPr id="40" name="Google Shape;40;p5"/>
          <p:cNvSpPr/>
          <p:nvPr/>
        </p:nvSpPr>
        <p:spPr>
          <a:xfrm>
            <a:off x="1291590" y="2849880"/>
            <a:ext cx="496200" cy="496200"/>
          </a:xfrm>
          <a:prstGeom prst="roundRect">
            <a:avLst>
              <a:gd fmla="val 20004" name="adj"/>
            </a:avLst>
          </a:prstGeom>
          <a:solidFill>
            <a:srgbClr val="EBE2E0"/>
          </a:solidFill>
          <a:ln cap="flat" cmpd="sng" w="9525">
            <a:solidFill>
              <a:srgbClr val="D1C8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1477685" y="2932509"/>
            <a:ext cx="123900" cy="330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3728"/>
              </a:buClr>
              <a:buSzPts val="2605"/>
              <a:buFont typeface="Crimson Pro"/>
              <a:buNone/>
            </a:pPr>
            <a:r>
              <a:rPr b="1" i="0" lang="en-US" sz="2605" u="none" cap="none" strike="noStrike">
                <a:solidFill>
                  <a:srgbClr val="443728"/>
                </a:solidFill>
                <a:latin typeface="Crimson Pro"/>
                <a:ea typeface="Crimson Pro"/>
                <a:cs typeface="Crimson Pro"/>
                <a:sym typeface="Crimson Pro"/>
              </a:rPr>
              <a:t>1</a:t>
            </a:r>
            <a:endParaRPr b="0" i="0" sz="2605" u="none" cap="none" strike="noStrike">
              <a:solidFill>
                <a:schemeClr val="dk1"/>
              </a:solidFill>
              <a:latin typeface="Calibri"/>
              <a:ea typeface="Calibri"/>
              <a:cs typeface="Calibri"/>
              <a:sym typeface="Calibri"/>
            </a:endParaRPr>
          </a:p>
        </p:txBody>
      </p:sp>
      <p:sp>
        <p:nvSpPr>
          <p:cNvPr id="42" name="Google Shape;42;p5"/>
          <p:cNvSpPr/>
          <p:nvPr/>
        </p:nvSpPr>
        <p:spPr>
          <a:xfrm>
            <a:off x="2008227" y="2849880"/>
            <a:ext cx="2756700" cy="344400"/>
          </a:xfrm>
          <a:prstGeom prst="rect">
            <a:avLst/>
          </a:prstGeom>
          <a:noFill/>
          <a:ln>
            <a:noFill/>
          </a:ln>
        </p:spPr>
        <p:txBody>
          <a:bodyPr anchorCtr="0" anchor="t" bIns="45700" lIns="91425" spcFirstLastPara="1" rIns="91425" wrap="square" tIns="45700">
            <a:noAutofit/>
          </a:bodyPr>
          <a:lstStyle/>
          <a:p>
            <a:pPr indent="0" lvl="0" marL="0" marR="0" rtl="0" algn="l">
              <a:lnSpc>
                <a:spcPct val="124965"/>
              </a:lnSpc>
              <a:spcBef>
                <a:spcPts val="0"/>
              </a:spcBef>
              <a:spcAft>
                <a:spcPts val="0"/>
              </a:spcAft>
              <a:buClr>
                <a:srgbClr val="443728"/>
              </a:buClr>
              <a:buSzPts val="2171"/>
              <a:buFont typeface="Crimson Pro"/>
              <a:buNone/>
            </a:pPr>
            <a:r>
              <a:rPr b="1" i="0" lang="en-US" sz="2171" u="none" cap="none" strike="noStrike">
                <a:solidFill>
                  <a:srgbClr val="443728"/>
                </a:solidFill>
                <a:latin typeface="Crimson Pro"/>
                <a:ea typeface="Crimson Pro"/>
                <a:cs typeface="Crimson Pro"/>
                <a:sym typeface="Crimson Pro"/>
              </a:rPr>
              <a:t>Problem Statement</a:t>
            </a:r>
            <a:endParaRPr b="0" i="0" sz="2171" u="none" cap="none" strike="noStrike">
              <a:solidFill>
                <a:schemeClr val="dk1"/>
              </a:solidFill>
              <a:latin typeface="Calibri"/>
              <a:ea typeface="Calibri"/>
              <a:cs typeface="Calibri"/>
              <a:sym typeface="Calibri"/>
            </a:endParaRPr>
          </a:p>
        </p:txBody>
      </p:sp>
      <p:sp>
        <p:nvSpPr>
          <p:cNvPr id="43" name="Google Shape;43;p5"/>
          <p:cNvSpPr/>
          <p:nvPr/>
        </p:nvSpPr>
        <p:spPr>
          <a:xfrm>
            <a:off x="2008227" y="3326606"/>
            <a:ext cx="5196600" cy="1764000"/>
          </a:xfrm>
          <a:prstGeom prst="rect">
            <a:avLst/>
          </a:prstGeom>
          <a:noFill/>
          <a:ln>
            <a:noFill/>
          </a:ln>
        </p:spPr>
        <p:txBody>
          <a:bodyPr anchorCtr="0" anchor="t" bIns="45700" lIns="91425" spcFirstLastPara="1" rIns="91425" wrap="square" tIns="45700">
            <a:noAutofit/>
          </a:bodyPr>
          <a:lstStyle/>
          <a:p>
            <a:pPr indent="0" lvl="0" marL="0" marR="0" rtl="0" algn="l">
              <a:lnSpc>
                <a:spcPct val="159988"/>
              </a:lnSpc>
              <a:spcBef>
                <a:spcPts val="0"/>
              </a:spcBef>
              <a:spcAft>
                <a:spcPts val="0"/>
              </a:spcAft>
              <a:buClr>
                <a:srgbClr val="443728"/>
              </a:buClr>
              <a:buSzPts val="1737"/>
              <a:buFont typeface="Open Sans"/>
              <a:buNone/>
            </a:pPr>
            <a:r>
              <a:rPr b="0" i="0" lang="en-US" sz="1737" u="none" cap="none" strike="noStrike">
                <a:solidFill>
                  <a:srgbClr val="443728"/>
                </a:solidFill>
                <a:latin typeface="Open Sans"/>
                <a:ea typeface="Open Sans"/>
                <a:cs typeface="Open Sans"/>
                <a:sym typeface="Open Sans"/>
              </a:rPr>
              <a:t>Salaries in the field of data professions exhibit wide variations based on factors like experience, job role, and performance. Accurately predicting salaries for these professionals is crucial for both job seekers and employers.</a:t>
            </a:r>
            <a:endParaRPr b="0" i="0" sz="1737" u="none" cap="none" strike="noStrike">
              <a:solidFill>
                <a:schemeClr val="dk1"/>
              </a:solidFill>
              <a:latin typeface="Calibri"/>
              <a:ea typeface="Calibri"/>
              <a:cs typeface="Calibri"/>
              <a:sym typeface="Calibri"/>
            </a:endParaRPr>
          </a:p>
        </p:txBody>
      </p:sp>
      <p:sp>
        <p:nvSpPr>
          <p:cNvPr id="44" name="Google Shape;44;p5"/>
          <p:cNvSpPr/>
          <p:nvPr/>
        </p:nvSpPr>
        <p:spPr>
          <a:xfrm>
            <a:off x="7425452" y="2849880"/>
            <a:ext cx="496200" cy="496200"/>
          </a:xfrm>
          <a:prstGeom prst="roundRect">
            <a:avLst>
              <a:gd fmla="val 20004" name="adj"/>
            </a:avLst>
          </a:prstGeom>
          <a:solidFill>
            <a:srgbClr val="EBE2E0"/>
          </a:solidFill>
          <a:ln cap="flat" cmpd="sng" w="9525">
            <a:solidFill>
              <a:srgbClr val="D1C8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7589163" y="2932509"/>
            <a:ext cx="168600" cy="330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3728"/>
              </a:buClr>
              <a:buSzPts val="2605"/>
              <a:buFont typeface="Crimson Pro"/>
              <a:buNone/>
            </a:pPr>
            <a:r>
              <a:rPr b="1" i="0" lang="en-US" sz="2605" u="none" cap="none" strike="noStrike">
                <a:solidFill>
                  <a:srgbClr val="443728"/>
                </a:solidFill>
                <a:latin typeface="Crimson Pro"/>
                <a:ea typeface="Crimson Pro"/>
                <a:cs typeface="Crimson Pro"/>
                <a:sym typeface="Crimson Pro"/>
              </a:rPr>
              <a:t>2</a:t>
            </a:r>
            <a:endParaRPr b="0" i="0" sz="2605" u="none" cap="none" strike="noStrike">
              <a:solidFill>
                <a:schemeClr val="dk1"/>
              </a:solidFill>
              <a:latin typeface="Calibri"/>
              <a:ea typeface="Calibri"/>
              <a:cs typeface="Calibri"/>
              <a:sym typeface="Calibri"/>
            </a:endParaRPr>
          </a:p>
        </p:txBody>
      </p:sp>
      <p:sp>
        <p:nvSpPr>
          <p:cNvPr id="46" name="Google Shape;46;p5"/>
          <p:cNvSpPr/>
          <p:nvPr/>
        </p:nvSpPr>
        <p:spPr>
          <a:xfrm>
            <a:off x="8142089" y="2849880"/>
            <a:ext cx="2756700" cy="344400"/>
          </a:xfrm>
          <a:prstGeom prst="rect">
            <a:avLst/>
          </a:prstGeom>
          <a:noFill/>
          <a:ln>
            <a:noFill/>
          </a:ln>
        </p:spPr>
        <p:txBody>
          <a:bodyPr anchorCtr="0" anchor="t" bIns="45700" lIns="91425" spcFirstLastPara="1" rIns="91425" wrap="square" tIns="45700">
            <a:noAutofit/>
          </a:bodyPr>
          <a:lstStyle/>
          <a:p>
            <a:pPr indent="0" lvl="0" marL="0" marR="0" rtl="0" algn="l">
              <a:lnSpc>
                <a:spcPct val="124965"/>
              </a:lnSpc>
              <a:spcBef>
                <a:spcPts val="0"/>
              </a:spcBef>
              <a:spcAft>
                <a:spcPts val="0"/>
              </a:spcAft>
              <a:buClr>
                <a:srgbClr val="443728"/>
              </a:buClr>
              <a:buSzPts val="2171"/>
              <a:buFont typeface="Crimson Pro"/>
              <a:buNone/>
            </a:pPr>
            <a:r>
              <a:rPr b="1" i="0" lang="en-US" sz="2171" u="none" cap="none" strike="noStrike">
                <a:solidFill>
                  <a:srgbClr val="443728"/>
                </a:solidFill>
                <a:latin typeface="Crimson Pro"/>
                <a:ea typeface="Crimson Pro"/>
                <a:cs typeface="Crimson Pro"/>
                <a:sym typeface="Crimson Pro"/>
              </a:rPr>
              <a:t>Mission</a:t>
            </a:r>
            <a:endParaRPr b="0" i="0" sz="2171" u="none" cap="none" strike="noStrike">
              <a:solidFill>
                <a:schemeClr val="dk1"/>
              </a:solidFill>
              <a:latin typeface="Calibri"/>
              <a:ea typeface="Calibri"/>
              <a:cs typeface="Calibri"/>
              <a:sym typeface="Calibri"/>
            </a:endParaRPr>
          </a:p>
        </p:txBody>
      </p:sp>
      <p:sp>
        <p:nvSpPr>
          <p:cNvPr id="47" name="Google Shape;47;p5"/>
          <p:cNvSpPr/>
          <p:nvPr/>
        </p:nvSpPr>
        <p:spPr>
          <a:xfrm>
            <a:off x="8142089" y="3326606"/>
            <a:ext cx="5196600" cy="1764000"/>
          </a:xfrm>
          <a:prstGeom prst="rect">
            <a:avLst/>
          </a:prstGeom>
          <a:noFill/>
          <a:ln>
            <a:noFill/>
          </a:ln>
        </p:spPr>
        <p:txBody>
          <a:bodyPr anchorCtr="0" anchor="t" bIns="45700" lIns="91425" spcFirstLastPara="1" rIns="91425" wrap="square" tIns="45700">
            <a:noAutofit/>
          </a:bodyPr>
          <a:lstStyle/>
          <a:p>
            <a:pPr indent="0" lvl="0" marL="0" marR="0" rtl="0" algn="l">
              <a:lnSpc>
                <a:spcPct val="159988"/>
              </a:lnSpc>
              <a:spcBef>
                <a:spcPts val="0"/>
              </a:spcBef>
              <a:spcAft>
                <a:spcPts val="0"/>
              </a:spcAft>
              <a:buClr>
                <a:srgbClr val="443728"/>
              </a:buClr>
              <a:buSzPts val="1737"/>
              <a:buFont typeface="Open Sans"/>
              <a:buNone/>
            </a:pPr>
            <a:r>
              <a:rPr lang="en-US" sz="1737">
                <a:solidFill>
                  <a:srgbClr val="443728"/>
                </a:solidFill>
                <a:latin typeface="Open Sans"/>
                <a:ea typeface="Open Sans"/>
                <a:cs typeface="Open Sans"/>
                <a:sym typeface="Open Sans"/>
              </a:rPr>
              <a:t>O</a:t>
            </a:r>
            <a:r>
              <a:rPr b="0" i="0" lang="en-US" sz="1737" u="none" cap="none" strike="noStrike">
                <a:solidFill>
                  <a:srgbClr val="443728"/>
                </a:solidFill>
                <a:latin typeface="Open Sans"/>
                <a:ea typeface="Open Sans"/>
                <a:cs typeface="Open Sans"/>
                <a:sym typeface="Open Sans"/>
              </a:rPr>
              <a:t>ur mission is to construct a predictive model for salaries of data professionals. You'll explore the dataset, conduct comprehensive data analysis, and develop a machine learning model capable of predicting salaries.</a:t>
            </a:r>
            <a:endParaRPr b="0" i="0" sz="1737" u="none" cap="none" strike="noStrike">
              <a:solidFill>
                <a:schemeClr val="dk1"/>
              </a:solidFill>
              <a:latin typeface="Calibri"/>
              <a:ea typeface="Calibri"/>
              <a:cs typeface="Calibri"/>
              <a:sym typeface="Calibri"/>
            </a:endParaRPr>
          </a:p>
        </p:txBody>
      </p:sp>
      <p:sp>
        <p:nvSpPr>
          <p:cNvPr id="48" name="Google Shape;48;p5"/>
          <p:cNvSpPr/>
          <p:nvPr/>
        </p:nvSpPr>
        <p:spPr>
          <a:xfrm>
            <a:off x="1291590" y="5559028"/>
            <a:ext cx="496200" cy="496200"/>
          </a:xfrm>
          <a:prstGeom prst="roundRect">
            <a:avLst>
              <a:gd fmla="val 20004" name="adj"/>
            </a:avLst>
          </a:prstGeom>
          <a:solidFill>
            <a:srgbClr val="EBE2E0"/>
          </a:solidFill>
          <a:ln cap="flat" cmpd="sng" w="9525">
            <a:solidFill>
              <a:srgbClr val="D1C8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1458873" y="5641658"/>
            <a:ext cx="161700" cy="330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3728"/>
              </a:buClr>
              <a:buSzPts val="2605"/>
              <a:buFont typeface="Crimson Pro"/>
              <a:buNone/>
            </a:pPr>
            <a:r>
              <a:rPr b="1" i="0" lang="en-US" sz="2605" u="none" cap="none" strike="noStrike">
                <a:solidFill>
                  <a:srgbClr val="443728"/>
                </a:solidFill>
                <a:latin typeface="Crimson Pro"/>
                <a:ea typeface="Crimson Pro"/>
                <a:cs typeface="Crimson Pro"/>
                <a:sym typeface="Crimson Pro"/>
              </a:rPr>
              <a:t>3</a:t>
            </a:r>
            <a:endParaRPr b="0" i="0" sz="2605" u="none" cap="none" strike="noStrike">
              <a:solidFill>
                <a:schemeClr val="dk1"/>
              </a:solidFill>
              <a:latin typeface="Calibri"/>
              <a:ea typeface="Calibri"/>
              <a:cs typeface="Calibri"/>
              <a:sym typeface="Calibri"/>
            </a:endParaRPr>
          </a:p>
        </p:txBody>
      </p:sp>
      <p:sp>
        <p:nvSpPr>
          <p:cNvPr id="50" name="Google Shape;50;p5"/>
          <p:cNvSpPr/>
          <p:nvPr/>
        </p:nvSpPr>
        <p:spPr>
          <a:xfrm>
            <a:off x="2008227" y="5559028"/>
            <a:ext cx="2756700" cy="344400"/>
          </a:xfrm>
          <a:prstGeom prst="rect">
            <a:avLst/>
          </a:prstGeom>
          <a:noFill/>
          <a:ln>
            <a:noFill/>
          </a:ln>
        </p:spPr>
        <p:txBody>
          <a:bodyPr anchorCtr="0" anchor="t" bIns="45700" lIns="91425" spcFirstLastPara="1" rIns="91425" wrap="square" tIns="45700">
            <a:noAutofit/>
          </a:bodyPr>
          <a:lstStyle/>
          <a:p>
            <a:pPr indent="0" lvl="0" marL="0" marR="0" rtl="0" algn="l">
              <a:lnSpc>
                <a:spcPct val="124965"/>
              </a:lnSpc>
              <a:spcBef>
                <a:spcPts val="0"/>
              </a:spcBef>
              <a:spcAft>
                <a:spcPts val="0"/>
              </a:spcAft>
              <a:buClr>
                <a:srgbClr val="443728"/>
              </a:buClr>
              <a:buSzPts val="2171"/>
              <a:buFont typeface="Crimson Pro"/>
              <a:buNone/>
            </a:pPr>
            <a:r>
              <a:rPr b="1" i="0" lang="en-US" sz="2171" u="none" cap="none" strike="noStrike">
                <a:solidFill>
                  <a:srgbClr val="443728"/>
                </a:solidFill>
                <a:latin typeface="Crimson Pro"/>
                <a:ea typeface="Crimson Pro"/>
                <a:cs typeface="Crimson Pro"/>
                <a:sym typeface="Crimson Pro"/>
              </a:rPr>
              <a:t>Key Steps</a:t>
            </a:r>
            <a:endParaRPr b="0" i="0" sz="2171" u="none" cap="none" strike="noStrike">
              <a:solidFill>
                <a:schemeClr val="dk1"/>
              </a:solidFill>
              <a:latin typeface="Calibri"/>
              <a:ea typeface="Calibri"/>
              <a:cs typeface="Calibri"/>
              <a:sym typeface="Calibri"/>
            </a:endParaRPr>
          </a:p>
        </p:txBody>
      </p:sp>
      <p:sp>
        <p:nvSpPr>
          <p:cNvPr id="51" name="Google Shape;51;p5"/>
          <p:cNvSpPr/>
          <p:nvPr/>
        </p:nvSpPr>
        <p:spPr>
          <a:xfrm>
            <a:off x="2008227" y="6035754"/>
            <a:ext cx="5196600" cy="1411200"/>
          </a:xfrm>
          <a:prstGeom prst="rect">
            <a:avLst/>
          </a:prstGeom>
          <a:noFill/>
          <a:ln>
            <a:noFill/>
          </a:ln>
        </p:spPr>
        <p:txBody>
          <a:bodyPr anchorCtr="0" anchor="t" bIns="45700" lIns="91425" spcFirstLastPara="1" rIns="91425" wrap="square" tIns="45700">
            <a:noAutofit/>
          </a:bodyPr>
          <a:lstStyle/>
          <a:p>
            <a:pPr indent="0" lvl="0" marL="0" marR="0" rtl="0" algn="l">
              <a:lnSpc>
                <a:spcPct val="159988"/>
              </a:lnSpc>
              <a:spcBef>
                <a:spcPts val="0"/>
              </a:spcBef>
              <a:spcAft>
                <a:spcPts val="0"/>
              </a:spcAft>
              <a:buClr>
                <a:srgbClr val="443728"/>
              </a:buClr>
              <a:buSzPts val="1737"/>
              <a:buFont typeface="Open Sans"/>
              <a:buNone/>
            </a:pPr>
            <a:r>
              <a:rPr b="0" i="0" lang="en-US" sz="1737" u="none" cap="none" strike="noStrike">
                <a:solidFill>
                  <a:srgbClr val="443728"/>
                </a:solidFill>
                <a:latin typeface="Open Sans"/>
                <a:ea typeface="Open Sans"/>
                <a:cs typeface="Open Sans"/>
                <a:sym typeface="Open Sans"/>
              </a:rPr>
              <a:t>The project involves several key steps, including exploratory data analysis (EDA), feature engineering, data preprocessing, model development, evaluation, and deployment.</a:t>
            </a:r>
            <a:endParaRPr b="0" i="0" sz="1737" u="none" cap="none" strike="noStrike">
              <a:solidFill>
                <a:schemeClr val="dk1"/>
              </a:solidFill>
              <a:latin typeface="Calibri"/>
              <a:ea typeface="Calibri"/>
              <a:cs typeface="Calibri"/>
              <a:sym typeface="Calibri"/>
            </a:endParaRPr>
          </a:p>
        </p:txBody>
      </p:sp>
      <p:sp>
        <p:nvSpPr>
          <p:cNvPr id="52" name="Google Shape;52;p5"/>
          <p:cNvSpPr/>
          <p:nvPr/>
        </p:nvSpPr>
        <p:spPr>
          <a:xfrm>
            <a:off x="7425452" y="5559028"/>
            <a:ext cx="496200" cy="496200"/>
          </a:xfrm>
          <a:prstGeom prst="roundRect">
            <a:avLst>
              <a:gd fmla="val 20004" name="adj"/>
            </a:avLst>
          </a:prstGeom>
          <a:solidFill>
            <a:srgbClr val="EBE2E0"/>
          </a:solidFill>
          <a:ln cap="flat" cmpd="sng" w="9525">
            <a:solidFill>
              <a:srgbClr val="D1C8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7584281" y="5641658"/>
            <a:ext cx="178500" cy="330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3728"/>
              </a:buClr>
              <a:buSzPts val="2605"/>
              <a:buFont typeface="Crimson Pro"/>
              <a:buNone/>
            </a:pPr>
            <a:r>
              <a:rPr b="1" i="0" lang="en-US" sz="2605" u="none" cap="none" strike="noStrike">
                <a:solidFill>
                  <a:srgbClr val="443728"/>
                </a:solidFill>
                <a:latin typeface="Crimson Pro"/>
                <a:ea typeface="Crimson Pro"/>
                <a:cs typeface="Crimson Pro"/>
                <a:sym typeface="Crimson Pro"/>
              </a:rPr>
              <a:t>4</a:t>
            </a:r>
            <a:endParaRPr b="0" i="0" sz="2605" u="none" cap="none" strike="noStrike">
              <a:solidFill>
                <a:schemeClr val="dk1"/>
              </a:solidFill>
              <a:latin typeface="Calibri"/>
              <a:ea typeface="Calibri"/>
              <a:cs typeface="Calibri"/>
              <a:sym typeface="Calibri"/>
            </a:endParaRPr>
          </a:p>
        </p:txBody>
      </p:sp>
      <p:sp>
        <p:nvSpPr>
          <p:cNvPr id="54" name="Google Shape;54;p5"/>
          <p:cNvSpPr/>
          <p:nvPr/>
        </p:nvSpPr>
        <p:spPr>
          <a:xfrm>
            <a:off x="8142089" y="5559028"/>
            <a:ext cx="2756700" cy="344400"/>
          </a:xfrm>
          <a:prstGeom prst="rect">
            <a:avLst/>
          </a:prstGeom>
          <a:noFill/>
          <a:ln>
            <a:noFill/>
          </a:ln>
        </p:spPr>
        <p:txBody>
          <a:bodyPr anchorCtr="0" anchor="t" bIns="45700" lIns="91425" spcFirstLastPara="1" rIns="91425" wrap="square" tIns="45700">
            <a:noAutofit/>
          </a:bodyPr>
          <a:lstStyle/>
          <a:p>
            <a:pPr indent="0" lvl="0" marL="0" marR="0" rtl="0" algn="l">
              <a:lnSpc>
                <a:spcPct val="124965"/>
              </a:lnSpc>
              <a:spcBef>
                <a:spcPts val="0"/>
              </a:spcBef>
              <a:spcAft>
                <a:spcPts val="0"/>
              </a:spcAft>
              <a:buClr>
                <a:srgbClr val="443728"/>
              </a:buClr>
              <a:buSzPts val="2171"/>
              <a:buFont typeface="Crimson Pro"/>
              <a:buNone/>
            </a:pPr>
            <a:r>
              <a:rPr b="1" i="0" lang="en-US" sz="2171" u="none" cap="none" strike="noStrike">
                <a:solidFill>
                  <a:srgbClr val="443728"/>
                </a:solidFill>
                <a:latin typeface="Crimson Pro"/>
                <a:ea typeface="Crimson Pro"/>
                <a:cs typeface="Crimson Pro"/>
                <a:sym typeface="Crimson Pro"/>
              </a:rPr>
              <a:t>Impact</a:t>
            </a:r>
            <a:endParaRPr b="0" i="0" sz="2171" u="none" cap="none" strike="noStrike">
              <a:solidFill>
                <a:schemeClr val="dk1"/>
              </a:solidFill>
              <a:latin typeface="Calibri"/>
              <a:ea typeface="Calibri"/>
              <a:cs typeface="Calibri"/>
              <a:sym typeface="Calibri"/>
            </a:endParaRPr>
          </a:p>
        </p:txBody>
      </p:sp>
      <p:sp>
        <p:nvSpPr>
          <p:cNvPr id="55" name="Google Shape;55;p5"/>
          <p:cNvSpPr/>
          <p:nvPr/>
        </p:nvSpPr>
        <p:spPr>
          <a:xfrm>
            <a:off x="8142089" y="6035754"/>
            <a:ext cx="5196600" cy="1058400"/>
          </a:xfrm>
          <a:prstGeom prst="rect">
            <a:avLst/>
          </a:prstGeom>
          <a:noFill/>
          <a:ln>
            <a:noFill/>
          </a:ln>
        </p:spPr>
        <p:txBody>
          <a:bodyPr anchorCtr="0" anchor="t" bIns="45700" lIns="91425" spcFirstLastPara="1" rIns="91425" wrap="square" tIns="45700">
            <a:noAutofit/>
          </a:bodyPr>
          <a:lstStyle/>
          <a:p>
            <a:pPr indent="0" lvl="0" marL="0" marR="0" rtl="0" algn="l">
              <a:lnSpc>
                <a:spcPct val="159988"/>
              </a:lnSpc>
              <a:spcBef>
                <a:spcPts val="0"/>
              </a:spcBef>
              <a:spcAft>
                <a:spcPts val="0"/>
              </a:spcAft>
              <a:buClr>
                <a:srgbClr val="443728"/>
              </a:buClr>
              <a:buSzPts val="1737"/>
              <a:buFont typeface="Open Sans"/>
              <a:buNone/>
            </a:pPr>
            <a:r>
              <a:rPr b="0" i="0" lang="en-US" sz="1737" u="none" cap="none" strike="noStrike">
                <a:solidFill>
                  <a:srgbClr val="443728"/>
                </a:solidFill>
                <a:latin typeface="Open Sans"/>
                <a:ea typeface="Open Sans"/>
                <a:cs typeface="Open Sans"/>
                <a:sym typeface="Open Sans"/>
              </a:rPr>
              <a:t>The insights gained from this project can be used to inform hiring decisions, salary negotiations, and career planning for data professionals.</a:t>
            </a:r>
            <a:endParaRPr b="0" i="0" sz="1737"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6"/>
          <p:cNvSpPr/>
          <p:nvPr/>
        </p:nvSpPr>
        <p:spPr>
          <a:xfrm>
            <a:off x="0" y="0"/>
            <a:ext cx="14630400" cy="8229600"/>
          </a:xfrm>
          <a:prstGeom prst="rect">
            <a:avLst/>
          </a:prstGeom>
          <a:solidFill>
            <a:srgbClr val="F7E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0" y="0"/>
            <a:ext cx="14630400" cy="8229600"/>
          </a:xfrm>
          <a:prstGeom prst="rect">
            <a:avLst/>
          </a:prstGeom>
          <a:solidFill>
            <a:srgbClr val="FFF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1855946" y="710922"/>
            <a:ext cx="10918388" cy="1249204"/>
          </a:xfrm>
          <a:prstGeom prst="rect">
            <a:avLst/>
          </a:prstGeom>
          <a:noFill/>
          <a:ln>
            <a:noFill/>
          </a:ln>
        </p:spPr>
        <p:txBody>
          <a:bodyPr anchorCtr="0" anchor="t" bIns="45700" lIns="91425" spcFirstLastPara="1" rIns="91425" wrap="square" tIns="45700">
            <a:noAutofit/>
          </a:bodyPr>
          <a:lstStyle/>
          <a:p>
            <a:pPr indent="0" lvl="0" marL="0" marR="0" rtl="0" algn="l">
              <a:lnSpc>
                <a:spcPct val="125012"/>
              </a:lnSpc>
              <a:spcBef>
                <a:spcPts val="0"/>
              </a:spcBef>
              <a:spcAft>
                <a:spcPts val="0"/>
              </a:spcAft>
              <a:buClr>
                <a:srgbClr val="443728"/>
              </a:buClr>
              <a:buSzPts val="3934"/>
              <a:buFont typeface="Crimson Pro"/>
              <a:buNone/>
            </a:pPr>
            <a:r>
              <a:rPr b="1" i="0" lang="en-US" sz="3934" u="none" cap="none" strike="noStrike">
                <a:solidFill>
                  <a:srgbClr val="443728"/>
                </a:solidFill>
                <a:latin typeface="Crimson Pro"/>
                <a:ea typeface="Crimson Pro"/>
                <a:cs typeface="Crimson Pro"/>
                <a:sym typeface="Crimson Pro"/>
              </a:rPr>
              <a:t>Exploratory Data Analysis (EDA): Unveiling Salary Trends</a:t>
            </a:r>
            <a:endParaRPr b="0" i="0" sz="3934" u="none" cap="none" strike="noStrike">
              <a:solidFill>
                <a:schemeClr val="dk1"/>
              </a:solidFill>
              <a:latin typeface="Calibri"/>
              <a:ea typeface="Calibri"/>
              <a:cs typeface="Calibri"/>
              <a:sym typeface="Calibri"/>
            </a:endParaRPr>
          </a:p>
        </p:txBody>
      </p:sp>
      <p:sp>
        <p:nvSpPr>
          <p:cNvPr id="64" name="Google Shape;64;p6"/>
          <p:cNvSpPr/>
          <p:nvPr/>
        </p:nvSpPr>
        <p:spPr>
          <a:xfrm>
            <a:off x="1855946" y="2459712"/>
            <a:ext cx="2498408" cy="312182"/>
          </a:xfrm>
          <a:prstGeom prst="rect">
            <a:avLst/>
          </a:prstGeom>
          <a:noFill/>
          <a:ln>
            <a:noFill/>
          </a:ln>
        </p:spPr>
        <p:txBody>
          <a:bodyPr anchorCtr="0" anchor="t" bIns="45700" lIns="91425" spcFirstLastPara="1" rIns="91425" wrap="square" tIns="45700">
            <a:noAutofit/>
          </a:bodyPr>
          <a:lstStyle/>
          <a:p>
            <a:pPr indent="0" lvl="0" marL="0" marR="0" rtl="0" algn="l">
              <a:lnSpc>
                <a:spcPct val="125012"/>
              </a:lnSpc>
              <a:spcBef>
                <a:spcPts val="0"/>
              </a:spcBef>
              <a:spcAft>
                <a:spcPts val="0"/>
              </a:spcAft>
              <a:buClr>
                <a:srgbClr val="443728"/>
              </a:buClr>
              <a:buSzPts val="1967"/>
              <a:buFont typeface="Crimson Pro"/>
              <a:buNone/>
            </a:pPr>
            <a:r>
              <a:rPr b="1" i="0" lang="en-US" sz="1967" u="none" cap="none" strike="noStrike">
                <a:solidFill>
                  <a:srgbClr val="443728"/>
                </a:solidFill>
                <a:latin typeface="Crimson Pro"/>
                <a:ea typeface="Crimson Pro"/>
                <a:cs typeface="Crimson Pro"/>
                <a:sym typeface="Crimson Pro"/>
              </a:rPr>
              <a:t>Data Exploration</a:t>
            </a:r>
            <a:endParaRPr b="0" i="0" sz="1967" u="none" cap="none" strike="noStrike">
              <a:solidFill>
                <a:schemeClr val="dk1"/>
              </a:solidFill>
              <a:latin typeface="Calibri"/>
              <a:ea typeface="Calibri"/>
              <a:cs typeface="Calibri"/>
              <a:sym typeface="Calibri"/>
            </a:endParaRPr>
          </a:p>
        </p:txBody>
      </p:sp>
      <p:sp>
        <p:nvSpPr>
          <p:cNvPr id="65" name="Google Shape;65;p6"/>
          <p:cNvSpPr/>
          <p:nvPr/>
        </p:nvSpPr>
        <p:spPr>
          <a:xfrm>
            <a:off x="1507850" y="2971675"/>
            <a:ext cx="3661800" cy="5388600"/>
          </a:xfrm>
          <a:prstGeom prst="rect">
            <a:avLst/>
          </a:prstGeom>
          <a:noFill/>
          <a:ln>
            <a:noFill/>
          </a:ln>
        </p:spPr>
        <p:txBody>
          <a:bodyPr anchorCtr="0" anchor="t" bIns="45700" lIns="91425" spcFirstLastPara="1" rIns="91425" wrap="square" tIns="45700">
            <a:noAutofit/>
          </a:bodyPr>
          <a:lstStyle/>
          <a:p>
            <a:pPr indent="0" lvl="0" marL="0" rtl="0" algn="l">
              <a:lnSpc>
                <a:spcPct val="159974"/>
              </a:lnSpc>
              <a:spcBef>
                <a:spcPts val="0"/>
              </a:spcBef>
              <a:spcAft>
                <a:spcPts val="0"/>
              </a:spcAft>
              <a:buClr>
                <a:schemeClr val="dk1"/>
              </a:buClr>
              <a:buSzPts val="1100"/>
              <a:buFont typeface="Arial"/>
              <a:buNone/>
            </a:pPr>
            <a:r>
              <a:rPr lang="en-US" sz="1574">
                <a:solidFill>
                  <a:schemeClr val="dk1"/>
                </a:solidFill>
                <a:latin typeface="Open Sans"/>
                <a:ea typeface="Open Sans"/>
                <a:cs typeface="Open Sans"/>
                <a:sym typeface="Open Sans"/>
              </a:rPr>
              <a:t>We  will start by diving deep into the dataset. This involves exploring data distributions, identifying outliers, and understanding relationships between variables.</a:t>
            </a:r>
            <a:endParaRPr sz="1574">
              <a:solidFill>
                <a:schemeClr val="dk1"/>
              </a:solidFill>
              <a:latin typeface="Open Sans"/>
              <a:ea typeface="Open Sans"/>
              <a:cs typeface="Open Sans"/>
              <a:sym typeface="Open Sans"/>
            </a:endParaRPr>
          </a:p>
          <a:p>
            <a:pPr indent="-328549" lvl="0" marL="457200" rtl="0" algn="l">
              <a:lnSpc>
                <a:spcPct val="159974"/>
              </a:lnSpc>
              <a:spcBef>
                <a:spcPts val="0"/>
              </a:spcBef>
              <a:spcAft>
                <a:spcPts val="0"/>
              </a:spcAft>
              <a:buClr>
                <a:schemeClr val="dk1"/>
              </a:buClr>
              <a:buSzPts val="1574"/>
              <a:buFont typeface="Open Sans Medium"/>
              <a:buChar char="●"/>
            </a:pPr>
            <a:r>
              <a:rPr lang="en-US" sz="1574">
                <a:solidFill>
                  <a:schemeClr val="dk1"/>
                </a:solidFill>
                <a:latin typeface="Open Sans Medium"/>
                <a:ea typeface="Open Sans Medium"/>
                <a:cs typeface="Open Sans Medium"/>
                <a:sym typeface="Open Sans Medium"/>
              </a:rPr>
              <a:t>Analyze distributions of key variables like salary, age, and experience.</a:t>
            </a:r>
            <a:endParaRPr sz="1574">
              <a:solidFill>
                <a:schemeClr val="dk1"/>
              </a:solidFill>
              <a:latin typeface="Open Sans Medium"/>
              <a:ea typeface="Open Sans Medium"/>
              <a:cs typeface="Open Sans Medium"/>
              <a:sym typeface="Open Sans Medium"/>
            </a:endParaRPr>
          </a:p>
          <a:p>
            <a:pPr indent="-328549" lvl="0" marL="457200" rtl="0" algn="l">
              <a:lnSpc>
                <a:spcPct val="159974"/>
              </a:lnSpc>
              <a:spcBef>
                <a:spcPts val="0"/>
              </a:spcBef>
              <a:spcAft>
                <a:spcPts val="0"/>
              </a:spcAft>
              <a:buClr>
                <a:schemeClr val="dk1"/>
              </a:buClr>
              <a:buSzPts val="1574"/>
              <a:buFont typeface="Open Sans Medium"/>
              <a:buChar char="●"/>
            </a:pPr>
            <a:r>
              <a:rPr lang="en-US" sz="1574">
                <a:solidFill>
                  <a:schemeClr val="dk1"/>
                </a:solidFill>
                <a:latin typeface="Open Sans Medium"/>
                <a:ea typeface="Open Sans Medium"/>
                <a:cs typeface="Open Sans Medium"/>
                <a:sym typeface="Open Sans Medium"/>
              </a:rPr>
              <a:t>Identify any potential outliers that may skew results.</a:t>
            </a:r>
            <a:endParaRPr sz="1574">
              <a:solidFill>
                <a:schemeClr val="dk1"/>
              </a:solidFill>
              <a:latin typeface="Open Sans Medium"/>
              <a:ea typeface="Open Sans Medium"/>
              <a:cs typeface="Open Sans Medium"/>
              <a:sym typeface="Open Sans Medium"/>
            </a:endParaRPr>
          </a:p>
          <a:p>
            <a:pPr indent="-328549" lvl="0" marL="457200" rtl="0" algn="l">
              <a:lnSpc>
                <a:spcPct val="159974"/>
              </a:lnSpc>
              <a:spcBef>
                <a:spcPts val="0"/>
              </a:spcBef>
              <a:spcAft>
                <a:spcPts val="0"/>
              </a:spcAft>
              <a:buClr>
                <a:schemeClr val="dk1"/>
              </a:buClr>
              <a:buSzPts val="1574"/>
              <a:buFont typeface="Open Sans Medium"/>
              <a:buChar char="●"/>
            </a:pPr>
            <a:r>
              <a:rPr lang="en-US" sz="1574">
                <a:solidFill>
                  <a:schemeClr val="dk1"/>
                </a:solidFill>
                <a:latin typeface="Open Sans Medium"/>
                <a:ea typeface="Open Sans Medium"/>
                <a:cs typeface="Open Sans Medium"/>
                <a:sym typeface="Open Sans Medium"/>
              </a:rPr>
              <a:t>Identify any potential outliers that may skew results.</a:t>
            </a:r>
            <a:endParaRPr sz="1574">
              <a:solidFill>
                <a:schemeClr val="dk1"/>
              </a:solidFill>
              <a:latin typeface="Open Sans Medium"/>
              <a:ea typeface="Open Sans Medium"/>
              <a:cs typeface="Open Sans Medium"/>
              <a:sym typeface="Open Sans Medium"/>
            </a:endParaRPr>
          </a:p>
        </p:txBody>
      </p:sp>
      <p:sp>
        <p:nvSpPr>
          <p:cNvPr id="66" name="Google Shape;66;p6"/>
          <p:cNvSpPr/>
          <p:nvPr/>
        </p:nvSpPr>
        <p:spPr>
          <a:xfrm>
            <a:off x="5665113" y="2459712"/>
            <a:ext cx="2498408" cy="312182"/>
          </a:xfrm>
          <a:prstGeom prst="rect">
            <a:avLst/>
          </a:prstGeom>
          <a:noFill/>
          <a:ln>
            <a:noFill/>
          </a:ln>
        </p:spPr>
        <p:txBody>
          <a:bodyPr anchorCtr="0" anchor="t" bIns="45700" lIns="91425" spcFirstLastPara="1" rIns="91425" wrap="square" tIns="45700">
            <a:noAutofit/>
          </a:bodyPr>
          <a:lstStyle/>
          <a:p>
            <a:pPr indent="0" lvl="0" marL="0" marR="0" rtl="0" algn="l">
              <a:lnSpc>
                <a:spcPct val="125012"/>
              </a:lnSpc>
              <a:spcBef>
                <a:spcPts val="0"/>
              </a:spcBef>
              <a:spcAft>
                <a:spcPts val="0"/>
              </a:spcAft>
              <a:buClr>
                <a:srgbClr val="443728"/>
              </a:buClr>
              <a:buSzPts val="1967"/>
              <a:buFont typeface="Crimson Pro"/>
              <a:buNone/>
            </a:pPr>
            <a:r>
              <a:rPr b="1" i="0" lang="en-US" sz="1967" u="none" cap="none" strike="noStrike">
                <a:solidFill>
                  <a:srgbClr val="443728"/>
                </a:solidFill>
                <a:latin typeface="Crimson Pro"/>
                <a:ea typeface="Crimson Pro"/>
                <a:cs typeface="Crimson Pro"/>
                <a:sym typeface="Crimson Pro"/>
              </a:rPr>
              <a:t>Data Visualization</a:t>
            </a:r>
            <a:endParaRPr b="0" i="0" sz="1967" u="none" cap="none" strike="noStrike">
              <a:solidFill>
                <a:schemeClr val="dk1"/>
              </a:solidFill>
              <a:latin typeface="Calibri"/>
              <a:ea typeface="Calibri"/>
              <a:cs typeface="Calibri"/>
              <a:sym typeface="Calibri"/>
            </a:endParaRPr>
          </a:p>
        </p:txBody>
      </p:sp>
      <p:sp>
        <p:nvSpPr>
          <p:cNvPr id="67" name="Google Shape;67;p6"/>
          <p:cNvSpPr/>
          <p:nvPr/>
        </p:nvSpPr>
        <p:spPr>
          <a:xfrm>
            <a:off x="5421925" y="2971650"/>
            <a:ext cx="3819300" cy="5037300"/>
          </a:xfrm>
          <a:prstGeom prst="rect">
            <a:avLst/>
          </a:prstGeom>
          <a:noFill/>
          <a:ln>
            <a:noFill/>
          </a:ln>
        </p:spPr>
        <p:txBody>
          <a:bodyPr anchorCtr="0" anchor="t" bIns="45700" lIns="91425" spcFirstLastPara="1" rIns="91425" wrap="square" tIns="45700">
            <a:noAutofit/>
          </a:bodyPr>
          <a:lstStyle/>
          <a:p>
            <a:pPr indent="0" lvl="0" marL="0" rtl="0" algn="l">
              <a:lnSpc>
                <a:spcPct val="159974"/>
              </a:lnSpc>
              <a:spcBef>
                <a:spcPts val="0"/>
              </a:spcBef>
              <a:spcAft>
                <a:spcPts val="0"/>
              </a:spcAft>
              <a:buClr>
                <a:schemeClr val="dk1"/>
              </a:buClr>
              <a:buSzPts val="1100"/>
              <a:buFont typeface="Arial"/>
              <a:buNone/>
            </a:pPr>
            <a:r>
              <a:rPr lang="en-US" sz="1574">
                <a:solidFill>
                  <a:schemeClr val="dk1"/>
                </a:solidFill>
                <a:latin typeface="Open Sans"/>
                <a:ea typeface="Open Sans"/>
                <a:cs typeface="Open Sans"/>
                <a:sym typeface="Open Sans"/>
              </a:rPr>
              <a:t>Visualization is essential for gaining insights from the data. We will create various types of charts and graphs to visualize patterns and trends.</a:t>
            </a:r>
            <a:endParaRPr sz="1574">
              <a:solidFill>
                <a:schemeClr val="dk1"/>
              </a:solidFill>
              <a:latin typeface="Open Sans"/>
              <a:ea typeface="Open Sans"/>
              <a:cs typeface="Open Sans"/>
              <a:sym typeface="Open Sans"/>
            </a:endParaRPr>
          </a:p>
          <a:p>
            <a:pPr indent="-328549" lvl="0" marL="457200" marR="0" rtl="0" algn="l">
              <a:lnSpc>
                <a:spcPct val="159974"/>
              </a:lnSpc>
              <a:spcBef>
                <a:spcPts val="0"/>
              </a:spcBef>
              <a:spcAft>
                <a:spcPts val="0"/>
              </a:spcAft>
              <a:buClr>
                <a:schemeClr val="dk1"/>
              </a:buClr>
              <a:buSzPts val="1574"/>
              <a:buFont typeface="Open Sans"/>
              <a:buChar char="●"/>
            </a:pPr>
            <a:r>
              <a:rPr lang="en-US" sz="1574">
                <a:solidFill>
                  <a:schemeClr val="dk1"/>
                </a:solidFill>
                <a:latin typeface="Open Sans"/>
                <a:ea typeface="Open Sans"/>
                <a:cs typeface="Open Sans"/>
                <a:sym typeface="Open Sans"/>
              </a:rPr>
              <a:t>Histograms to understand distributions of numerical variables.</a:t>
            </a:r>
            <a:endParaRPr sz="1574">
              <a:solidFill>
                <a:schemeClr val="dk1"/>
              </a:solidFill>
              <a:latin typeface="Open Sans"/>
              <a:ea typeface="Open Sans"/>
              <a:cs typeface="Open Sans"/>
              <a:sym typeface="Open Sans"/>
            </a:endParaRPr>
          </a:p>
          <a:p>
            <a:pPr indent="-328549" lvl="0" marL="457200" marR="0" rtl="0" algn="l">
              <a:lnSpc>
                <a:spcPct val="159974"/>
              </a:lnSpc>
              <a:spcBef>
                <a:spcPts val="0"/>
              </a:spcBef>
              <a:spcAft>
                <a:spcPts val="0"/>
              </a:spcAft>
              <a:buClr>
                <a:schemeClr val="dk1"/>
              </a:buClr>
              <a:buSzPts val="1574"/>
              <a:buFont typeface="Open Sans"/>
              <a:buChar char="●"/>
            </a:pPr>
            <a:r>
              <a:rPr lang="en-US" sz="1574">
                <a:solidFill>
                  <a:schemeClr val="dk1"/>
                </a:solidFill>
                <a:latin typeface="Open Sans"/>
                <a:ea typeface="Open Sans"/>
                <a:cs typeface="Open Sans"/>
                <a:sym typeface="Open Sans"/>
              </a:rPr>
              <a:t>Scatter plots to explore relationships between variables.</a:t>
            </a:r>
            <a:endParaRPr sz="1574">
              <a:solidFill>
                <a:schemeClr val="dk1"/>
              </a:solidFill>
              <a:latin typeface="Open Sans"/>
              <a:ea typeface="Open Sans"/>
              <a:cs typeface="Open Sans"/>
              <a:sym typeface="Open Sans"/>
            </a:endParaRPr>
          </a:p>
          <a:p>
            <a:pPr indent="-328549" lvl="0" marL="457200" rtl="0" algn="l">
              <a:lnSpc>
                <a:spcPct val="159974"/>
              </a:lnSpc>
              <a:spcBef>
                <a:spcPts val="0"/>
              </a:spcBef>
              <a:spcAft>
                <a:spcPts val="0"/>
              </a:spcAft>
              <a:buClr>
                <a:schemeClr val="dk1"/>
              </a:buClr>
              <a:buSzPts val="1574"/>
              <a:buFont typeface="Open Sans"/>
              <a:buChar char="●"/>
            </a:pPr>
            <a:r>
              <a:rPr lang="en-US" sz="1574">
                <a:solidFill>
                  <a:schemeClr val="dk1"/>
                </a:solidFill>
                <a:latin typeface="Open Sans"/>
                <a:ea typeface="Open Sans"/>
                <a:cs typeface="Open Sans"/>
                <a:sym typeface="Open Sans"/>
              </a:rPr>
              <a:t>Box plots to compare distributions across groups.</a:t>
            </a:r>
            <a:endParaRPr sz="1574">
              <a:solidFill>
                <a:schemeClr val="dk1"/>
              </a:solidFill>
              <a:latin typeface="Open Sans"/>
              <a:ea typeface="Open Sans"/>
              <a:cs typeface="Open Sans"/>
              <a:sym typeface="Open Sans"/>
            </a:endParaRPr>
          </a:p>
          <a:p>
            <a:pPr indent="0" lvl="0" marL="457200" rtl="0" algn="l">
              <a:lnSpc>
                <a:spcPct val="159974"/>
              </a:lnSpc>
              <a:spcBef>
                <a:spcPts val="0"/>
              </a:spcBef>
              <a:spcAft>
                <a:spcPts val="0"/>
              </a:spcAft>
              <a:buNone/>
            </a:pPr>
            <a:r>
              <a:t/>
            </a:r>
            <a:endParaRPr sz="1574">
              <a:solidFill>
                <a:schemeClr val="dk1"/>
              </a:solidFill>
              <a:latin typeface="Calibri"/>
              <a:ea typeface="Calibri"/>
              <a:cs typeface="Calibri"/>
              <a:sym typeface="Calibri"/>
            </a:endParaRPr>
          </a:p>
        </p:txBody>
      </p:sp>
      <p:sp>
        <p:nvSpPr>
          <p:cNvPr id="68" name="Google Shape;68;p6"/>
          <p:cNvSpPr/>
          <p:nvPr/>
        </p:nvSpPr>
        <p:spPr>
          <a:xfrm>
            <a:off x="9474279" y="2459712"/>
            <a:ext cx="2498408" cy="312182"/>
          </a:xfrm>
          <a:prstGeom prst="rect">
            <a:avLst/>
          </a:prstGeom>
          <a:noFill/>
          <a:ln>
            <a:noFill/>
          </a:ln>
        </p:spPr>
        <p:txBody>
          <a:bodyPr anchorCtr="0" anchor="t" bIns="45700" lIns="91425" spcFirstLastPara="1" rIns="91425" wrap="square" tIns="45700">
            <a:noAutofit/>
          </a:bodyPr>
          <a:lstStyle/>
          <a:p>
            <a:pPr indent="0" lvl="0" marL="0" marR="0" rtl="0" algn="l">
              <a:lnSpc>
                <a:spcPct val="125012"/>
              </a:lnSpc>
              <a:spcBef>
                <a:spcPts val="0"/>
              </a:spcBef>
              <a:spcAft>
                <a:spcPts val="0"/>
              </a:spcAft>
              <a:buClr>
                <a:srgbClr val="443728"/>
              </a:buClr>
              <a:buSzPts val="1967"/>
              <a:buFont typeface="Crimson Pro"/>
              <a:buNone/>
            </a:pPr>
            <a:r>
              <a:rPr b="1" i="0" lang="en-US" sz="1967" u="none" cap="none" strike="noStrike">
                <a:solidFill>
                  <a:srgbClr val="443728"/>
                </a:solidFill>
                <a:latin typeface="Crimson Pro"/>
                <a:ea typeface="Crimson Pro"/>
                <a:cs typeface="Crimson Pro"/>
                <a:sym typeface="Crimson Pro"/>
              </a:rPr>
              <a:t>Insights</a:t>
            </a:r>
            <a:endParaRPr b="0" i="0" sz="1967" u="none" cap="none" strike="noStrike">
              <a:solidFill>
                <a:schemeClr val="dk1"/>
              </a:solidFill>
              <a:latin typeface="Calibri"/>
              <a:ea typeface="Calibri"/>
              <a:cs typeface="Calibri"/>
              <a:sym typeface="Calibri"/>
            </a:endParaRPr>
          </a:p>
        </p:txBody>
      </p:sp>
      <p:sp>
        <p:nvSpPr>
          <p:cNvPr id="69" name="Google Shape;69;p6"/>
          <p:cNvSpPr/>
          <p:nvPr/>
        </p:nvSpPr>
        <p:spPr>
          <a:xfrm>
            <a:off x="9474279" y="2971681"/>
            <a:ext cx="3313867" cy="2238613"/>
          </a:xfrm>
          <a:prstGeom prst="rect">
            <a:avLst/>
          </a:prstGeom>
          <a:noFill/>
          <a:ln>
            <a:noFill/>
          </a:ln>
        </p:spPr>
        <p:txBody>
          <a:bodyPr anchorCtr="0" anchor="t" bIns="45700" lIns="91425" spcFirstLastPara="1" rIns="91425" wrap="square" tIns="45700">
            <a:noAutofit/>
          </a:bodyPr>
          <a:lstStyle/>
          <a:p>
            <a:pPr indent="0" lvl="0" marL="0" marR="0" rtl="0" algn="l">
              <a:lnSpc>
                <a:spcPct val="159974"/>
              </a:lnSpc>
              <a:spcBef>
                <a:spcPts val="0"/>
              </a:spcBef>
              <a:spcAft>
                <a:spcPts val="0"/>
              </a:spcAft>
              <a:buClr>
                <a:srgbClr val="443728"/>
              </a:buClr>
              <a:buSzPts val="1574"/>
              <a:buFont typeface="Open Sans"/>
              <a:buNone/>
            </a:pPr>
            <a:r>
              <a:rPr i="0" lang="en-US" sz="1574" u="none" cap="none" strike="noStrike">
                <a:solidFill>
                  <a:srgbClr val="443728"/>
                </a:solidFill>
                <a:latin typeface="Open Sans SemiBold"/>
                <a:ea typeface="Open Sans SemiBold"/>
                <a:cs typeface="Open Sans SemiBold"/>
                <a:sym typeface="Open Sans SemiBold"/>
              </a:rPr>
              <a:t>EDA will provide valuable insights into the factors influencing salaries, such as experience levels, job roles, and performance ratings. These insights will guide your feature engineering and model selection decisions.</a:t>
            </a:r>
            <a:endParaRPr i="0" sz="1574" u="none" cap="none" strike="noStrike">
              <a:solidFill>
                <a:schemeClr val="dk1"/>
              </a:solidFill>
              <a:latin typeface="Open Sans SemiBold"/>
              <a:ea typeface="Open Sans SemiBold"/>
              <a:cs typeface="Open Sans SemiBold"/>
              <a:sym typeface="Open Sans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7"/>
          <p:cNvSpPr/>
          <p:nvPr/>
        </p:nvSpPr>
        <p:spPr>
          <a:xfrm>
            <a:off x="0" y="0"/>
            <a:ext cx="14630400" cy="8229600"/>
          </a:xfrm>
          <a:prstGeom prst="rect">
            <a:avLst/>
          </a:prstGeom>
          <a:solidFill>
            <a:srgbClr val="F7E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0" y="0"/>
            <a:ext cx="14630400" cy="8229600"/>
          </a:xfrm>
          <a:prstGeom prst="rect">
            <a:avLst/>
          </a:prstGeom>
          <a:solidFill>
            <a:srgbClr val="FFF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 name="Google Shape;77;p7"/>
          <p:cNvPicPr preferRelativeResize="0"/>
          <p:nvPr/>
        </p:nvPicPr>
        <p:blipFill>
          <a:blip r:embed="rId3">
            <a:alphaModFix/>
          </a:blip>
          <a:stretch>
            <a:fillRect/>
          </a:stretch>
        </p:blipFill>
        <p:spPr>
          <a:xfrm>
            <a:off x="554400" y="1008825"/>
            <a:ext cx="6598750" cy="6448174"/>
          </a:xfrm>
          <a:prstGeom prst="rect">
            <a:avLst/>
          </a:prstGeom>
          <a:solidFill>
            <a:srgbClr val="FFFCFA"/>
          </a:solidFill>
          <a:ln>
            <a:noFill/>
          </a:ln>
        </p:spPr>
      </p:pic>
      <p:pic>
        <p:nvPicPr>
          <p:cNvPr id="78" name="Google Shape;78;p7"/>
          <p:cNvPicPr preferRelativeResize="0"/>
          <p:nvPr/>
        </p:nvPicPr>
        <p:blipFill>
          <a:blip r:embed="rId4">
            <a:alphaModFix/>
          </a:blip>
          <a:stretch>
            <a:fillRect/>
          </a:stretch>
        </p:blipFill>
        <p:spPr>
          <a:xfrm>
            <a:off x="7529500" y="1008825"/>
            <a:ext cx="6423099" cy="6448174"/>
          </a:xfrm>
          <a:prstGeom prst="rect">
            <a:avLst/>
          </a:prstGeom>
          <a:solidFill>
            <a:srgbClr val="FFFCFA"/>
          </a:solid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8"/>
          <p:cNvSpPr/>
          <p:nvPr/>
        </p:nvSpPr>
        <p:spPr>
          <a:xfrm>
            <a:off x="0" y="0"/>
            <a:ext cx="14630400" cy="8229600"/>
          </a:xfrm>
          <a:prstGeom prst="rect">
            <a:avLst/>
          </a:prstGeom>
          <a:solidFill>
            <a:srgbClr val="F7E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0" y="0"/>
            <a:ext cx="14630400" cy="8229600"/>
          </a:xfrm>
          <a:prstGeom prst="rect">
            <a:avLst/>
          </a:prstGeom>
          <a:solidFill>
            <a:srgbClr val="FFF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8"/>
          <p:cNvPicPr preferRelativeResize="0"/>
          <p:nvPr/>
        </p:nvPicPr>
        <p:blipFill>
          <a:blip r:embed="rId3">
            <a:alphaModFix/>
          </a:blip>
          <a:stretch>
            <a:fillRect/>
          </a:stretch>
        </p:blipFill>
        <p:spPr>
          <a:xfrm>
            <a:off x="809625" y="457200"/>
            <a:ext cx="6268250" cy="7315200"/>
          </a:xfrm>
          <a:prstGeom prst="rect">
            <a:avLst/>
          </a:prstGeom>
          <a:noFill/>
          <a:ln>
            <a:noFill/>
          </a:ln>
        </p:spPr>
      </p:pic>
      <p:pic>
        <p:nvPicPr>
          <p:cNvPr id="87" name="Google Shape;87;p8"/>
          <p:cNvPicPr preferRelativeResize="0"/>
          <p:nvPr/>
        </p:nvPicPr>
        <p:blipFill>
          <a:blip r:embed="rId4">
            <a:alphaModFix/>
          </a:blip>
          <a:stretch>
            <a:fillRect/>
          </a:stretch>
        </p:blipFill>
        <p:spPr>
          <a:xfrm>
            <a:off x="7905850" y="457200"/>
            <a:ext cx="5716051" cy="7315200"/>
          </a:xfrm>
          <a:prstGeom prst="rect">
            <a:avLst/>
          </a:prstGeom>
          <a:solidFill>
            <a:srgbClr val="FFFCFA"/>
          </a:solid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9"/>
          <p:cNvSpPr/>
          <p:nvPr/>
        </p:nvSpPr>
        <p:spPr>
          <a:xfrm>
            <a:off x="0" y="0"/>
            <a:ext cx="14630400" cy="8229600"/>
          </a:xfrm>
          <a:prstGeom prst="rect">
            <a:avLst/>
          </a:prstGeom>
          <a:solidFill>
            <a:srgbClr val="F7E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0" y="0"/>
            <a:ext cx="14630400" cy="8229600"/>
          </a:xfrm>
          <a:prstGeom prst="rect">
            <a:avLst/>
          </a:prstGeom>
          <a:solidFill>
            <a:srgbClr val="FFF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 name="Google Shape;95;p9"/>
          <p:cNvPicPr preferRelativeResize="0"/>
          <p:nvPr/>
        </p:nvPicPr>
        <p:blipFill>
          <a:blip r:embed="rId3">
            <a:alphaModFix/>
          </a:blip>
          <a:stretch>
            <a:fillRect/>
          </a:stretch>
        </p:blipFill>
        <p:spPr>
          <a:xfrm>
            <a:off x="809625" y="457200"/>
            <a:ext cx="7171500" cy="7315200"/>
          </a:xfrm>
          <a:prstGeom prst="rect">
            <a:avLst/>
          </a:prstGeom>
          <a:noFill/>
          <a:ln>
            <a:noFill/>
          </a:ln>
        </p:spPr>
      </p:pic>
      <p:pic>
        <p:nvPicPr>
          <p:cNvPr id="96" name="Google Shape;96;p9"/>
          <p:cNvPicPr preferRelativeResize="0"/>
          <p:nvPr/>
        </p:nvPicPr>
        <p:blipFill>
          <a:blip r:embed="rId4">
            <a:alphaModFix/>
          </a:blip>
          <a:stretch>
            <a:fillRect/>
          </a:stretch>
        </p:blipFill>
        <p:spPr>
          <a:xfrm>
            <a:off x="8508025" y="457200"/>
            <a:ext cx="5465151" cy="7315200"/>
          </a:xfrm>
          <a:prstGeom prst="rect">
            <a:avLst/>
          </a:prstGeom>
          <a:solidFill>
            <a:srgbClr val="FFFCFA"/>
          </a:solid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0"/>
          <p:cNvSpPr/>
          <p:nvPr/>
        </p:nvSpPr>
        <p:spPr>
          <a:xfrm>
            <a:off x="0" y="0"/>
            <a:ext cx="14630400" cy="8229600"/>
          </a:xfrm>
          <a:prstGeom prst="rect">
            <a:avLst/>
          </a:prstGeom>
          <a:solidFill>
            <a:srgbClr val="F7E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0" y="0"/>
            <a:ext cx="14630400" cy="8229600"/>
          </a:xfrm>
          <a:prstGeom prst="rect">
            <a:avLst/>
          </a:prstGeom>
          <a:solidFill>
            <a:srgbClr val="FFF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1603426" y="576275"/>
            <a:ext cx="12254700" cy="653400"/>
          </a:xfrm>
          <a:prstGeom prst="rect">
            <a:avLst/>
          </a:prstGeom>
          <a:noFill/>
          <a:ln>
            <a:noFill/>
          </a:ln>
        </p:spPr>
        <p:txBody>
          <a:bodyPr anchorCtr="0" anchor="t" bIns="45700" lIns="91425" spcFirstLastPara="1" rIns="91425" wrap="square" tIns="45700">
            <a:noAutofit/>
          </a:bodyPr>
          <a:lstStyle/>
          <a:p>
            <a:pPr indent="0" lvl="0" marL="0" marR="0" rtl="0" algn="l">
              <a:lnSpc>
                <a:spcPct val="124993"/>
              </a:lnSpc>
              <a:spcBef>
                <a:spcPts val="0"/>
              </a:spcBef>
              <a:spcAft>
                <a:spcPts val="0"/>
              </a:spcAft>
              <a:buClr>
                <a:srgbClr val="443728"/>
              </a:buClr>
              <a:buSzPts val="4117"/>
              <a:buFont typeface="Crimson Pro"/>
              <a:buNone/>
            </a:pPr>
            <a:r>
              <a:rPr b="1" i="0" lang="en-US" sz="4117" u="none" cap="none" strike="noStrike">
                <a:solidFill>
                  <a:srgbClr val="443728"/>
                </a:solidFill>
                <a:latin typeface="Crimson Pro"/>
                <a:ea typeface="Crimson Pro"/>
                <a:cs typeface="Crimson Pro"/>
                <a:sym typeface="Crimson Pro"/>
              </a:rPr>
              <a:t>Feature Engineering: Enhancing Model Accuracy</a:t>
            </a:r>
            <a:endParaRPr b="0" i="0" sz="4117" u="none" cap="none" strike="noStrike">
              <a:solidFill>
                <a:schemeClr val="dk1"/>
              </a:solidFill>
              <a:latin typeface="Calibri"/>
              <a:ea typeface="Calibri"/>
              <a:cs typeface="Calibri"/>
              <a:sym typeface="Calibri"/>
            </a:endParaRPr>
          </a:p>
        </p:txBody>
      </p:sp>
      <p:sp>
        <p:nvSpPr>
          <p:cNvPr id="105" name="Google Shape;105;p10"/>
          <p:cNvSpPr/>
          <p:nvPr/>
        </p:nvSpPr>
        <p:spPr>
          <a:xfrm>
            <a:off x="7294364" y="1647825"/>
            <a:ext cx="41791" cy="6005393"/>
          </a:xfrm>
          <a:prstGeom prst="roundRect">
            <a:avLst>
              <a:gd fmla="val 225188" name="adj"/>
            </a:avLst>
          </a:prstGeom>
          <a:solidFill>
            <a:srgbClr val="D1C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6348055" y="2097465"/>
            <a:ext cx="731877" cy="41791"/>
          </a:xfrm>
          <a:prstGeom prst="roundRect">
            <a:avLst>
              <a:gd fmla="val 225188" name="adj"/>
            </a:avLst>
          </a:prstGeom>
          <a:solidFill>
            <a:srgbClr val="D1C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a:off x="7079933" y="1883093"/>
            <a:ext cx="470535" cy="470535"/>
          </a:xfrm>
          <a:prstGeom prst="roundRect">
            <a:avLst>
              <a:gd fmla="val 20000" name="adj"/>
            </a:avLst>
          </a:prstGeom>
          <a:solidFill>
            <a:srgbClr val="EBE2E0"/>
          </a:solidFill>
          <a:ln cap="flat" cmpd="sng" w="9525">
            <a:solidFill>
              <a:srgbClr val="D1C8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7256502" y="1961436"/>
            <a:ext cx="117396" cy="3137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3728"/>
              </a:buClr>
              <a:buSzPts val="2470"/>
              <a:buFont typeface="Crimson Pro"/>
              <a:buNone/>
            </a:pPr>
            <a:r>
              <a:rPr b="1" i="0" lang="en-US" sz="2470" u="none" cap="none" strike="noStrike">
                <a:solidFill>
                  <a:srgbClr val="443728"/>
                </a:solidFill>
                <a:latin typeface="Crimson Pro"/>
                <a:ea typeface="Crimson Pro"/>
                <a:cs typeface="Crimson Pro"/>
                <a:sym typeface="Crimson Pro"/>
              </a:rPr>
              <a:t>1</a:t>
            </a:r>
            <a:endParaRPr b="0" i="0" sz="2470" u="none" cap="none" strike="noStrike">
              <a:solidFill>
                <a:schemeClr val="dk1"/>
              </a:solidFill>
              <a:latin typeface="Calibri"/>
              <a:ea typeface="Calibri"/>
              <a:cs typeface="Calibri"/>
              <a:sym typeface="Calibri"/>
            </a:endParaRPr>
          </a:p>
        </p:txBody>
      </p:sp>
      <p:sp>
        <p:nvSpPr>
          <p:cNvPr id="109" name="Google Shape;109;p10"/>
          <p:cNvSpPr/>
          <p:nvPr/>
        </p:nvSpPr>
        <p:spPr>
          <a:xfrm>
            <a:off x="3551039" y="1856899"/>
            <a:ext cx="2614017" cy="326827"/>
          </a:xfrm>
          <a:prstGeom prst="rect">
            <a:avLst/>
          </a:prstGeom>
          <a:noFill/>
          <a:ln>
            <a:noFill/>
          </a:ln>
        </p:spPr>
        <p:txBody>
          <a:bodyPr anchorCtr="0" anchor="t" bIns="45700" lIns="91425" spcFirstLastPara="1" rIns="91425" wrap="square" tIns="45700">
            <a:noAutofit/>
          </a:bodyPr>
          <a:lstStyle/>
          <a:p>
            <a:pPr indent="0" lvl="0" marL="0" marR="0" rtl="0" algn="r">
              <a:lnSpc>
                <a:spcPct val="125024"/>
              </a:lnSpc>
              <a:spcBef>
                <a:spcPts val="0"/>
              </a:spcBef>
              <a:spcAft>
                <a:spcPts val="0"/>
              </a:spcAft>
              <a:buClr>
                <a:srgbClr val="443728"/>
              </a:buClr>
              <a:buSzPts val="2058"/>
              <a:buFont typeface="Crimson Pro"/>
              <a:buNone/>
            </a:pPr>
            <a:r>
              <a:rPr b="1" i="0" lang="en-US" sz="2058" u="none" cap="none" strike="noStrike">
                <a:solidFill>
                  <a:srgbClr val="443728"/>
                </a:solidFill>
                <a:latin typeface="Crimson Pro"/>
                <a:ea typeface="Crimson Pro"/>
                <a:cs typeface="Crimson Pro"/>
                <a:sym typeface="Crimson Pro"/>
              </a:rPr>
              <a:t>Feature Derivation</a:t>
            </a:r>
            <a:endParaRPr b="0" i="0" sz="2058" u="none" cap="none" strike="noStrike">
              <a:solidFill>
                <a:schemeClr val="dk1"/>
              </a:solidFill>
              <a:latin typeface="Calibri"/>
              <a:ea typeface="Calibri"/>
              <a:cs typeface="Calibri"/>
              <a:sym typeface="Calibri"/>
            </a:endParaRPr>
          </a:p>
        </p:txBody>
      </p:sp>
      <p:sp>
        <p:nvSpPr>
          <p:cNvPr id="110" name="Google Shape;110;p10"/>
          <p:cNvSpPr/>
          <p:nvPr/>
        </p:nvSpPr>
        <p:spPr>
          <a:xfrm>
            <a:off x="1603415" y="2309098"/>
            <a:ext cx="4561642" cy="1003340"/>
          </a:xfrm>
          <a:prstGeom prst="rect">
            <a:avLst/>
          </a:prstGeom>
          <a:noFill/>
          <a:ln>
            <a:noFill/>
          </a:ln>
        </p:spPr>
        <p:txBody>
          <a:bodyPr anchorCtr="0" anchor="t" bIns="45700" lIns="91425" spcFirstLastPara="1" rIns="91425" wrap="square" tIns="45700">
            <a:noAutofit/>
          </a:bodyPr>
          <a:lstStyle/>
          <a:p>
            <a:pPr indent="0" lvl="0" marL="0" marR="0" rtl="0" algn="r">
              <a:lnSpc>
                <a:spcPct val="160085"/>
              </a:lnSpc>
              <a:spcBef>
                <a:spcPts val="0"/>
              </a:spcBef>
              <a:spcAft>
                <a:spcPts val="0"/>
              </a:spcAft>
              <a:buClr>
                <a:srgbClr val="443728"/>
              </a:buClr>
              <a:buSzPts val="1646"/>
              <a:buFont typeface="Open Sans"/>
              <a:buNone/>
            </a:pPr>
            <a:r>
              <a:rPr lang="en-US" sz="1646">
                <a:solidFill>
                  <a:srgbClr val="443728"/>
                </a:solidFill>
                <a:latin typeface="Open Sans"/>
                <a:ea typeface="Open Sans"/>
                <a:cs typeface="Open Sans"/>
                <a:sym typeface="Open Sans"/>
              </a:rPr>
              <a:t>We </a:t>
            </a:r>
            <a:r>
              <a:rPr b="0" i="0" lang="en-US" sz="1646" u="none" cap="none" strike="noStrike">
                <a:solidFill>
                  <a:srgbClr val="443728"/>
                </a:solidFill>
                <a:latin typeface="Open Sans"/>
                <a:ea typeface="Open Sans"/>
                <a:cs typeface="Open Sans"/>
                <a:sym typeface="Open Sans"/>
              </a:rPr>
              <a:t> will create new features or transform existing ones based on our understanding of the data and the factors influencing salaries.</a:t>
            </a:r>
            <a:endParaRPr b="0" i="0" sz="1646" u="none" cap="none" strike="noStrike">
              <a:solidFill>
                <a:schemeClr val="dk1"/>
              </a:solidFill>
              <a:latin typeface="Calibri"/>
              <a:ea typeface="Calibri"/>
              <a:cs typeface="Calibri"/>
              <a:sym typeface="Calibri"/>
            </a:endParaRPr>
          </a:p>
        </p:txBody>
      </p:sp>
      <p:sp>
        <p:nvSpPr>
          <p:cNvPr id="111" name="Google Shape;111;p10"/>
          <p:cNvSpPr/>
          <p:nvPr/>
        </p:nvSpPr>
        <p:spPr>
          <a:xfrm>
            <a:off x="7550468" y="3142952"/>
            <a:ext cx="731877" cy="41791"/>
          </a:xfrm>
          <a:prstGeom prst="roundRect">
            <a:avLst>
              <a:gd fmla="val 225188" name="adj"/>
            </a:avLst>
          </a:prstGeom>
          <a:solidFill>
            <a:srgbClr val="D1C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a:off x="7079933" y="2928580"/>
            <a:ext cx="470535" cy="470535"/>
          </a:xfrm>
          <a:prstGeom prst="roundRect">
            <a:avLst>
              <a:gd fmla="val 20000" name="adj"/>
            </a:avLst>
          </a:prstGeom>
          <a:solidFill>
            <a:srgbClr val="EBE2E0"/>
          </a:solidFill>
          <a:ln cap="flat" cmpd="sng" w="9525">
            <a:solidFill>
              <a:srgbClr val="D1C8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a:off x="7235190" y="3006923"/>
            <a:ext cx="159901" cy="3137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3728"/>
              </a:buClr>
              <a:buSzPts val="2470"/>
              <a:buFont typeface="Crimson Pro"/>
              <a:buNone/>
            </a:pPr>
            <a:r>
              <a:rPr b="1" i="0" lang="en-US" sz="2470" u="none" cap="none" strike="noStrike">
                <a:solidFill>
                  <a:srgbClr val="443728"/>
                </a:solidFill>
                <a:latin typeface="Crimson Pro"/>
                <a:ea typeface="Crimson Pro"/>
                <a:cs typeface="Crimson Pro"/>
                <a:sym typeface="Crimson Pro"/>
              </a:rPr>
              <a:t>2</a:t>
            </a:r>
            <a:endParaRPr b="0" i="0" sz="2470" u="none" cap="none" strike="noStrike">
              <a:solidFill>
                <a:schemeClr val="dk1"/>
              </a:solidFill>
              <a:latin typeface="Calibri"/>
              <a:ea typeface="Calibri"/>
              <a:cs typeface="Calibri"/>
              <a:sym typeface="Calibri"/>
            </a:endParaRPr>
          </a:p>
        </p:txBody>
      </p:sp>
      <p:sp>
        <p:nvSpPr>
          <p:cNvPr id="114" name="Google Shape;114;p10"/>
          <p:cNvSpPr/>
          <p:nvPr/>
        </p:nvSpPr>
        <p:spPr>
          <a:xfrm>
            <a:off x="8465353" y="2902375"/>
            <a:ext cx="4358100" cy="326700"/>
          </a:xfrm>
          <a:prstGeom prst="rect">
            <a:avLst/>
          </a:prstGeom>
          <a:noFill/>
          <a:ln>
            <a:noFill/>
          </a:ln>
        </p:spPr>
        <p:txBody>
          <a:bodyPr anchorCtr="0" anchor="t" bIns="45700" lIns="91425" spcFirstLastPara="1" rIns="91425" wrap="square" tIns="45700">
            <a:noAutofit/>
          </a:bodyPr>
          <a:lstStyle/>
          <a:p>
            <a:pPr indent="0" lvl="0" marL="0" marR="0" rtl="0" algn="l">
              <a:lnSpc>
                <a:spcPct val="125024"/>
              </a:lnSpc>
              <a:spcBef>
                <a:spcPts val="0"/>
              </a:spcBef>
              <a:spcAft>
                <a:spcPts val="0"/>
              </a:spcAft>
              <a:buClr>
                <a:srgbClr val="443728"/>
              </a:buClr>
              <a:buSzPts val="2058"/>
              <a:buFont typeface="Crimson Pro"/>
              <a:buNone/>
            </a:pPr>
            <a:r>
              <a:rPr b="1" i="0" lang="en-US" sz="2058" u="none" cap="none" strike="noStrike">
                <a:solidFill>
                  <a:srgbClr val="443728"/>
                </a:solidFill>
                <a:latin typeface="Crimson Pro"/>
                <a:ea typeface="Crimson Pro"/>
                <a:cs typeface="Crimson Pro"/>
                <a:sym typeface="Crimson Pro"/>
              </a:rPr>
              <a:t>Experience-Based Features</a:t>
            </a:r>
            <a:endParaRPr b="0" i="0" sz="2058" u="none" cap="none" strike="noStrike">
              <a:solidFill>
                <a:schemeClr val="dk1"/>
              </a:solidFill>
              <a:latin typeface="Calibri"/>
              <a:ea typeface="Calibri"/>
              <a:cs typeface="Calibri"/>
              <a:sym typeface="Calibri"/>
            </a:endParaRPr>
          </a:p>
        </p:txBody>
      </p:sp>
      <p:sp>
        <p:nvSpPr>
          <p:cNvPr id="115" name="Google Shape;115;p10"/>
          <p:cNvSpPr/>
          <p:nvPr/>
        </p:nvSpPr>
        <p:spPr>
          <a:xfrm>
            <a:off x="8465344" y="3354586"/>
            <a:ext cx="4561642" cy="1672233"/>
          </a:xfrm>
          <a:prstGeom prst="rect">
            <a:avLst/>
          </a:prstGeom>
          <a:noFill/>
          <a:ln>
            <a:noFill/>
          </a:ln>
        </p:spPr>
        <p:txBody>
          <a:bodyPr anchorCtr="0" anchor="t" bIns="45700" lIns="91425" spcFirstLastPara="1" rIns="91425" wrap="square" tIns="45700">
            <a:noAutofit/>
          </a:bodyPr>
          <a:lstStyle/>
          <a:p>
            <a:pPr indent="0" lvl="0" marL="0" marR="0" rtl="0" algn="l">
              <a:lnSpc>
                <a:spcPct val="160085"/>
              </a:lnSpc>
              <a:spcBef>
                <a:spcPts val="0"/>
              </a:spcBef>
              <a:spcAft>
                <a:spcPts val="0"/>
              </a:spcAft>
              <a:buClr>
                <a:srgbClr val="443728"/>
              </a:buClr>
              <a:buSzPts val="1646"/>
              <a:buFont typeface="Open Sans"/>
              <a:buNone/>
            </a:pPr>
            <a:r>
              <a:rPr b="0" i="0" lang="en-US" sz="1646" u="none" cap="none" strike="noStrike">
                <a:solidFill>
                  <a:srgbClr val="443728"/>
                </a:solidFill>
                <a:latin typeface="Open Sans"/>
                <a:ea typeface="Open Sans"/>
                <a:cs typeface="Open Sans"/>
                <a:sym typeface="Open Sans"/>
              </a:rPr>
              <a:t>Create features that capture the nuances of experience, such as years of experience in specific data roles, or years of experience with specific technologies. These can better reflect the impact of experience on salaries.</a:t>
            </a:r>
            <a:endParaRPr b="0" i="0" sz="1646" u="none" cap="none" strike="noStrike">
              <a:solidFill>
                <a:schemeClr val="dk1"/>
              </a:solidFill>
              <a:latin typeface="Calibri"/>
              <a:ea typeface="Calibri"/>
              <a:cs typeface="Calibri"/>
              <a:sym typeface="Calibri"/>
            </a:endParaRPr>
          </a:p>
        </p:txBody>
      </p:sp>
      <p:sp>
        <p:nvSpPr>
          <p:cNvPr id="116" name="Google Shape;116;p10"/>
          <p:cNvSpPr/>
          <p:nvPr/>
        </p:nvSpPr>
        <p:spPr>
          <a:xfrm>
            <a:off x="6348055" y="4518720"/>
            <a:ext cx="731877" cy="41791"/>
          </a:xfrm>
          <a:prstGeom prst="roundRect">
            <a:avLst>
              <a:gd fmla="val 225188" name="adj"/>
            </a:avLst>
          </a:prstGeom>
          <a:solidFill>
            <a:srgbClr val="D1C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
          <p:cNvSpPr/>
          <p:nvPr/>
        </p:nvSpPr>
        <p:spPr>
          <a:xfrm>
            <a:off x="7079933" y="4304348"/>
            <a:ext cx="470535" cy="470535"/>
          </a:xfrm>
          <a:prstGeom prst="roundRect">
            <a:avLst>
              <a:gd fmla="val 20000" name="adj"/>
            </a:avLst>
          </a:prstGeom>
          <a:solidFill>
            <a:srgbClr val="EBE2E0"/>
          </a:solidFill>
          <a:ln cap="flat" cmpd="sng" w="9525">
            <a:solidFill>
              <a:srgbClr val="D1C8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
          <p:cNvSpPr/>
          <p:nvPr/>
        </p:nvSpPr>
        <p:spPr>
          <a:xfrm>
            <a:off x="7238524" y="4382691"/>
            <a:ext cx="153233" cy="3137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3728"/>
              </a:buClr>
              <a:buSzPts val="2470"/>
              <a:buFont typeface="Crimson Pro"/>
              <a:buNone/>
            </a:pPr>
            <a:r>
              <a:rPr b="1" i="0" lang="en-US" sz="2470" u="none" cap="none" strike="noStrike">
                <a:solidFill>
                  <a:srgbClr val="443728"/>
                </a:solidFill>
                <a:latin typeface="Crimson Pro"/>
                <a:ea typeface="Crimson Pro"/>
                <a:cs typeface="Crimson Pro"/>
                <a:sym typeface="Crimson Pro"/>
              </a:rPr>
              <a:t>3</a:t>
            </a:r>
            <a:endParaRPr b="0" i="0" sz="2470" u="none" cap="none" strike="noStrike">
              <a:solidFill>
                <a:schemeClr val="dk1"/>
              </a:solidFill>
              <a:latin typeface="Calibri"/>
              <a:ea typeface="Calibri"/>
              <a:cs typeface="Calibri"/>
              <a:sym typeface="Calibri"/>
            </a:endParaRPr>
          </a:p>
        </p:txBody>
      </p:sp>
      <p:sp>
        <p:nvSpPr>
          <p:cNvPr id="119" name="Google Shape;119;p10"/>
          <p:cNvSpPr/>
          <p:nvPr/>
        </p:nvSpPr>
        <p:spPr>
          <a:xfrm>
            <a:off x="3551039" y="4278154"/>
            <a:ext cx="2614017" cy="326827"/>
          </a:xfrm>
          <a:prstGeom prst="rect">
            <a:avLst/>
          </a:prstGeom>
          <a:noFill/>
          <a:ln>
            <a:noFill/>
          </a:ln>
        </p:spPr>
        <p:txBody>
          <a:bodyPr anchorCtr="0" anchor="t" bIns="45700" lIns="91425" spcFirstLastPara="1" rIns="91425" wrap="square" tIns="45700">
            <a:noAutofit/>
          </a:bodyPr>
          <a:lstStyle/>
          <a:p>
            <a:pPr indent="0" lvl="0" marL="0" marR="0" rtl="0" algn="r">
              <a:lnSpc>
                <a:spcPct val="125024"/>
              </a:lnSpc>
              <a:spcBef>
                <a:spcPts val="0"/>
              </a:spcBef>
              <a:spcAft>
                <a:spcPts val="0"/>
              </a:spcAft>
              <a:buClr>
                <a:srgbClr val="443728"/>
              </a:buClr>
              <a:buSzPts val="2058"/>
              <a:buFont typeface="Crimson Pro"/>
              <a:buNone/>
            </a:pPr>
            <a:r>
              <a:rPr b="1" i="0" lang="en-US" sz="2058" u="none" cap="none" strike="noStrike">
                <a:solidFill>
                  <a:srgbClr val="443728"/>
                </a:solidFill>
                <a:latin typeface="Crimson Pro"/>
                <a:ea typeface="Crimson Pro"/>
                <a:cs typeface="Crimson Pro"/>
                <a:sym typeface="Crimson Pro"/>
              </a:rPr>
              <a:t>Job Role Features</a:t>
            </a:r>
            <a:endParaRPr b="0" i="0" sz="2058" u="none" cap="none" strike="noStrike">
              <a:solidFill>
                <a:schemeClr val="dk1"/>
              </a:solidFill>
              <a:latin typeface="Calibri"/>
              <a:ea typeface="Calibri"/>
              <a:cs typeface="Calibri"/>
              <a:sym typeface="Calibri"/>
            </a:endParaRPr>
          </a:p>
        </p:txBody>
      </p:sp>
      <p:sp>
        <p:nvSpPr>
          <p:cNvPr id="120" name="Google Shape;120;p10"/>
          <p:cNvSpPr/>
          <p:nvPr/>
        </p:nvSpPr>
        <p:spPr>
          <a:xfrm>
            <a:off x="1603415" y="4730353"/>
            <a:ext cx="4561642" cy="1672233"/>
          </a:xfrm>
          <a:prstGeom prst="rect">
            <a:avLst/>
          </a:prstGeom>
          <a:noFill/>
          <a:ln>
            <a:noFill/>
          </a:ln>
        </p:spPr>
        <p:txBody>
          <a:bodyPr anchorCtr="0" anchor="t" bIns="45700" lIns="91425" spcFirstLastPara="1" rIns="91425" wrap="square" tIns="45700">
            <a:noAutofit/>
          </a:bodyPr>
          <a:lstStyle/>
          <a:p>
            <a:pPr indent="0" lvl="0" marL="0" marR="0" rtl="0" algn="r">
              <a:lnSpc>
                <a:spcPct val="160085"/>
              </a:lnSpc>
              <a:spcBef>
                <a:spcPts val="0"/>
              </a:spcBef>
              <a:spcAft>
                <a:spcPts val="0"/>
              </a:spcAft>
              <a:buClr>
                <a:srgbClr val="443728"/>
              </a:buClr>
              <a:buSzPts val="1646"/>
              <a:buFont typeface="Open Sans"/>
              <a:buNone/>
            </a:pPr>
            <a:r>
              <a:rPr b="0" i="0" lang="en-US" sz="1646" u="none" cap="none" strike="noStrike">
                <a:solidFill>
                  <a:srgbClr val="443728"/>
                </a:solidFill>
                <a:latin typeface="Open Sans"/>
                <a:ea typeface="Open Sans"/>
                <a:cs typeface="Open Sans"/>
                <a:sym typeface="Open Sans"/>
              </a:rPr>
              <a:t>Develop features that represent the complexity and responsibility of different job roles. For example, </a:t>
            </a:r>
            <a:r>
              <a:rPr lang="en-US" sz="1646">
                <a:solidFill>
                  <a:srgbClr val="443728"/>
                </a:solidFill>
                <a:latin typeface="Open Sans"/>
                <a:ea typeface="Open Sans"/>
                <a:cs typeface="Open Sans"/>
                <a:sym typeface="Open Sans"/>
              </a:rPr>
              <a:t>we </a:t>
            </a:r>
            <a:r>
              <a:rPr b="0" i="0" lang="en-US" sz="1646" u="none" cap="none" strike="noStrike">
                <a:solidFill>
                  <a:srgbClr val="443728"/>
                </a:solidFill>
                <a:latin typeface="Open Sans"/>
                <a:ea typeface="Open Sans"/>
                <a:cs typeface="Open Sans"/>
                <a:sym typeface="Open Sans"/>
              </a:rPr>
              <a:t> could create a feature that indicates the seniority level of a data professional within their organization.</a:t>
            </a:r>
            <a:endParaRPr b="0" i="0" sz="1646" u="none" cap="none" strike="noStrike">
              <a:solidFill>
                <a:schemeClr val="dk1"/>
              </a:solidFill>
              <a:latin typeface="Calibri"/>
              <a:ea typeface="Calibri"/>
              <a:cs typeface="Calibri"/>
              <a:sym typeface="Calibri"/>
            </a:endParaRPr>
          </a:p>
        </p:txBody>
      </p:sp>
      <p:sp>
        <p:nvSpPr>
          <p:cNvPr id="121" name="Google Shape;121;p10"/>
          <p:cNvSpPr/>
          <p:nvPr/>
        </p:nvSpPr>
        <p:spPr>
          <a:xfrm>
            <a:off x="7550468" y="5894606"/>
            <a:ext cx="731877" cy="41791"/>
          </a:xfrm>
          <a:prstGeom prst="roundRect">
            <a:avLst>
              <a:gd fmla="val 225188" name="adj"/>
            </a:avLst>
          </a:prstGeom>
          <a:solidFill>
            <a:srgbClr val="D1C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
          <p:cNvSpPr/>
          <p:nvPr/>
        </p:nvSpPr>
        <p:spPr>
          <a:xfrm>
            <a:off x="7079933" y="5680234"/>
            <a:ext cx="470535" cy="470535"/>
          </a:xfrm>
          <a:prstGeom prst="roundRect">
            <a:avLst>
              <a:gd fmla="val 20000" name="adj"/>
            </a:avLst>
          </a:prstGeom>
          <a:solidFill>
            <a:srgbClr val="EBE2E0"/>
          </a:solidFill>
          <a:ln cap="flat" cmpd="sng" w="9525">
            <a:solidFill>
              <a:srgbClr val="D1C8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
          <p:cNvSpPr/>
          <p:nvPr/>
        </p:nvSpPr>
        <p:spPr>
          <a:xfrm>
            <a:off x="7230666" y="5758577"/>
            <a:ext cx="169069" cy="3137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3728"/>
              </a:buClr>
              <a:buSzPts val="2470"/>
              <a:buFont typeface="Crimson Pro"/>
              <a:buNone/>
            </a:pPr>
            <a:r>
              <a:rPr b="1" i="0" lang="en-US" sz="2470" u="none" cap="none" strike="noStrike">
                <a:solidFill>
                  <a:srgbClr val="443728"/>
                </a:solidFill>
                <a:latin typeface="Crimson Pro"/>
                <a:ea typeface="Crimson Pro"/>
                <a:cs typeface="Crimson Pro"/>
                <a:sym typeface="Crimson Pro"/>
              </a:rPr>
              <a:t>4</a:t>
            </a:r>
            <a:endParaRPr b="0" i="0" sz="2470" u="none" cap="none" strike="noStrike">
              <a:solidFill>
                <a:schemeClr val="dk1"/>
              </a:solidFill>
              <a:latin typeface="Calibri"/>
              <a:ea typeface="Calibri"/>
              <a:cs typeface="Calibri"/>
              <a:sym typeface="Calibri"/>
            </a:endParaRPr>
          </a:p>
        </p:txBody>
      </p:sp>
      <p:sp>
        <p:nvSpPr>
          <p:cNvPr id="124" name="Google Shape;124;p10"/>
          <p:cNvSpPr/>
          <p:nvPr/>
        </p:nvSpPr>
        <p:spPr>
          <a:xfrm>
            <a:off x="8465344" y="5654040"/>
            <a:ext cx="2614017" cy="326827"/>
          </a:xfrm>
          <a:prstGeom prst="rect">
            <a:avLst/>
          </a:prstGeom>
          <a:noFill/>
          <a:ln>
            <a:noFill/>
          </a:ln>
        </p:spPr>
        <p:txBody>
          <a:bodyPr anchorCtr="0" anchor="t" bIns="45700" lIns="91425" spcFirstLastPara="1" rIns="91425" wrap="square" tIns="45700">
            <a:noAutofit/>
          </a:bodyPr>
          <a:lstStyle/>
          <a:p>
            <a:pPr indent="0" lvl="0" marL="0" marR="0" rtl="0" algn="l">
              <a:lnSpc>
                <a:spcPct val="125024"/>
              </a:lnSpc>
              <a:spcBef>
                <a:spcPts val="0"/>
              </a:spcBef>
              <a:spcAft>
                <a:spcPts val="0"/>
              </a:spcAft>
              <a:buClr>
                <a:srgbClr val="443728"/>
              </a:buClr>
              <a:buSzPts val="2058"/>
              <a:buFont typeface="Crimson Pro"/>
              <a:buNone/>
            </a:pPr>
            <a:r>
              <a:rPr b="1" i="0" lang="en-US" sz="2058" u="none" cap="none" strike="noStrike">
                <a:solidFill>
                  <a:srgbClr val="443728"/>
                </a:solidFill>
                <a:latin typeface="Crimson Pro"/>
                <a:ea typeface="Crimson Pro"/>
                <a:cs typeface="Crimson Pro"/>
                <a:sym typeface="Crimson Pro"/>
              </a:rPr>
              <a:t>Performance Features</a:t>
            </a:r>
            <a:endParaRPr b="0" i="0" sz="2058" u="none" cap="none" strike="noStrike">
              <a:solidFill>
                <a:schemeClr val="dk1"/>
              </a:solidFill>
              <a:latin typeface="Calibri"/>
              <a:ea typeface="Calibri"/>
              <a:cs typeface="Calibri"/>
              <a:sym typeface="Calibri"/>
            </a:endParaRPr>
          </a:p>
        </p:txBody>
      </p:sp>
      <p:sp>
        <p:nvSpPr>
          <p:cNvPr id="125" name="Google Shape;125;p10"/>
          <p:cNvSpPr/>
          <p:nvPr/>
        </p:nvSpPr>
        <p:spPr>
          <a:xfrm>
            <a:off x="8465344" y="6106239"/>
            <a:ext cx="4561642" cy="1003340"/>
          </a:xfrm>
          <a:prstGeom prst="rect">
            <a:avLst/>
          </a:prstGeom>
          <a:noFill/>
          <a:ln>
            <a:noFill/>
          </a:ln>
        </p:spPr>
        <p:txBody>
          <a:bodyPr anchorCtr="0" anchor="t" bIns="45700" lIns="91425" spcFirstLastPara="1" rIns="91425" wrap="square" tIns="45700">
            <a:noAutofit/>
          </a:bodyPr>
          <a:lstStyle/>
          <a:p>
            <a:pPr indent="0" lvl="0" marL="0" marR="0" rtl="0" algn="l">
              <a:lnSpc>
                <a:spcPct val="160085"/>
              </a:lnSpc>
              <a:spcBef>
                <a:spcPts val="0"/>
              </a:spcBef>
              <a:spcAft>
                <a:spcPts val="0"/>
              </a:spcAft>
              <a:buClr>
                <a:srgbClr val="443728"/>
              </a:buClr>
              <a:buSzPts val="1646"/>
              <a:buFont typeface="Open Sans"/>
              <a:buNone/>
            </a:pPr>
            <a:r>
              <a:rPr b="0" i="0" lang="en-US" sz="1646" u="none" cap="none" strike="noStrike">
                <a:solidFill>
                  <a:srgbClr val="443728"/>
                </a:solidFill>
                <a:latin typeface="Open Sans"/>
                <a:ea typeface="Open Sans"/>
                <a:cs typeface="Open Sans"/>
                <a:sym typeface="Open Sans"/>
              </a:rPr>
              <a:t>Engineer features that capture performance metrics, such as ratings or awards received, as these can significantly impact salary.</a:t>
            </a:r>
            <a:endParaRPr b="0" i="0" sz="1646"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1"/>
          <p:cNvSpPr/>
          <p:nvPr/>
        </p:nvSpPr>
        <p:spPr>
          <a:xfrm>
            <a:off x="0" y="0"/>
            <a:ext cx="14630400" cy="8229600"/>
          </a:xfrm>
          <a:prstGeom prst="rect">
            <a:avLst/>
          </a:prstGeom>
          <a:solidFill>
            <a:srgbClr val="F7E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a:off x="0" y="0"/>
            <a:ext cx="14630400" cy="8229600"/>
          </a:xfrm>
          <a:prstGeom prst="rect">
            <a:avLst/>
          </a:prstGeom>
          <a:solidFill>
            <a:srgbClr val="FFF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3" name="Google Shape;133;p11"/>
          <p:cNvPicPr preferRelativeResize="0"/>
          <p:nvPr/>
        </p:nvPicPr>
        <p:blipFill rotWithShape="1">
          <a:blip r:embed="rId3">
            <a:alphaModFix/>
          </a:blip>
          <a:srcRect b="0" l="0" r="0" t="0"/>
          <a:stretch/>
        </p:blipFill>
        <p:spPr>
          <a:xfrm>
            <a:off x="0" y="256724"/>
            <a:ext cx="14630400" cy="2146200"/>
          </a:xfrm>
          <a:prstGeom prst="rect">
            <a:avLst/>
          </a:prstGeom>
          <a:noFill/>
          <a:ln>
            <a:noFill/>
          </a:ln>
        </p:spPr>
      </p:pic>
      <p:sp>
        <p:nvSpPr>
          <p:cNvPr id="134" name="Google Shape;134;p11"/>
          <p:cNvSpPr/>
          <p:nvPr/>
        </p:nvSpPr>
        <p:spPr>
          <a:xfrm>
            <a:off x="2064544" y="3391019"/>
            <a:ext cx="10103525" cy="600789"/>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443728"/>
              </a:buClr>
              <a:buSzPts val="3784"/>
              <a:buFont typeface="Crimson Pro"/>
              <a:buNone/>
            </a:pPr>
            <a:r>
              <a:rPr b="1" i="0" lang="en-US" sz="3784" u="none" cap="none" strike="noStrike">
                <a:solidFill>
                  <a:srgbClr val="443728"/>
                </a:solidFill>
                <a:latin typeface="Crimson Pro"/>
                <a:ea typeface="Crimson Pro"/>
                <a:cs typeface="Crimson Pro"/>
                <a:sym typeface="Crimson Pro"/>
              </a:rPr>
              <a:t>Data Preprocessing: Preparing for Model Training</a:t>
            </a:r>
            <a:endParaRPr b="0" i="0" sz="3784" u="none" cap="none" strike="noStrike">
              <a:solidFill>
                <a:schemeClr val="dk1"/>
              </a:solidFill>
              <a:latin typeface="Calibri"/>
              <a:ea typeface="Calibri"/>
              <a:cs typeface="Calibri"/>
              <a:sym typeface="Calibri"/>
            </a:endParaRPr>
          </a:p>
        </p:txBody>
      </p:sp>
      <p:sp>
        <p:nvSpPr>
          <p:cNvPr id="135" name="Google Shape;135;p11"/>
          <p:cNvSpPr/>
          <p:nvPr/>
        </p:nvSpPr>
        <p:spPr>
          <a:xfrm>
            <a:off x="2064544" y="4280059"/>
            <a:ext cx="3372326" cy="2961323"/>
          </a:xfrm>
          <a:prstGeom prst="roundRect">
            <a:avLst>
              <a:gd fmla="val 2921" name="adj"/>
            </a:avLst>
          </a:prstGeom>
          <a:solidFill>
            <a:srgbClr val="EBE2E0"/>
          </a:solidFill>
          <a:ln cap="flat" cmpd="sng" w="9525">
            <a:solidFill>
              <a:srgbClr val="D1C8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
          <p:cNvSpPr/>
          <p:nvPr/>
        </p:nvSpPr>
        <p:spPr>
          <a:xfrm>
            <a:off x="2264324" y="4479850"/>
            <a:ext cx="2972700" cy="3003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443728"/>
              </a:buClr>
              <a:buSzPts val="1892"/>
              <a:buFont typeface="Crimson Pro"/>
              <a:buNone/>
            </a:pPr>
            <a:r>
              <a:rPr b="1" i="0" lang="en-US" sz="1892" u="none" cap="none" strike="noStrike">
                <a:solidFill>
                  <a:srgbClr val="443728"/>
                </a:solidFill>
                <a:latin typeface="Crimson Pro"/>
                <a:ea typeface="Crimson Pro"/>
                <a:cs typeface="Crimson Pro"/>
                <a:sym typeface="Crimson Pro"/>
              </a:rPr>
              <a:t>Handling Missing Values</a:t>
            </a:r>
            <a:endParaRPr b="0" i="0" sz="1892" u="none" cap="none" strike="noStrike">
              <a:solidFill>
                <a:schemeClr val="dk1"/>
              </a:solidFill>
              <a:latin typeface="Calibri"/>
              <a:ea typeface="Calibri"/>
              <a:cs typeface="Calibri"/>
              <a:sym typeface="Calibri"/>
            </a:endParaRPr>
          </a:p>
        </p:txBody>
      </p:sp>
      <p:sp>
        <p:nvSpPr>
          <p:cNvPr id="137" name="Google Shape;137;p11"/>
          <p:cNvSpPr/>
          <p:nvPr/>
        </p:nvSpPr>
        <p:spPr>
          <a:xfrm>
            <a:off x="2264331" y="4895374"/>
            <a:ext cx="2972753" cy="1538288"/>
          </a:xfrm>
          <a:prstGeom prst="rect">
            <a:avLst/>
          </a:prstGeom>
          <a:noFill/>
          <a:ln>
            <a:noFill/>
          </a:ln>
        </p:spPr>
        <p:txBody>
          <a:bodyPr anchorCtr="0" anchor="t" bIns="45700" lIns="91425" spcFirstLastPara="1" rIns="91425" wrap="square" tIns="45700">
            <a:noAutofit/>
          </a:bodyPr>
          <a:lstStyle/>
          <a:p>
            <a:pPr indent="0" lvl="0" marL="0" marR="0" rtl="0" algn="l">
              <a:lnSpc>
                <a:spcPct val="159973"/>
              </a:lnSpc>
              <a:spcBef>
                <a:spcPts val="0"/>
              </a:spcBef>
              <a:spcAft>
                <a:spcPts val="0"/>
              </a:spcAft>
              <a:buClr>
                <a:srgbClr val="443728"/>
              </a:buClr>
              <a:buSzPts val="1514"/>
              <a:buFont typeface="Open Sans"/>
              <a:buNone/>
            </a:pPr>
            <a:r>
              <a:rPr b="0" i="0" lang="en-US" sz="1514" u="none" cap="none" strike="noStrike">
                <a:solidFill>
                  <a:srgbClr val="443728"/>
                </a:solidFill>
                <a:latin typeface="Open Sans"/>
                <a:ea typeface="Open Sans"/>
                <a:cs typeface="Open Sans"/>
                <a:sym typeface="Open Sans"/>
              </a:rPr>
              <a:t>Impute missing values using appropriate techniques, such as mean imputation for numerical variables or mode imputation for categorical variables.</a:t>
            </a:r>
            <a:endParaRPr b="0" i="0" sz="1514" u="none" cap="none" strike="noStrike">
              <a:solidFill>
                <a:schemeClr val="dk1"/>
              </a:solidFill>
              <a:latin typeface="Calibri"/>
              <a:ea typeface="Calibri"/>
              <a:cs typeface="Calibri"/>
              <a:sym typeface="Calibri"/>
            </a:endParaRPr>
          </a:p>
        </p:txBody>
      </p:sp>
      <p:sp>
        <p:nvSpPr>
          <p:cNvPr id="138" name="Google Shape;138;p11"/>
          <p:cNvSpPr/>
          <p:nvPr/>
        </p:nvSpPr>
        <p:spPr>
          <a:xfrm>
            <a:off x="5629037" y="4280059"/>
            <a:ext cx="3372326" cy="2961323"/>
          </a:xfrm>
          <a:prstGeom prst="roundRect">
            <a:avLst>
              <a:gd fmla="val 2921" name="adj"/>
            </a:avLst>
          </a:prstGeom>
          <a:solidFill>
            <a:srgbClr val="EBE2E0"/>
          </a:solidFill>
          <a:ln cap="flat" cmpd="sng" w="9525">
            <a:solidFill>
              <a:srgbClr val="D1C8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p:nvPr/>
        </p:nvSpPr>
        <p:spPr>
          <a:xfrm>
            <a:off x="5629025" y="4479850"/>
            <a:ext cx="3572100" cy="6006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443728"/>
              </a:buClr>
              <a:buSzPts val="1892"/>
              <a:buFont typeface="Crimson Pro"/>
              <a:buNone/>
            </a:pPr>
            <a:r>
              <a:rPr b="1" i="0" lang="en-US" sz="1892" u="none" cap="none" strike="noStrike">
                <a:solidFill>
                  <a:srgbClr val="443728"/>
                </a:solidFill>
                <a:latin typeface="Crimson Pro"/>
                <a:ea typeface="Crimson Pro"/>
                <a:cs typeface="Crimson Pro"/>
                <a:sym typeface="Crimson Pro"/>
              </a:rPr>
              <a:t>Encoding Categorical Variables</a:t>
            </a:r>
            <a:endParaRPr b="0" i="0" sz="1892" u="none" cap="none" strike="noStrike">
              <a:solidFill>
                <a:schemeClr val="dk1"/>
              </a:solidFill>
              <a:latin typeface="Calibri"/>
              <a:ea typeface="Calibri"/>
              <a:cs typeface="Calibri"/>
              <a:sym typeface="Calibri"/>
            </a:endParaRPr>
          </a:p>
        </p:txBody>
      </p:sp>
      <p:sp>
        <p:nvSpPr>
          <p:cNvPr id="140" name="Google Shape;140;p11"/>
          <p:cNvSpPr/>
          <p:nvPr/>
        </p:nvSpPr>
        <p:spPr>
          <a:xfrm>
            <a:off x="5629025" y="4895375"/>
            <a:ext cx="3172500" cy="2146200"/>
          </a:xfrm>
          <a:prstGeom prst="rect">
            <a:avLst/>
          </a:prstGeom>
          <a:noFill/>
          <a:ln>
            <a:noFill/>
          </a:ln>
        </p:spPr>
        <p:txBody>
          <a:bodyPr anchorCtr="0" anchor="t" bIns="45700" lIns="91425" spcFirstLastPara="1" rIns="91425" wrap="square" tIns="45700">
            <a:noAutofit/>
          </a:bodyPr>
          <a:lstStyle/>
          <a:p>
            <a:pPr indent="0" lvl="0" marL="0" marR="0" rtl="0" algn="l">
              <a:lnSpc>
                <a:spcPct val="159973"/>
              </a:lnSpc>
              <a:spcBef>
                <a:spcPts val="0"/>
              </a:spcBef>
              <a:spcAft>
                <a:spcPts val="0"/>
              </a:spcAft>
              <a:buClr>
                <a:srgbClr val="443728"/>
              </a:buClr>
              <a:buSzPts val="1514"/>
              <a:buFont typeface="Open Sans"/>
              <a:buNone/>
            </a:pPr>
            <a:r>
              <a:rPr b="0" i="0" lang="en-US" sz="1514" u="none" cap="none" strike="noStrike">
                <a:solidFill>
                  <a:srgbClr val="443728"/>
                </a:solidFill>
                <a:latin typeface="Open Sans"/>
                <a:ea typeface="Open Sans"/>
                <a:cs typeface="Open Sans"/>
                <a:sym typeface="Open Sans"/>
              </a:rPr>
              <a:t>Convert categorical variables into numerical format using techniques like one-hot encoding or ordinal encoding. This allows machine learning models to process these features.</a:t>
            </a:r>
            <a:endParaRPr b="0" i="0" sz="1514" u="none" cap="none" strike="noStrike">
              <a:solidFill>
                <a:schemeClr val="dk1"/>
              </a:solidFill>
              <a:latin typeface="Calibri"/>
              <a:ea typeface="Calibri"/>
              <a:cs typeface="Calibri"/>
              <a:sym typeface="Calibri"/>
            </a:endParaRPr>
          </a:p>
        </p:txBody>
      </p:sp>
      <p:sp>
        <p:nvSpPr>
          <p:cNvPr id="141" name="Google Shape;141;p11"/>
          <p:cNvSpPr/>
          <p:nvPr/>
        </p:nvSpPr>
        <p:spPr>
          <a:xfrm>
            <a:off x="9193530" y="4280059"/>
            <a:ext cx="3372326" cy="2961323"/>
          </a:xfrm>
          <a:prstGeom prst="roundRect">
            <a:avLst>
              <a:gd fmla="val 2921" name="adj"/>
            </a:avLst>
          </a:prstGeom>
          <a:solidFill>
            <a:srgbClr val="EBE2E0"/>
          </a:solidFill>
          <a:ln cap="flat" cmpd="sng" w="9525">
            <a:solidFill>
              <a:srgbClr val="D1C8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a:off x="9393327" y="4479850"/>
            <a:ext cx="3372300" cy="3003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443728"/>
              </a:buClr>
              <a:buSzPts val="1892"/>
              <a:buFont typeface="Crimson Pro"/>
              <a:buNone/>
            </a:pPr>
            <a:r>
              <a:rPr b="1" i="0" lang="en-US" sz="1892" u="none" cap="none" strike="noStrike">
                <a:solidFill>
                  <a:srgbClr val="443728"/>
                </a:solidFill>
                <a:latin typeface="Crimson Pro"/>
                <a:ea typeface="Crimson Pro"/>
                <a:cs typeface="Crimson Pro"/>
                <a:sym typeface="Crimson Pro"/>
              </a:rPr>
              <a:t>Scaling and Normalization</a:t>
            </a:r>
            <a:endParaRPr b="0" i="0" sz="1892" u="none" cap="none" strike="noStrike">
              <a:solidFill>
                <a:schemeClr val="dk1"/>
              </a:solidFill>
              <a:latin typeface="Calibri"/>
              <a:ea typeface="Calibri"/>
              <a:cs typeface="Calibri"/>
              <a:sym typeface="Calibri"/>
            </a:endParaRPr>
          </a:p>
        </p:txBody>
      </p:sp>
      <p:sp>
        <p:nvSpPr>
          <p:cNvPr id="143" name="Google Shape;143;p11"/>
          <p:cNvSpPr/>
          <p:nvPr/>
        </p:nvSpPr>
        <p:spPr>
          <a:xfrm>
            <a:off x="9393317" y="4895374"/>
            <a:ext cx="2972753" cy="1538288"/>
          </a:xfrm>
          <a:prstGeom prst="rect">
            <a:avLst/>
          </a:prstGeom>
          <a:noFill/>
          <a:ln>
            <a:noFill/>
          </a:ln>
        </p:spPr>
        <p:txBody>
          <a:bodyPr anchorCtr="0" anchor="t" bIns="45700" lIns="91425" spcFirstLastPara="1" rIns="91425" wrap="square" tIns="45700">
            <a:noAutofit/>
          </a:bodyPr>
          <a:lstStyle/>
          <a:p>
            <a:pPr indent="0" lvl="0" marL="0" marR="0" rtl="0" algn="l">
              <a:lnSpc>
                <a:spcPct val="159973"/>
              </a:lnSpc>
              <a:spcBef>
                <a:spcPts val="0"/>
              </a:spcBef>
              <a:spcAft>
                <a:spcPts val="0"/>
              </a:spcAft>
              <a:buClr>
                <a:srgbClr val="443728"/>
              </a:buClr>
              <a:buSzPts val="1514"/>
              <a:buFont typeface="Open Sans"/>
              <a:buNone/>
            </a:pPr>
            <a:r>
              <a:rPr b="0" i="0" lang="en-US" sz="1514" u="none" cap="none" strike="noStrike">
                <a:solidFill>
                  <a:srgbClr val="443728"/>
                </a:solidFill>
                <a:latin typeface="Open Sans"/>
                <a:ea typeface="Open Sans"/>
                <a:cs typeface="Open Sans"/>
                <a:sym typeface="Open Sans"/>
              </a:rPr>
              <a:t>Scale or normalize features to ensure that they are on a similar scale. This prevents certain features from dominating others during model training.</a:t>
            </a:r>
            <a:endParaRPr b="0" i="0" sz="1514"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