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Lst>
  <p:sldSz cx="9144000" cy="5143500" type="screen16x9"/>
  <p:notesSz cx="6858000" cy="9144000"/>
  <p:embeddedFontLst>
    <p:embeddedFont>
      <p:font typeface="Roboto" panose="020B0604020202020204" charset="0"/>
      <p:regular r:id="rId28"/>
      <p:bold r:id="rId29"/>
      <p:italic r:id="rId30"/>
      <p:boldItalic r:id="rId31"/>
    </p:embeddedFont>
    <p:embeddedFont>
      <p:font typeface="Roboto Slab" panose="020B0604020202020204"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ae925a79ba_1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ae925a79ba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ae925a79ba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ae925a79ba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ae925a79ba_1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ae925a79ba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ae925a79ba_1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ae925a79ba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ae925a79ba_1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ae925a79ba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e925a79ba_1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e925a79ba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e925a79ba_1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e925a79ba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ae925a79ba_1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ae925a79ba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ae925a79ba_1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ae925a79ba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ae925a79ba_1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e925a79ba_1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ae968c8c8f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ae968c8c8f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ae925a79ba_1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ae925a79ba_1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ae925a79ba_1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ae925a79ba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ae925a79ba_1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ae925a79ba_1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ae925a79ba_1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ae925a79ba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ae925a79ba_1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ae925a79ba_1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581d69eb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581d69eb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ae968c8c8f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ae968c8c8f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ae925a79ba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ae925a79b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ae925a79ba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ae925a79ba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ae925a79ba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ae925a79ba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a581d69eb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a581d69e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ae925a79ba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ae925a79ba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ae925a79ba_1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ae925a79ba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14:dur="15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Advanced .Net Final Presentation</a:t>
            </a:r>
            <a:endParaRPr/>
          </a:p>
        </p:txBody>
      </p:sp>
      <p:sp>
        <p:nvSpPr>
          <p:cNvPr id="64" name="Google Shape;64;p13"/>
          <p:cNvSpPr txBox="1">
            <a:spLocks noGrp="1"/>
          </p:cNvSpPr>
          <p:nvPr>
            <p:ph type="subTitle" idx="1"/>
          </p:nvPr>
        </p:nvSpPr>
        <p:spPr>
          <a:xfrm>
            <a:off x="2307925" y="2801375"/>
            <a:ext cx="5783400" cy="1913400"/>
          </a:xfrm>
          <a:prstGeom prst="rect">
            <a:avLst/>
          </a:prstGeom>
        </p:spPr>
        <p:txBody>
          <a:bodyPr spcFirstLastPara="1" wrap="square" lIns="91425" tIns="91425" rIns="91425" bIns="91425" anchor="t" anchorCtr="0">
            <a:noAutofit/>
          </a:bodyPr>
          <a:lstStyle/>
          <a:p>
            <a:pPr marL="457200" lvl="0" indent="-381000" algn="ctr" rtl="0">
              <a:spcBef>
                <a:spcPts val="0"/>
              </a:spcBef>
              <a:spcAft>
                <a:spcPts val="0"/>
              </a:spcAft>
              <a:buSzPts val="2400"/>
              <a:buChar char="-"/>
            </a:pPr>
            <a:r>
              <a:rPr lang="en"/>
              <a:t>Dhruv Moradiya</a:t>
            </a:r>
            <a:endParaRPr/>
          </a:p>
          <a:p>
            <a:pPr marL="914400" lvl="0" indent="457200" algn="l" rtl="0">
              <a:spcBef>
                <a:spcPts val="0"/>
              </a:spcBef>
              <a:spcAft>
                <a:spcPts val="0"/>
              </a:spcAft>
              <a:buNone/>
            </a:pPr>
            <a:r>
              <a:rPr lang="en"/>
              <a:t>  -   Divya Vedant</a:t>
            </a:r>
            <a:endParaRPr/>
          </a:p>
          <a:p>
            <a:pPr marL="457200" lvl="0" indent="0" algn="l" rtl="0">
              <a:spcBef>
                <a:spcPts val="0"/>
              </a:spcBef>
              <a:spcAft>
                <a:spcPts val="0"/>
              </a:spcAft>
              <a:buNone/>
            </a:pPr>
            <a:r>
              <a:rPr lang="en"/>
              <a:t>              -   Sai Vikas Mandadi</a:t>
            </a:r>
            <a:endParaRPr/>
          </a:p>
          <a:p>
            <a:pPr marL="457200" lvl="0" indent="0" algn="l" rtl="0">
              <a:spcBef>
                <a:spcPts val="0"/>
              </a:spcBef>
              <a:spcAft>
                <a:spcPts val="0"/>
              </a:spcAft>
              <a:buNone/>
            </a:pPr>
            <a:r>
              <a:rPr lang="en"/>
              <a:t>              -   Shiva Krishna Chenna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22"/>
          <p:cNvPicPr preferRelativeResize="0"/>
          <p:nvPr/>
        </p:nvPicPr>
        <p:blipFill>
          <a:blip r:embed="rId3">
            <a:alphaModFix/>
          </a:blip>
          <a:stretch>
            <a:fillRect/>
          </a:stretch>
        </p:blipFill>
        <p:spPr>
          <a:xfrm>
            <a:off x="488887" y="348687"/>
            <a:ext cx="7673324" cy="44461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23"/>
          <p:cNvPicPr preferRelativeResize="0"/>
          <p:nvPr/>
        </p:nvPicPr>
        <p:blipFill>
          <a:blip r:embed="rId3">
            <a:alphaModFix/>
          </a:blip>
          <a:stretch>
            <a:fillRect/>
          </a:stretch>
        </p:blipFill>
        <p:spPr>
          <a:xfrm>
            <a:off x="409350" y="296725"/>
            <a:ext cx="8239474" cy="4550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24"/>
          <p:cNvPicPr preferRelativeResize="0"/>
          <p:nvPr/>
        </p:nvPicPr>
        <p:blipFill>
          <a:blip r:embed="rId3">
            <a:alphaModFix/>
          </a:blip>
          <a:stretch>
            <a:fillRect/>
          </a:stretch>
        </p:blipFill>
        <p:spPr>
          <a:xfrm>
            <a:off x="551975" y="269875"/>
            <a:ext cx="7892151" cy="46037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Google Shape;131;p25"/>
          <p:cNvPicPr preferRelativeResize="0"/>
          <p:nvPr/>
        </p:nvPicPr>
        <p:blipFill>
          <a:blip r:embed="rId3">
            <a:alphaModFix/>
          </a:blip>
          <a:stretch>
            <a:fillRect/>
          </a:stretch>
        </p:blipFill>
        <p:spPr>
          <a:xfrm>
            <a:off x="447063" y="171450"/>
            <a:ext cx="8249875" cy="48005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26"/>
          <p:cNvPicPr preferRelativeResize="0"/>
          <p:nvPr/>
        </p:nvPicPr>
        <p:blipFill>
          <a:blip r:embed="rId3">
            <a:alphaModFix/>
          </a:blip>
          <a:stretch>
            <a:fillRect/>
          </a:stretch>
        </p:blipFill>
        <p:spPr>
          <a:xfrm>
            <a:off x="409325" y="220550"/>
            <a:ext cx="8058100" cy="47023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27"/>
          <p:cNvPicPr preferRelativeResize="0"/>
          <p:nvPr/>
        </p:nvPicPr>
        <p:blipFill>
          <a:blip r:embed="rId3">
            <a:alphaModFix/>
          </a:blip>
          <a:stretch>
            <a:fillRect/>
          </a:stretch>
        </p:blipFill>
        <p:spPr>
          <a:xfrm>
            <a:off x="388600" y="143650"/>
            <a:ext cx="8281050" cy="48561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28"/>
          <p:cNvPicPr preferRelativeResize="0"/>
          <p:nvPr/>
        </p:nvPicPr>
        <p:blipFill>
          <a:blip r:embed="rId3">
            <a:alphaModFix/>
          </a:blip>
          <a:stretch>
            <a:fillRect/>
          </a:stretch>
        </p:blipFill>
        <p:spPr>
          <a:xfrm>
            <a:off x="503600" y="293200"/>
            <a:ext cx="7908175" cy="4686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29"/>
          <p:cNvPicPr preferRelativeResize="0"/>
          <p:nvPr/>
        </p:nvPicPr>
        <p:blipFill>
          <a:blip r:embed="rId3">
            <a:alphaModFix/>
          </a:blip>
          <a:stretch>
            <a:fillRect/>
          </a:stretch>
        </p:blipFill>
        <p:spPr>
          <a:xfrm>
            <a:off x="385775" y="224400"/>
            <a:ext cx="8183576" cy="4743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0"/>
          <p:cNvSpPr txBox="1">
            <a:spLocks noGrp="1"/>
          </p:cNvSpPr>
          <p:nvPr>
            <p:ph type="title"/>
          </p:nvPr>
        </p:nvSpPr>
        <p:spPr>
          <a:xfrm>
            <a:off x="387900" y="1776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                       			Validations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31"/>
          <p:cNvPicPr preferRelativeResize="0"/>
          <p:nvPr/>
        </p:nvPicPr>
        <p:blipFill>
          <a:blip r:embed="rId3">
            <a:alphaModFix/>
          </a:blip>
          <a:stretch>
            <a:fillRect/>
          </a:stretch>
        </p:blipFill>
        <p:spPr>
          <a:xfrm>
            <a:off x="139325" y="89800"/>
            <a:ext cx="8642301" cy="49639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Presentation Flow</a:t>
            </a:r>
            <a:endParaRPr sz="2400"/>
          </a:p>
        </p:txBody>
      </p:sp>
      <p:sp>
        <p:nvSpPr>
          <p:cNvPr id="70" name="Google Shape;70;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The Problem</a:t>
            </a:r>
            <a:endParaRPr/>
          </a:p>
          <a:p>
            <a:pPr marL="457200" lvl="0" indent="-342900" algn="l" rtl="0">
              <a:lnSpc>
                <a:spcPct val="150000"/>
              </a:lnSpc>
              <a:spcBef>
                <a:spcPts val="0"/>
              </a:spcBef>
              <a:spcAft>
                <a:spcPts val="0"/>
              </a:spcAft>
              <a:buSzPts val="1800"/>
              <a:buChar char="●"/>
            </a:pPr>
            <a:r>
              <a:rPr lang="en"/>
              <a:t>Challenges Involved</a:t>
            </a:r>
            <a:endParaRPr/>
          </a:p>
          <a:p>
            <a:pPr marL="457200" lvl="0" indent="-342900" algn="l" rtl="0">
              <a:lnSpc>
                <a:spcPct val="150000"/>
              </a:lnSpc>
              <a:spcBef>
                <a:spcPts val="0"/>
              </a:spcBef>
              <a:spcAft>
                <a:spcPts val="0"/>
              </a:spcAft>
              <a:buSzPts val="1800"/>
              <a:buChar char="●"/>
            </a:pPr>
            <a:r>
              <a:rPr lang="en"/>
              <a:t>Our Solutions</a:t>
            </a:r>
            <a:endParaRPr/>
          </a:p>
          <a:p>
            <a:pPr marL="457200" lvl="0" indent="-342900" algn="l" rtl="0">
              <a:lnSpc>
                <a:spcPct val="150000"/>
              </a:lnSpc>
              <a:spcBef>
                <a:spcPts val="0"/>
              </a:spcBef>
              <a:spcAft>
                <a:spcPts val="0"/>
              </a:spcAft>
              <a:buSzPts val="1800"/>
              <a:buChar char="●"/>
            </a:pPr>
            <a:r>
              <a:rPr lang="en"/>
              <a:t>Limitations</a:t>
            </a:r>
            <a:endParaRPr/>
          </a:p>
          <a:p>
            <a:pPr marL="457200" lvl="0" indent="-342900" algn="l" rtl="0">
              <a:lnSpc>
                <a:spcPct val="150000"/>
              </a:lnSpc>
              <a:spcBef>
                <a:spcPts val="0"/>
              </a:spcBef>
              <a:spcAft>
                <a:spcPts val="0"/>
              </a:spcAft>
              <a:buSzPts val="1800"/>
              <a:buChar char="●"/>
            </a:pPr>
            <a:r>
              <a:rPr lang="en"/>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32"/>
          <p:cNvPicPr preferRelativeResize="0"/>
          <p:nvPr/>
        </p:nvPicPr>
        <p:blipFill rotWithShape="1">
          <a:blip r:embed="rId3">
            <a:alphaModFix/>
          </a:blip>
          <a:srcRect l="-1036" t="-756" r="-2633" b="-2913"/>
          <a:stretch/>
        </p:blipFill>
        <p:spPr>
          <a:xfrm>
            <a:off x="147786" y="53575"/>
            <a:ext cx="8848429" cy="51435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33"/>
          <p:cNvPicPr preferRelativeResize="0"/>
          <p:nvPr/>
        </p:nvPicPr>
        <p:blipFill rotWithShape="1">
          <a:blip r:embed="rId3">
            <a:alphaModFix/>
          </a:blip>
          <a:srcRect t="-1884" r="-1884"/>
          <a:stretch/>
        </p:blipFill>
        <p:spPr>
          <a:xfrm>
            <a:off x="311525" y="66250"/>
            <a:ext cx="8614576" cy="5011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34"/>
          <p:cNvPicPr preferRelativeResize="0"/>
          <p:nvPr/>
        </p:nvPicPr>
        <p:blipFill>
          <a:blip r:embed="rId3">
            <a:alphaModFix/>
          </a:blip>
          <a:stretch>
            <a:fillRect/>
          </a:stretch>
        </p:blipFill>
        <p:spPr>
          <a:xfrm>
            <a:off x="300025" y="101675"/>
            <a:ext cx="8441324" cy="4940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35"/>
          <p:cNvPicPr preferRelativeResize="0"/>
          <p:nvPr/>
        </p:nvPicPr>
        <p:blipFill rotWithShape="1">
          <a:blip r:embed="rId3">
            <a:alphaModFix/>
          </a:blip>
          <a:srcRect l="-7991" t="-6868" b="-1123"/>
          <a:stretch/>
        </p:blipFill>
        <p:spPr>
          <a:xfrm>
            <a:off x="-212973" y="-203600"/>
            <a:ext cx="8669794" cy="51434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36"/>
          <p:cNvPicPr preferRelativeResize="0"/>
          <p:nvPr/>
        </p:nvPicPr>
        <p:blipFill>
          <a:blip r:embed="rId3">
            <a:alphaModFix/>
          </a:blip>
          <a:stretch>
            <a:fillRect/>
          </a:stretch>
        </p:blipFill>
        <p:spPr>
          <a:xfrm>
            <a:off x="300050" y="324100"/>
            <a:ext cx="7951000" cy="4495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8"/>
          <p:cNvSpPr txBox="1">
            <a:spLocks noGrp="1"/>
          </p:cNvSpPr>
          <p:nvPr>
            <p:ph type="title"/>
          </p:nvPr>
        </p:nvSpPr>
        <p:spPr>
          <a:xfrm>
            <a:off x="387900" y="1885650"/>
            <a:ext cx="8368200" cy="686100"/>
          </a:xfrm>
          <a:prstGeom prst="rect">
            <a:avLst/>
          </a:prstGeom>
        </p:spPr>
        <p:txBody>
          <a:bodyPr spcFirstLastPara="1" wrap="square" lIns="91425" tIns="91425" rIns="91425" bIns="91425" anchor="b" anchorCtr="0">
            <a:noAutofit/>
          </a:bodyPr>
          <a:lstStyle/>
          <a:p>
            <a:pPr marL="2743200" lvl="0" indent="0" algn="l" rtl="0">
              <a:spcBef>
                <a:spcPts val="0"/>
              </a:spcBef>
              <a:spcAft>
                <a:spcPts val="0"/>
              </a:spcAft>
              <a:buNone/>
            </a:pPr>
            <a:r>
              <a:rPr lang="en"/>
              <a:t>    Thank You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Problem</a:t>
            </a:r>
            <a:endParaRPr/>
          </a:p>
        </p:txBody>
      </p:sp>
      <p:sp>
        <p:nvSpPr>
          <p:cNvPr id="76" name="Google Shape;76;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Creating a  Movie Theatre Application for MoviePlex Theatre (a company known worldwide for having no line-ups or delays when purchasing movie tickets). Part of their success comes from the fact that their business is automated and no human intervention is needed for any of their business processes. MoviePlex Theatres now wants to fully automate their ticket selling system and your team has been contracted to develop the system and provide a world-class experience for its users.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Challenges Involved</a:t>
            </a:r>
            <a:endParaRPr/>
          </a:p>
        </p:txBody>
      </p:sp>
      <p:sp>
        <p:nvSpPr>
          <p:cNvPr id="82" name="Google Shape;82;p1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Identifying the flow of steps</a:t>
            </a:r>
            <a:endParaRPr/>
          </a:p>
          <a:p>
            <a:pPr marL="457200" lvl="0" indent="-342900" algn="l" rtl="0">
              <a:lnSpc>
                <a:spcPct val="150000"/>
              </a:lnSpc>
              <a:spcBef>
                <a:spcPts val="0"/>
              </a:spcBef>
              <a:spcAft>
                <a:spcPts val="0"/>
              </a:spcAft>
              <a:buSzPts val="1800"/>
              <a:buChar char="●"/>
            </a:pPr>
            <a:r>
              <a:rPr lang="en"/>
              <a:t>Using Array to store the data</a:t>
            </a:r>
            <a:endParaRPr/>
          </a:p>
          <a:p>
            <a:pPr marL="457200" lvl="0" indent="-342900" algn="l" rtl="0">
              <a:lnSpc>
                <a:spcPct val="150000"/>
              </a:lnSpc>
              <a:spcBef>
                <a:spcPts val="0"/>
              </a:spcBef>
              <a:spcAft>
                <a:spcPts val="0"/>
              </a:spcAft>
              <a:buSzPts val="1800"/>
              <a:buChar char="●"/>
            </a:pPr>
            <a:r>
              <a:rPr lang="en"/>
              <a:t>Testing the flow</a:t>
            </a:r>
            <a:endParaRPr/>
          </a:p>
          <a:p>
            <a:pPr marL="457200" lvl="0" indent="-342900" algn="l" rtl="0">
              <a:lnSpc>
                <a:spcPct val="150000"/>
              </a:lnSpc>
              <a:spcBef>
                <a:spcPts val="0"/>
              </a:spcBef>
              <a:spcAft>
                <a:spcPts val="0"/>
              </a:spcAft>
              <a:buSzPts val="1800"/>
              <a:buChar char="●"/>
            </a:pPr>
            <a:r>
              <a:rPr lang="en"/>
              <a:t>Validations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Solutions </a:t>
            </a:r>
            <a:endParaRPr/>
          </a:p>
        </p:txBody>
      </p:sp>
      <p:sp>
        <p:nvSpPr>
          <p:cNvPr id="88" name="Google Shape;88;p1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Went through the requirements clearly to determine the flow of implementation.</a:t>
            </a:r>
            <a:endParaRPr/>
          </a:p>
          <a:p>
            <a:pPr marL="457200" lvl="0" indent="-342900" algn="l" rtl="0">
              <a:spcBef>
                <a:spcPts val="0"/>
              </a:spcBef>
              <a:spcAft>
                <a:spcPts val="0"/>
              </a:spcAft>
              <a:buSzPts val="1800"/>
              <a:buChar char="●"/>
            </a:pPr>
            <a:r>
              <a:rPr lang="en"/>
              <a:t>Used the C# features like for loop, while, if else, switch case to ease out the complexities.</a:t>
            </a:r>
            <a:endParaRPr/>
          </a:p>
          <a:p>
            <a:pPr marL="457200" lvl="0" indent="-342900" algn="l" rtl="0">
              <a:spcBef>
                <a:spcPts val="0"/>
              </a:spcBef>
              <a:spcAft>
                <a:spcPts val="0"/>
              </a:spcAft>
              <a:buSzPts val="1800"/>
              <a:buChar char="●"/>
            </a:pPr>
            <a:r>
              <a:rPr lang="en"/>
              <a:t>Did the testing after each implementing each unit level functionality and modified the logic to failed test cases.</a:t>
            </a:r>
            <a:endParaRPr/>
          </a:p>
          <a:p>
            <a:pPr marL="457200" lvl="0" indent="-342900" algn="l" rtl="0">
              <a:spcBef>
                <a:spcPts val="0"/>
              </a:spcBef>
              <a:spcAft>
                <a:spcPts val="0"/>
              </a:spcAft>
              <a:buSzPts val="1800"/>
              <a:buChar char="●"/>
            </a:pPr>
            <a:r>
              <a:rPr lang="en"/>
              <a:t>Included validation scenarios to ensure the smooth flow for the process without breakage of code.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Limitations</a:t>
            </a:r>
            <a:endParaRPr/>
          </a:p>
        </p:txBody>
      </p:sp>
      <p:sp>
        <p:nvSpPr>
          <p:cNvPr id="94" name="Google Shape;94;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The current implementation is developed on basis of arrays to hold the data , we didn't support it with session or cache level mechanism.</a:t>
            </a:r>
            <a:endParaRPr/>
          </a:p>
          <a:p>
            <a:pPr marL="457200" lvl="0" indent="-342900" algn="l" rtl="0">
              <a:lnSpc>
                <a:spcPct val="150000"/>
              </a:lnSpc>
              <a:spcBef>
                <a:spcPts val="0"/>
              </a:spcBef>
              <a:spcAft>
                <a:spcPts val="0"/>
              </a:spcAft>
              <a:buSzPts val="1800"/>
              <a:buChar char="●"/>
            </a:pPr>
            <a:r>
              <a:rPr lang="en"/>
              <a:t>It don’t have the User interface to interact, it's a console level application.</a:t>
            </a:r>
            <a:endParaRPr/>
          </a:p>
          <a:p>
            <a:pPr marL="457200" lvl="0" indent="-342900" algn="l" rtl="0">
              <a:lnSpc>
                <a:spcPct val="150000"/>
              </a:lnSpc>
              <a:spcBef>
                <a:spcPts val="0"/>
              </a:spcBef>
              <a:spcAft>
                <a:spcPts val="0"/>
              </a:spcAft>
              <a:buSzPts val="1800"/>
              <a:buChar char="●"/>
            </a:pPr>
            <a:r>
              <a:rPr lang="en"/>
              <a:t>Its a pure C# code, it doesn't have MVC architecture implemented.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452200" y="19582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             Working Of The Application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05" name="Google Shape;105;p2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06" name="Google Shape;106;p20"/>
          <p:cNvPicPr preferRelativeResize="0"/>
          <p:nvPr/>
        </p:nvPicPr>
        <p:blipFill>
          <a:blip r:embed="rId3">
            <a:alphaModFix/>
          </a:blip>
          <a:stretch>
            <a:fillRect/>
          </a:stretch>
        </p:blipFill>
        <p:spPr>
          <a:xfrm>
            <a:off x="337325" y="301338"/>
            <a:ext cx="8469352" cy="45408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1"/>
          <p:cNvPicPr preferRelativeResize="0"/>
          <p:nvPr/>
        </p:nvPicPr>
        <p:blipFill rotWithShape="1">
          <a:blip r:embed="rId3">
            <a:alphaModFix/>
          </a:blip>
          <a:srcRect t="-1080" b="1080"/>
          <a:stretch/>
        </p:blipFill>
        <p:spPr>
          <a:xfrm>
            <a:off x="466800" y="259150"/>
            <a:ext cx="7921599" cy="4530726"/>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267</Words>
  <Application>Microsoft Office PowerPoint</Application>
  <PresentationFormat>On-screen Show (16:9)</PresentationFormat>
  <Paragraphs>30</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Roboto Slab</vt:lpstr>
      <vt:lpstr>Roboto</vt:lpstr>
      <vt:lpstr>Arial</vt:lpstr>
      <vt:lpstr>Marina</vt:lpstr>
      <vt:lpstr>Advanced .Net Final Presentation</vt:lpstr>
      <vt:lpstr>Presentation Flow</vt:lpstr>
      <vt:lpstr>Problem</vt:lpstr>
      <vt:lpstr>Challenges Involved</vt:lpstr>
      <vt:lpstr>Solutions </vt:lpstr>
      <vt:lpstr>Limitations</vt:lpstr>
      <vt:lpstr>             Working Of The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Validations </vt:lpstr>
      <vt:lpstr>PowerPoint Presentation</vt:lpstr>
      <vt:lpstr>PowerPoint Presentation</vt:lpstr>
      <vt:lpstr>PowerPoint Presentation</vt:lpstr>
      <vt:lpstr>PowerPoint Presentation</vt:lpstr>
      <vt:lpstr>PowerPoint Presentation</vt:lpstr>
      <vt:lpstr>PowerPoint Presentation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.Net Final Presentation</dc:title>
  <cp:lastModifiedBy>Dhruv Sureshbhai Moradiya</cp:lastModifiedBy>
  <cp:revision>1</cp:revision>
  <dcterms:modified xsi:type="dcterms:W3CDTF">2020-12-01T17:56:05Z</dcterms:modified>
</cp:coreProperties>
</file>