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8" r:id="rId3"/>
    <p:sldId id="257" r:id="rId4"/>
    <p:sldId id="259" r:id="rId5"/>
    <p:sldId id="262" r:id="rId6"/>
    <p:sldId id="263" r:id="rId7"/>
    <p:sldId id="264" r:id="rId8"/>
    <p:sldId id="265" r:id="rId9"/>
    <p:sldId id="266" r:id="rId10"/>
    <p:sldId id="267" r:id="rId11"/>
    <p:sldId id="268" r:id="rId12"/>
    <p:sldId id="269" r:id="rId13"/>
    <p:sldId id="270" r:id="rId14"/>
    <p:sldId id="271" r:id="rId15"/>
    <p:sldId id="272" r:id="rId16"/>
    <p:sldId id="273" r:id="rId17"/>
    <p:sldId id="260"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0" d="100"/>
          <a:sy n="80" d="100"/>
        </p:scale>
        <p:origin x="58" y="1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ivya Velugula" userId="7b61ae24e486819b" providerId="LiveId" clId="{A1F62C66-C347-4CB9-A0CC-F07EC54728A1}"/>
    <pc:docChg chg="undo custSel mod modSld">
      <pc:chgData name="Divya Velugula" userId="7b61ae24e486819b" providerId="LiveId" clId="{A1F62C66-C347-4CB9-A0CC-F07EC54728A1}" dt="2020-04-29T19:49:01.969" v="78" actId="20577"/>
      <pc:docMkLst>
        <pc:docMk/>
      </pc:docMkLst>
      <pc:sldChg chg="addSp delSp modSp mod setBg setClrOvrMap">
        <pc:chgData name="Divya Velugula" userId="7b61ae24e486819b" providerId="LiveId" clId="{A1F62C66-C347-4CB9-A0CC-F07EC54728A1}" dt="2020-04-29T17:53:11.381" v="57" actId="20577"/>
        <pc:sldMkLst>
          <pc:docMk/>
          <pc:sldMk cId="692971480" sldId="256"/>
        </pc:sldMkLst>
        <pc:spChg chg="mod">
          <ac:chgData name="Divya Velugula" userId="7b61ae24e486819b" providerId="LiveId" clId="{A1F62C66-C347-4CB9-A0CC-F07EC54728A1}" dt="2020-04-29T17:45:32.542" v="44" actId="26606"/>
          <ac:spMkLst>
            <pc:docMk/>
            <pc:sldMk cId="692971480" sldId="256"/>
            <ac:spMk id="2" creationId="{AD5BCAB7-2B9A-4BE6-ACC6-D5EC2F95EECB}"/>
          </ac:spMkLst>
        </pc:spChg>
        <pc:spChg chg="mod">
          <ac:chgData name="Divya Velugula" userId="7b61ae24e486819b" providerId="LiveId" clId="{A1F62C66-C347-4CB9-A0CC-F07EC54728A1}" dt="2020-04-29T17:53:11.381" v="57" actId="20577"/>
          <ac:spMkLst>
            <pc:docMk/>
            <pc:sldMk cId="692971480" sldId="256"/>
            <ac:spMk id="3" creationId="{2769C9EE-926C-465A-9ADF-A9FE3E504E90}"/>
          </ac:spMkLst>
        </pc:spChg>
        <pc:spChg chg="add del">
          <ac:chgData name="Divya Velugula" userId="7b61ae24e486819b" providerId="LiveId" clId="{A1F62C66-C347-4CB9-A0CC-F07EC54728A1}" dt="2020-04-29T17:45:22.478" v="41" actId="26606"/>
          <ac:spMkLst>
            <pc:docMk/>
            <pc:sldMk cId="692971480" sldId="256"/>
            <ac:spMk id="9" creationId="{B709ADC9-6EAF-4268-9415-1ED5ECFA2218}"/>
          </ac:spMkLst>
        </pc:spChg>
        <pc:spChg chg="add del">
          <ac:chgData name="Divya Velugula" userId="7b61ae24e486819b" providerId="LiveId" clId="{A1F62C66-C347-4CB9-A0CC-F07EC54728A1}" dt="2020-04-29T17:45:32.500" v="43" actId="26606"/>
          <ac:spMkLst>
            <pc:docMk/>
            <pc:sldMk cId="692971480" sldId="256"/>
            <ac:spMk id="11" creationId="{0F30CCEB-94C4-4F72-BA5A-9CEA853022DA}"/>
          </ac:spMkLst>
        </pc:spChg>
        <pc:spChg chg="add del">
          <ac:chgData name="Divya Velugula" userId="7b61ae24e486819b" providerId="LiveId" clId="{A1F62C66-C347-4CB9-A0CC-F07EC54728A1}" dt="2020-04-29T17:45:32.500" v="43" actId="26606"/>
          <ac:spMkLst>
            <pc:docMk/>
            <pc:sldMk cId="692971480" sldId="256"/>
            <ac:spMk id="12" creationId="{7BB74091-09FE-44AF-8325-7FE6E175F727}"/>
          </ac:spMkLst>
        </pc:spChg>
        <pc:spChg chg="add del">
          <ac:chgData name="Divya Velugula" userId="7b61ae24e486819b" providerId="LiveId" clId="{A1F62C66-C347-4CB9-A0CC-F07EC54728A1}" dt="2020-04-29T17:45:32.500" v="43" actId="26606"/>
          <ac:spMkLst>
            <pc:docMk/>
            <pc:sldMk cId="692971480" sldId="256"/>
            <ac:spMk id="13" creationId="{0DE1A94F-CC8B-4954-97A7-ADD4F300D647}"/>
          </ac:spMkLst>
        </pc:spChg>
        <pc:spChg chg="add">
          <ac:chgData name="Divya Velugula" userId="7b61ae24e486819b" providerId="LiveId" clId="{A1F62C66-C347-4CB9-A0CC-F07EC54728A1}" dt="2020-04-29T17:45:32.542" v="44" actId="26606"/>
          <ac:spMkLst>
            <pc:docMk/>
            <pc:sldMk cId="692971480" sldId="256"/>
            <ac:spMk id="16" creationId="{B709ADC9-6EAF-4268-9415-1ED5ECFA2218}"/>
          </ac:spMkLst>
        </pc:spChg>
        <pc:picChg chg="add del">
          <ac:chgData name="Divya Velugula" userId="7b61ae24e486819b" providerId="LiveId" clId="{A1F62C66-C347-4CB9-A0CC-F07EC54728A1}" dt="2020-04-29T17:45:22.478" v="41" actId="26606"/>
          <ac:picMkLst>
            <pc:docMk/>
            <pc:sldMk cId="692971480" sldId="256"/>
            <ac:picMk id="5" creationId="{DA163417-3F72-4CE3-A88D-FB5F6BE520AD}"/>
          </ac:picMkLst>
        </pc:picChg>
        <pc:picChg chg="add del">
          <ac:chgData name="Divya Velugula" userId="7b61ae24e486819b" providerId="LiveId" clId="{A1F62C66-C347-4CB9-A0CC-F07EC54728A1}" dt="2020-04-29T17:45:32.500" v="43" actId="26606"/>
          <ac:picMkLst>
            <pc:docMk/>
            <pc:sldMk cId="692971480" sldId="256"/>
            <ac:picMk id="14" creationId="{2C48E145-9C27-46D2-96A6-D0512B27FFDB}"/>
          </ac:picMkLst>
        </pc:picChg>
        <pc:picChg chg="add">
          <ac:chgData name="Divya Velugula" userId="7b61ae24e486819b" providerId="LiveId" clId="{A1F62C66-C347-4CB9-A0CC-F07EC54728A1}" dt="2020-04-29T17:45:32.542" v="44" actId="26606"/>
          <ac:picMkLst>
            <pc:docMk/>
            <pc:sldMk cId="692971480" sldId="256"/>
            <ac:picMk id="17" creationId="{DA163417-3F72-4CE3-A88D-FB5F6BE520AD}"/>
          </ac:picMkLst>
        </pc:picChg>
      </pc:sldChg>
      <pc:sldChg chg="modSp">
        <pc:chgData name="Divya Velugula" userId="7b61ae24e486819b" providerId="LiveId" clId="{A1F62C66-C347-4CB9-A0CC-F07EC54728A1}" dt="2020-04-29T17:53:44.386" v="66" actId="20577"/>
        <pc:sldMkLst>
          <pc:docMk/>
          <pc:sldMk cId="1295522656" sldId="258"/>
        </pc:sldMkLst>
        <pc:spChg chg="mod">
          <ac:chgData name="Divya Velugula" userId="7b61ae24e486819b" providerId="LiveId" clId="{A1F62C66-C347-4CB9-A0CC-F07EC54728A1}" dt="2020-04-29T17:53:44.386" v="66" actId="20577"/>
          <ac:spMkLst>
            <pc:docMk/>
            <pc:sldMk cId="1295522656" sldId="258"/>
            <ac:spMk id="3" creationId="{851A5C45-F6B5-4873-90E8-A300C3EB57A8}"/>
          </ac:spMkLst>
        </pc:spChg>
      </pc:sldChg>
      <pc:sldChg chg="modSp">
        <pc:chgData name="Divya Velugula" userId="7b61ae24e486819b" providerId="LiveId" clId="{A1F62C66-C347-4CB9-A0CC-F07EC54728A1}" dt="2020-04-29T19:49:01.969" v="78" actId="20577"/>
        <pc:sldMkLst>
          <pc:docMk/>
          <pc:sldMk cId="1221815092" sldId="265"/>
        </pc:sldMkLst>
        <pc:spChg chg="mod">
          <ac:chgData name="Divya Velugula" userId="7b61ae24e486819b" providerId="LiveId" clId="{A1F62C66-C347-4CB9-A0CC-F07EC54728A1}" dt="2020-04-29T19:49:01.969" v="78" actId="20577"/>
          <ac:spMkLst>
            <pc:docMk/>
            <pc:sldMk cId="1221815092" sldId="265"/>
            <ac:spMk id="3" creationId="{B8563ACC-21FD-457C-824C-6CF717EAFD7D}"/>
          </ac:spMkLst>
        </pc:spChg>
      </pc:sldChg>
      <pc:sldChg chg="modSp">
        <pc:chgData name="Divya Velugula" userId="7b61ae24e486819b" providerId="LiveId" clId="{A1F62C66-C347-4CB9-A0CC-F07EC54728A1}" dt="2020-04-29T18:18:01.522" v="67" actId="1076"/>
        <pc:sldMkLst>
          <pc:docMk/>
          <pc:sldMk cId="3101958306" sldId="268"/>
        </pc:sldMkLst>
        <pc:spChg chg="mod">
          <ac:chgData name="Divya Velugula" userId="7b61ae24e486819b" providerId="LiveId" clId="{A1F62C66-C347-4CB9-A0CC-F07EC54728A1}" dt="2020-04-29T18:18:01.522" v="67" actId="1076"/>
          <ac:spMkLst>
            <pc:docMk/>
            <pc:sldMk cId="3101958306" sldId="268"/>
            <ac:spMk id="21" creationId="{3E15946C-1073-48AD-A4B5-BE8B0F20E8DD}"/>
          </ac:spMkLst>
        </pc:spChg>
      </pc:sldChg>
      <pc:sldChg chg="modSp">
        <pc:chgData name="Divya Velugula" userId="7b61ae24e486819b" providerId="LiveId" clId="{A1F62C66-C347-4CB9-A0CC-F07EC54728A1}" dt="2020-04-29T18:35:29.588" v="77" actId="20577"/>
        <pc:sldMkLst>
          <pc:docMk/>
          <pc:sldMk cId="2137727667" sldId="272"/>
        </pc:sldMkLst>
        <pc:spChg chg="mod">
          <ac:chgData name="Divya Velugula" userId="7b61ae24e486819b" providerId="LiveId" clId="{A1F62C66-C347-4CB9-A0CC-F07EC54728A1}" dt="2020-04-29T18:35:29.588" v="77" actId="20577"/>
          <ac:spMkLst>
            <pc:docMk/>
            <pc:sldMk cId="2137727667" sldId="272"/>
            <ac:spMk id="17" creationId="{12A585BE-D3D2-4168-A041-DE71B1AE53F6}"/>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0B86E84-7299-49E5-8FC0-9A0E37734AA0}"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23BEC935-410A-4FE7-A8F1-A6B72CFA6EC4}">
      <dgm:prSet/>
      <dgm:spPr/>
      <dgm:t>
        <a:bodyPr/>
        <a:lstStyle/>
        <a:p>
          <a:r>
            <a:rPr lang="en-US" baseline="0"/>
            <a:t>Hypothesis testing is a statistical method that is used in making statistical decisions using experimental data. </a:t>
          </a:r>
          <a:endParaRPr lang="en-US"/>
        </a:p>
      </dgm:t>
    </dgm:pt>
    <dgm:pt modelId="{F26785B4-4E9B-4D86-80CF-79FF85A24AC0}" type="parTrans" cxnId="{795D291D-1C25-4CF2-B2D8-DD46B5913917}">
      <dgm:prSet/>
      <dgm:spPr/>
      <dgm:t>
        <a:bodyPr/>
        <a:lstStyle/>
        <a:p>
          <a:endParaRPr lang="en-US"/>
        </a:p>
      </dgm:t>
    </dgm:pt>
    <dgm:pt modelId="{02D3C910-1D25-4EAA-8186-00E20C8764CE}" type="sibTrans" cxnId="{795D291D-1C25-4CF2-B2D8-DD46B5913917}">
      <dgm:prSet/>
      <dgm:spPr/>
      <dgm:t>
        <a:bodyPr/>
        <a:lstStyle/>
        <a:p>
          <a:endParaRPr lang="en-US"/>
        </a:p>
      </dgm:t>
    </dgm:pt>
    <dgm:pt modelId="{85DE7F1D-203B-40DA-9B13-1B4ADBD152B8}">
      <dgm:prSet/>
      <dgm:spPr/>
      <dgm:t>
        <a:bodyPr/>
        <a:lstStyle/>
        <a:p>
          <a:r>
            <a:rPr lang="en-US" baseline="0"/>
            <a:t>We can evaluate two mutually exclusive statements about a population to determine which statement is best supported by the sample data.</a:t>
          </a:r>
          <a:endParaRPr lang="en-US"/>
        </a:p>
      </dgm:t>
    </dgm:pt>
    <dgm:pt modelId="{BD2E74B0-629B-4BF2-8BE7-B4FA8CADA196}" type="parTrans" cxnId="{87517DFD-F946-4118-8BF9-FDBB3610407D}">
      <dgm:prSet/>
      <dgm:spPr/>
      <dgm:t>
        <a:bodyPr/>
        <a:lstStyle/>
        <a:p>
          <a:endParaRPr lang="en-US"/>
        </a:p>
      </dgm:t>
    </dgm:pt>
    <dgm:pt modelId="{2465ED9A-9618-4A34-B88C-2300E5BBA38B}" type="sibTrans" cxnId="{87517DFD-F946-4118-8BF9-FDBB3610407D}">
      <dgm:prSet/>
      <dgm:spPr/>
      <dgm:t>
        <a:bodyPr/>
        <a:lstStyle/>
        <a:p>
          <a:endParaRPr lang="en-US"/>
        </a:p>
      </dgm:t>
    </dgm:pt>
    <dgm:pt modelId="{F92B753E-845C-46BA-A2BA-C69674E8A1A7}">
      <dgm:prSet/>
      <dgm:spPr/>
      <dgm:t>
        <a:bodyPr/>
        <a:lstStyle/>
        <a:p>
          <a:r>
            <a:rPr lang="en-US" baseline="0"/>
            <a:t>Statement: Can we predict the success of a movie based on information about the film available prior to theatrical release?</a:t>
          </a:r>
          <a:endParaRPr lang="en-US"/>
        </a:p>
      </dgm:t>
    </dgm:pt>
    <dgm:pt modelId="{E67C3E17-EC3E-4160-A391-931615C9C6DF}" type="parTrans" cxnId="{D020C736-5D9E-418A-91E1-DDB1EF19DE25}">
      <dgm:prSet/>
      <dgm:spPr/>
      <dgm:t>
        <a:bodyPr/>
        <a:lstStyle/>
        <a:p>
          <a:endParaRPr lang="en-US"/>
        </a:p>
      </dgm:t>
    </dgm:pt>
    <dgm:pt modelId="{9568D32F-A02D-4EBC-A109-4BF914E3B0E2}" type="sibTrans" cxnId="{D020C736-5D9E-418A-91E1-DDB1EF19DE25}">
      <dgm:prSet/>
      <dgm:spPr/>
      <dgm:t>
        <a:bodyPr/>
        <a:lstStyle/>
        <a:p>
          <a:endParaRPr lang="en-US"/>
        </a:p>
      </dgm:t>
    </dgm:pt>
    <dgm:pt modelId="{B35CC9EC-CA0C-4EB4-B843-7CE7142A1C63}">
      <dgm:prSet/>
      <dgm:spPr/>
      <dgm:t>
        <a:bodyPr/>
        <a:lstStyle/>
        <a:p>
          <a:r>
            <a:rPr lang="en-US" baseline="0"/>
            <a:t>Variables used to test the hypothesis : Number of voted users, Run time, title_year, gross and budget.</a:t>
          </a:r>
          <a:endParaRPr lang="en-US"/>
        </a:p>
      </dgm:t>
    </dgm:pt>
    <dgm:pt modelId="{A509202F-D89C-4388-91E0-6C2B05127A04}" type="parTrans" cxnId="{EEB45E66-0AEF-4B27-BEC7-698D7A2BBEE7}">
      <dgm:prSet/>
      <dgm:spPr/>
      <dgm:t>
        <a:bodyPr/>
        <a:lstStyle/>
        <a:p>
          <a:endParaRPr lang="en-US"/>
        </a:p>
      </dgm:t>
    </dgm:pt>
    <dgm:pt modelId="{E80EC774-8450-4AB3-A53C-C7B4A29BE4A6}" type="sibTrans" cxnId="{EEB45E66-0AEF-4B27-BEC7-698D7A2BBEE7}">
      <dgm:prSet/>
      <dgm:spPr/>
      <dgm:t>
        <a:bodyPr/>
        <a:lstStyle/>
        <a:p>
          <a:endParaRPr lang="en-US"/>
        </a:p>
      </dgm:t>
    </dgm:pt>
    <dgm:pt modelId="{70A8FD4D-A585-4A75-8BFE-D0447A9AF43A}" type="pres">
      <dgm:prSet presAssocID="{E0B86E84-7299-49E5-8FC0-9A0E37734AA0}" presName="vert0" presStyleCnt="0">
        <dgm:presLayoutVars>
          <dgm:dir/>
          <dgm:animOne val="branch"/>
          <dgm:animLvl val="lvl"/>
        </dgm:presLayoutVars>
      </dgm:prSet>
      <dgm:spPr/>
    </dgm:pt>
    <dgm:pt modelId="{BC1CA5FA-D615-4427-804F-66248C690729}" type="pres">
      <dgm:prSet presAssocID="{23BEC935-410A-4FE7-A8F1-A6B72CFA6EC4}" presName="thickLine" presStyleLbl="alignNode1" presStyleIdx="0" presStyleCnt="4"/>
      <dgm:spPr/>
    </dgm:pt>
    <dgm:pt modelId="{59766B2A-B8AA-4642-A281-72F96694F1F5}" type="pres">
      <dgm:prSet presAssocID="{23BEC935-410A-4FE7-A8F1-A6B72CFA6EC4}" presName="horz1" presStyleCnt="0"/>
      <dgm:spPr/>
    </dgm:pt>
    <dgm:pt modelId="{11A4779C-64AC-454C-9C76-A180C4B49DAE}" type="pres">
      <dgm:prSet presAssocID="{23BEC935-410A-4FE7-A8F1-A6B72CFA6EC4}" presName="tx1" presStyleLbl="revTx" presStyleIdx="0" presStyleCnt="4"/>
      <dgm:spPr/>
    </dgm:pt>
    <dgm:pt modelId="{D77E089A-C34A-42DC-A8FA-9365670174BD}" type="pres">
      <dgm:prSet presAssocID="{23BEC935-410A-4FE7-A8F1-A6B72CFA6EC4}" presName="vert1" presStyleCnt="0"/>
      <dgm:spPr/>
    </dgm:pt>
    <dgm:pt modelId="{B54C53C4-6D22-4522-83F8-B2D2D072A90C}" type="pres">
      <dgm:prSet presAssocID="{85DE7F1D-203B-40DA-9B13-1B4ADBD152B8}" presName="thickLine" presStyleLbl="alignNode1" presStyleIdx="1" presStyleCnt="4"/>
      <dgm:spPr/>
    </dgm:pt>
    <dgm:pt modelId="{B1DDDBF6-DF0C-4B74-9EE6-42B65FF41A8E}" type="pres">
      <dgm:prSet presAssocID="{85DE7F1D-203B-40DA-9B13-1B4ADBD152B8}" presName="horz1" presStyleCnt="0"/>
      <dgm:spPr/>
    </dgm:pt>
    <dgm:pt modelId="{1DBDCB50-E19E-40C8-A28E-E59BC1C347BD}" type="pres">
      <dgm:prSet presAssocID="{85DE7F1D-203B-40DA-9B13-1B4ADBD152B8}" presName="tx1" presStyleLbl="revTx" presStyleIdx="1" presStyleCnt="4"/>
      <dgm:spPr/>
    </dgm:pt>
    <dgm:pt modelId="{7D5E35E7-7DD6-4C3D-861D-C00F2859CDEF}" type="pres">
      <dgm:prSet presAssocID="{85DE7F1D-203B-40DA-9B13-1B4ADBD152B8}" presName="vert1" presStyleCnt="0"/>
      <dgm:spPr/>
    </dgm:pt>
    <dgm:pt modelId="{2B536886-E305-4BEB-AC70-47B0D2A28B38}" type="pres">
      <dgm:prSet presAssocID="{F92B753E-845C-46BA-A2BA-C69674E8A1A7}" presName="thickLine" presStyleLbl="alignNode1" presStyleIdx="2" presStyleCnt="4"/>
      <dgm:spPr/>
    </dgm:pt>
    <dgm:pt modelId="{A8F77675-EAF7-415E-B9E9-F68727E65CB2}" type="pres">
      <dgm:prSet presAssocID="{F92B753E-845C-46BA-A2BA-C69674E8A1A7}" presName="horz1" presStyleCnt="0"/>
      <dgm:spPr/>
    </dgm:pt>
    <dgm:pt modelId="{EC2DE9F7-8F1D-4AFF-A397-A337BF0CF876}" type="pres">
      <dgm:prSet presAssocID="{F92B753E-845C-46BA-A2BA-C69674E8A1A7}" presName="tx1" presStyleLbl="revTx" presStyleIdx="2" presStyleCnt="4"/>
      <dgm:spPr/>
    </dgm:pt>
    <dgm:pt modelId="{0A0509B1-A4DC-4611-9F79-995F9102F2D5}" type="pres">
      <dgm:prSet presAssocID="{F92B753E-845C-46BA-A2BA-C69674E8A1A7}" presName="vert1" presStyleCnt="0"/>
      <dgm:spPr/>
    </dgm:pt>
    <dgm:pt modelId="{1E64F6DA-F611-45CD-9AA1-5E92F343FF9D}" type="pres">
      <dgm:prSet presAssocID="{B35CC9EC-CA0C-4EB4-B843-7CE7142A1C63}" presName="thickLine" presStyleLbl="alignNode1" presStyleIdx="3" presStyleCnt="4"/>
      <dgm:spPr/>
    </dgm:pt>
    <dgm:pt modelId="{F5C89A43-A9F3-4676-99C2-7DB5A503ACDA}" type="pres">
      <dgm:prSet presAssocID="{B35CC9EC-CA0C-4EB4-B843-7CE7142A1C63}" presName="horz1" presStyleCnt="0"/>
      <dgm:spPr/>
    </dgm:pt>
    <dgm:pt modelId="{FD20845D-88AD-41B4-B3FE-819729A2D69A}" type="pres">
      <dgm:prSet presAssocID="{B35CC9EC-CA0C-4EB4-B843-7CE7142A1C63}" presName="tx1" presStyleLbl="revTx" presStyleIdx="3" presStyleCnt="4"/>
      <dgm:spPr/>
    </dgm:pt>
    <dgm:pt modelId="{42024C77-ABCD-43A5-A5FA-183A222E0AFB}" type="pres">
      <dgm:prSet presAssocID="{B35CC9EC-CA0C-4EB4-B843-7CE7142A1C63}" presName="vert1" presStyleCnt="0"/>
      <dgm:spPr/>
    </dgm:pt>
  </dgm:ptLst>
  <dgm:cxnLst>
    <dgm:cxn modelId="{795D291D-1C25-4CF2-B2D8-DD46B5913917}" srcId="{E0B86E84-7299-49E5-8FC0-9A0E37734AA0}" destId="{23BEC935-410A-4FE7-A8F1-A6B72CFA6EC4}" srcOrd="0" destOrd="0" parTransId="{F26785B4-4E9B-4D86-80CF-79FF85A24AC0}" sibTransId="{02D3C910-1D25-4EAA-8186-00E20C8764CE}"/>
    <dgm:cxn modelId="{D020C736-5D9E-418A-91E1-DDB1EF19DE25}" srcId="{E0B86E84-7299-49E5-8FC0-9A0E37734AA0}" destId="{F92B753E-845C-46BA-A2BA-C69674E8A1A7}" srcOrd="2" destOrd="0" parTransId="{E67C3E17-EC3E-4160-A391-931615C9C6DF}" sibTransId="{9568D32F-A02D-4EBC-A109-4BF914E3B0E2}"/>
    <dgm:cxn modelId="{EEB45E66-0AEF-4B27-BEC7-698D7A2BBEE7}" srcId="{E0B86E84-7299-49E5-8FC0-9A0E37734AA0}" destId="{B35CC9EC-CA0C-4EB4-B843-7CE7142A1C63}" srcOrd="3" destOrd="0" parTransId="{A509202F-D89C-4388-91E0-6C2B05127A04}" sibTransId="{E80EC774-8450-4AB3-A53C-C7B4A29BE4A6}"/>
    <dgm:cxn modelId="{BEC4BF4A-BE96-4A25-B717-50409521CB72}" type="presOf" srcId="{E0B86E84-7299-49E5-8FC0-9A0E37734AA0}" destId="{70A8FD4D-A585-4A75-8BFE-D0447A9AF43A}" srcOrd="0" destOrd="0" presId="urn:microsoft.com/office/officeart/2008/layout/LinedList"/>
    <dgm:cxn modelId="{BBE65286-ACE2-4784-9428-666F75C77AEA}" type="presOf" srcId="{B35CC9EC-CA0C-4EB4-B843-7CE7142A1C63}" destId="{FD20845D-88AD-41B4-B3FE-819729A2D69A}" srcOrd="0" destOrd="0" presId="urn:microsoft.com/office/officeart/2008/layout/LinedList"/>
    <dgm:cxn modelId="{5E1F4694-BCBE-443E-AFAA-00118866769C}" type="presOf" srcId="{85DE7F1D-203B-40DA-9B13-1B4ADBD152B8}" destId="{1DBDCB50-E19E-40C8-A28E-E59BC1C347BD}" srcOrd="0" destOrd="0" presId="urn:microsoft.com/office/officeart/2008/layout/LinedList"/>
    <dgm:cxn modelId="{F73F41BC-7F5B-4911-B197-0994A1D6222A}" type="presOf" srcId="{23BEC935-410A-4FE7-A8F1-A6B72CFA6EC4}" destId="{11A4779C-64AC-454C-9C76-A180C4B49DAE}" srcOrd="0" destOrd="0" presId="urn:microsoft.com/office/officeart/2008/layout/LinedList"/>
    <dgm:cxn modelId="{94E843CD-ED83-4A05-94F0-8B007D0D9152}" type="presOf" srcId="{F92B753E-845C-46BA-A2BA-C69674E8A1A7}" destId="{EC2DE9F7-8F1D-4AFF-A397-A337BF0CF876}" srcOrd="0" destOrd="0" presId="urn:microsoft.com/office/officeart/2008/layout/LinedList"/>
    <dgm:cxn modelId="{87517DFD-F946-4118-8BF9-FDBB3610407D}" srcId="{E0B86E84-7299-49E5-8FC0-9A0E37734AA0}" destId="{85DE7F1D-203B-40DA-9B13-1B4ADBD152B8}" srcOrd="1" destOrd="0" parTransId="{BD2E74B0-629B-4BF2-8BE7-B4FA8CADA196}" sibTransId="{2465ED9A-9618-4A34-B88C-2300E5BBA38B}"/>
    <dgm:cxn modelId="{D4A64A1B-A654-4A13-B6F4-B9898D42D422}" type="presParOf" srcId="{70A8FD4D-A585-4A75-8BFE-D0447A9AF43A}" destId="{BC1CA5FA-D615-4427-804F-66248C690729}" srcOrd="0" destOrd="0" presId="urn:microsoft.com/office/officeart/2008/layout/LinedList"/>
    <dgm:cxn modelId="{5DAE4EAC-4792-4CF5-B1B2-51FB8B37C394}" type="presParOf" srcId="{70A8FD4D-A585-4A75-8BFE-D0447A9AF43A}" destId="{59766B2A-B8AA-4642-A281-72F96694F1F5}" srcOrd="1" destOrd="0" presId="urn:microsoft.com/office/officeart/2008/layout/LinedList"/>
    <dgm:cxn modelId="{8B8DF277-4BA8-4429-A5EA-10712EAE2D49}" type="presParOf" srcId="{59766B2A-B8AA-4642-A281-72F96694F1F5}" destId="{11A4779C-64AC-454C-9C76-A180C4B49DAE}" srcOrd="0" destOrd="0" presId="urn:microsoft.com/office/officeart/2008/layout/LinedList"/>
    <dgm:cxn modelId="{9B3C6BE6-A438-4B3D-A705-B40BCF57127A}" type="presParOf" srcId="{59766B2A-B8AA-4642-A281-72F96694F1F5}" destId="{D77E089A-C34A-42DC-A8FA-9365670174BD}" srcOrd="1" destOrd="0" presId="urn:microsoft.com/office/officeart/2008/layout/LinedList"/>
    <dgm:cxn modelId="{8D0B59B1-2B02-44DA-A27C-FB103FD26100}" type="presParOf" srcId="{70A8FD4D-A585-4A75-8BFE-D0447A9AF43A}" destId="{B54C53C4-6D22-4522-83F8-B2D2D072A90C}" srcOrd="2" destOrd="0" presId="urn:microsoft.com/office/officeart/2008/layout/LinedList"/>
    <dgm:cxn modelId="{F40EC28D-1DFD-47DB-B38A-033808025E50}" type="presParOf" srcId="{70A8FD4D-A585-4A75-8BFE-D0447A9AF43A}" destId="{B1DDDBF6-DF0C-4B74-9EE6-42B65FF41A8E}" srcOrd="3" destOrd="0" presId="urn:microsoft.com/office/officeart/2008/layout/LinedList"/>
    <dgm:cxn modelId="{618EE366-7422-423B-A10C-1378AB75A595}" type="presParOf" srcId="{B1DDDBF6-DF0C-4B74-9EE6-42B65FF41A8E}" destId="{1DBDCB50-E19E-40C8-A28E-E59BC1C347BD}" srcOrd="0" destOrd="0" presId="urn:microsoft.com/office/officeart/2008/layout/LinedList"/>
    <dgm:cxn modelId="{D1F2C93C-9FED-4E4C-97C3-CC20265A5E0D}" type="presParOf" srcId="{B1DDDBF6-DF0C-4B74-9EE6-42B65FF41A8E}" destId="{7D5E35E7-7DD6-4C3D-861D-C00F2859CDEF}" srcOrd="1" destOrd="0" presId="urn:microsoft.com/office/officeart/2008/layout/LinedList"/>
    <dgm:cxn modelId="{6C8AB212-D843-4E57-B0D0-F8429F5B9E42}" type="presParOf" srcId="{70A8FD4D-A585-4A75-8BFE-D0447A9AF43A}" destId="{2B536886-E305-4BEB-AC70-47B0D2A28B38}" srcOrd="4" destOrd="0" presId="urn:microsoft.com/office/officeart/2008/layout/LinedList"/>
    <dgm:cxn modelId="{85A080F7-EA95-4C2E-A4CA-1E353272A6C2}" type="presParOf" srcId="{70A8FD4D-A585-4A75-8BFE-D0447A9AF43A}" destId="{A8F77675-EAF7-415E-B9E9-F68727E65CB2}" srcOrd="5" destOrd="0" presId="urn:microsoft.com/office/officeart/2008/layout/LinedList"/>
    <dgm:cxn modelId="{1A819BF2-D7C6-456C-8FD6-66685D6845D5}" type="presParOf" srcId="{A8F77675-EAF7-415E-B9E9-F68727E65CB2}" destId="{EC2DE9F7-8F1D-4AFF-A397-A337BF0CF876}" srcOrd="0" destOrd="0" presId="urn:microsoft.com/office/officeart/2008/layout/LinedList"/>
    <dgm:cxn modelId="{16165839-F47A-4BD0-AB1D-99C933A3B69C}" type="presParOf" srcId="{A8F77675-EAF7-415E-B9E9-F68727E65CB2}" destId="{0A0509B1-A4DC-4611-9F79-995F9102F2D5}" srcOrd="1" destOrd="0" presId="urn:microsoft.com/office/officeart/2008/layout/LinedList"/>
    <dgm:cxn modelId="{5FE98D8B-A5F2-47A6-97F2-C09353CBBC8B}" type="presParOf" srcId="{70A8FD4D-A585-4A75-8BFE-D0447A9AF43A}" destId="{1E64F6DA-F611-45CD-9AA1-5E92F343FF9D}" srcOrd="6" destOrd="0" presId="urn:microsoft.com/office/officeart/2008/layout/LinedList"/>
    <dgm:cxn modelId="{37D3BC55-AD00-410D-B138-08E03DBAC43E}" type="presParOf" srcId="{70A8FD4D-A585-4A75-8BFE-D0447A9AF43A}" destId="{F5C89A43-A9F3-4676-99C2-7DB5A503ACDA}" srcOrd="7" destOrd="0" presId="urn:microsoft.com/office/officeart/2008/layout/LinedList"/>
    <dgm:cxn modelId="{FE411B0C-D793-4B95-94B3-8ECA6C1636F5}" type="presParOf" srcId="{F5C89A43-A9F3-4676-99C2-7DB5A503ACDA}" destId="{FD20845D-88AD-41B4-B3FE-819729A2D69A}" srcOrd="0" destOrd="0" presId="urn:microsoft.com/office/officeart/2008/layout/LinedList"/>
    <dgm:cxn modelId="{2C450A6D-B96C-40A6-BADE-1E2FD70DF3CC}" type="presParOf" srcId="{F5C89A43-A9F3-4676-99C2-7DB5A503ACDA}" destId="{42024C77-ABCD-43A5-A5FA-183A222E0AFB}"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1CA5FA-D615-4427-804F-66248C690729}">
      <dsp:nvSpPr>
        <dsp:cNvPr id="0" name=""/>
        <dsp:cNvSpPr/>
      </dsp:nvSpPr>
      <dsp:spPr>
        <a:xfrm>
          <a:off x="0" y="0"/>
          <a:ext cx="6506304" cy="0"/>
        </a:xfrm>
        <a:prstGeom prst="line">
          <a:avLst/>
        </a:prstGeom>
        <a:solidFill>
          <a:schemeClr val="accent2">
            <a:hueOff val="0"/>
            <a:satOff val="0"/>
            <a:lumOff val="0"/>
            <a:alphaOff val="0"/>
          </a:schemeClr>
        </a:solidFill>
        <a:ln w="34925" cap="flat" cmpd="sng" algn="in">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1A4779C-64AC-454C-9C76-A180C4B49DAE}">
      <dsp:nvSpPr>
        <dsp:cNvPr id="0" name=""/>
        <dsp:cNvSpPr/>
      </dsp:nvSpPr>
      <dsp:spPr>
        <a:xfrm>
          <a:off x="0" y="0"/>
          <a:ext cx="6506304" cy="13944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baseline="0"/>
            <a:t>Hypothesis testing is a statistical method that is used in making statistical decisions using experimental data. </a:t>
          </a:r>
          <a:endParaRPr lang="en-US" sz="2300" kern="1200"/>
        </a:p>
      </dsp:txBody>
      <dsp:txXfrm>
        <a:off x="0" y="0"/>
        <a:ext cx="6506304" cy="1394460"/>
      </dsp:txXfrm>
    </dsp:sp>
    <dsp:sp modelId="{B54C53C4-6D22-4522-83F8-B2D2D072A90C}">
      <dsp:nvSpPr>
        <dsp:cNvPr id="0" name=""/>
        <dsp:cNvSpPr/>
      </dsp:nvSpPr>
      <dsp:spPr>
        <a:xfrm>
          <a:off x="0" y="1394460"/>
          <a:ext cx="6506304" cy="0"/>
        </a:xfrm>
        <a:prstGeom prst="line">
          <a:avLst/>
        </a:prstGeom>
        <a:solidFill>
          <a:schemeClr val="accent2">
            <a:hueOff val="-55218"/>
            <a:satOff val="-18112"/>
            <a:lumOff val="-6601"/>
            <a:alphaOff val="0"/>
          </a:schemeClr>
        </a:solidFill>
        <a:ln w="34925" cap="flat" cmpd="sng" algn="in">
          <a:solidFill>
            <a:schemeClr val="accent2">
              <a:hueOff val="-55218"/>
              <a:satOff val="-18112"/>
              <a:lumOff val="-6601"/>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DBDCB50-E19E-40C8-A28E-E59BC1C347BD}">
      <dsp:nvSpPr>
        <dsp:cNvPr id="0" name=""/>
        <dsp:cNvSpPr/>
      </dsp:nvSpPr>
      <dsp:spPr>
        <a:xfrm>
          <a:off x="0" y="1394460"/>
          <a:ext cx="6506304" cy="13944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baseline="0"/>
            <a:t>We can evaluate two mutually exclusive statements about a population to determine which statement is best supported by the sample data.</a:t>
          </a:r>
          <a:endParaRPr lang="en-US" sz="2300" kern="1200"/>
        </a:p>
      </dsp:txBody>
      <dsp:txXfrm>
        <a:off x="0" y="1394460"/>
        <a:ext cx="6506304" cy="1394460"/>
      </dsp:txXfrm>
    </dsp:sp>
    <dsp:sp modelId="{2B536886-E305-4BEB-AC70-47B0D2A28B38}">
      <dsp:nvSpPr>
        <dsp:cNvPr id="0" name=""/>
        <dsp:cNvSpPr/>
      </dsp:nvSpPr>
      <dsp:spPr>
        <a:xfrm>
          <a:off x="0" y="2788920"/>
          <a:ext cx="6506304" cy="0"/>
        </a:xfrm>
        <a:prstGeom prst="line">
          <a:avLst/>
        </a:prstGeom>
        <a:solidFill>
          <a:schemeClr val="accent2">
            <a:hueOff val="-110436"/>
            <a:satOff val="-36223"/>
            <a:lumOff val="-13202"/>
            <a:alphaOff val="0"/>
          </a:schemeClr>
        </a:solidFill>
        <a:ln w="34925" cap="flat" cmpd="sng" algn="in">
          <a:solidFill>
            <a:schemeClr val="accent2">
              <a:hueOff val="-110436"/>
              <a:satOff val="-36223"/>
              <a:lumOff val="-13202"/>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C2DE9F7-8F1D-4AFF-A397-A337BF0CF876}">
      <dsp:nvSpPr>
        <dsp:cNvPr id="0" name=""/>
        <dsp:cNvSpPr/>
      </dsp:nvSpPr>
      <dsp:spPr>
        <a:xfrm>
          <a:off x="0" y="2788920"/>
          <a:ext cx="6506304" cy="13944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baseline="0"/>
            <a:t>Statement: Can we predict the success of a movie based on information about the film available prior to theatrical release?</a:t>
          </a:r>
          <a:endParaRPr lang="en-US" sz="2300" kern="1200"/>
        </a:p>
      </dsp:txBody>
      <dsp:txXfrm>
        <a:off x="0" y="2788920"/>
        <a:ext cx="6506304" cy="1394460"/>
      </dsp:txXfrm>
    </dsp:sp>
    <dsp:sp modelId="{1E64F6DA-F611-45CD-9AA1-5E92F343FF9D}">
      <dsp:nvSpPr>
        <dsp:cNvPr id="0" name=""/>
        <dsp:cNvSpPr/>
      </dsp:nvSpPr>
      <dsp:spPr>
        <a:xfrm>
          <a:off x="0" y="4183380"/>
          <a:ext cx="6506304" cy="0"/>
        </a:xfrm>
        <a:prstGeom prst="line">
          <a:avLst/>
        </a:prstGeom>
        <a:solidFill>
          <a:schemeClr val="accent2">
            <a:hueOff val="-165654"/>
            <a:satOff val="-54335"/>
            <a:lumOff val="-19803"/>
            <a:alphaOff val="0"/>
          </a:schemeClr>
        </a:solidFill>
        <a:ln w="34925" cap="flat" cmpd="sng" algn="in">
          <a:solidFill>
            <a:schemeClr val="accent2">
              <a:hueOff val="-165654"/>
              <a:satOff val="-54335"/>
              <a:lumOff val="-19803"/>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D20845D-88AD-41B4-B3FE-819729A2D69A}">
      <dsp:nvSpPr>
        <dsp:cNvPr id="0" name=""/>
        <dsp:cNvSpPr/>
      </dsp:nvSpPr>
      <dsp:spPr>
        <a:xfrm>
          <a:off x="0" y="4183380"/>
          <a:ext cx="6506304" cy="13944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baseline="0"/>
            <a:t>Variables used to test the hypothesis : Number of voted users, Run time, title_year, gross and budget.</a:t>
          </a:r>
          <a:endParaRPr lang="en-US" sz="2300" kern="1200"/>
        </a:p>
      </dsp:txBody>
      <dsp:txXfrm>
        <a:off x="0" y="4183380"/>
        <a:ext cx="6506304" cy="1394460"/>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94FE9983-1FD5-4219-9548-B61645638283}" type="datetimeFigureOut">
              <a:rPr lang="en-US" smtClean="0"/>
              <a:t>4/29/2020</a:t>
            </a:fld>
            <a:endParaRPr 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A8667748-5C1E-4399-BD62-C88D1047CB65}" type="slidenum">
              <a:rPr lang="en-US" smtClean="0"/>
              <a:t>‹#›</a:t>
            </a:fld>
            <a:endParaRPr lang="en-US"/>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4278002690"/>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4FE9983-1FD5-4219-9548-B61645638283}" type="datetimeFigureOut">
              <a:rPr lang="en-US" smtClean="0"/>
              <a:t>4/29/2020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667748-5C1E-4399-BD62-C88D1047CB65}" type="slidenum">
              <a:rPr lang="en-US" smtClean="0"/>
              <a:t>‹#›</a:t>
            </a:fld>
            <a:endParaRPr lang="en-US"/>
          </a:p>
        </p:txBody>
      </p:sp>
    </p:spTree>
    <p:extLst>
      <p:ext uri="{BB962C8B-B14F-4D97-AF65-F5344CB8AC3E}">
        <p14:creationId xmlns:p14="http://schemas.microsoft.com/office/powerpoint/2010/main" val="23345524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4FE9983-1FD5-4219-9548-B61645638283}" type="datetimeFigureOut">
              <a:rPr lang="en-US" smtClean="0"/>
              <a:t>4/29/2020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667748-5C1E-4399-BD62-C88D1047CB65}" type="slidenum">
              <a:rPr lang="en-US" smtClean="0"/>
              <a:t>‹#›</a:t>
            </a:fld>
            <a:endParaRPr lang="en-US"/>
          </a:p>
        </p:txBody>
      </p:sp>
    </p:spTree>
    <p:extLst>
      <p:ext uri="{BB962C8B-B14F-4D97-AF65-F5344CB8AC3E}">
        <p14:creationId xmlns:p14="http://schemas.microsoft.com/office/powerpoint/2010/main" val="17099852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4FE9983-1FD5-4219-9548-B61645638283}" type="datetimeFigureOut">
              <a:rPr lang="en-US" smtClean="0"/>
              <a:t>4/29/2020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667748-5C1E-4399-BD62-C88D1047CB65}" type="slidenum">
              <a:rPr lang="en-US" smtClean="0"/>
              <a:t>‹#›</a:t>
            </a:fld>
            <a:endParaRPr lang="en-US"/>
          </a:p>
        </p:txBody>
      </p:sp>
    </p:spTree>
    <p:extLst>
      <p:ext uri="{BB962C8B-B14F-4D97-AF65-F5344CB8AC3E}">
        <p14:creationId xmlns:p14="http://schemas.microsoft.com/office/powerpoint/2010/main" val="9677646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94FE9983-1FD5-4219-9548-B61645638283}" type="datetimeFigureOut">
              <a:rPr lang="en-US" smtClean="0"/>
              <a:t>4/29/2020</a:t>
            </a:fld>
            <a:endParaRPr 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A8667748-5C1E-4399-BD62-C88D1047CB65}" type="slidenum">
              <a:rPr lang="en-US" smtClean="0"/>
              <a:t>‹#›</a:t>
            </a:fld>
            <a:endParaRPr 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3973627824"/>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4FE9983-1FD5-4219-9548-B61645638283}" type="datetimeFigureOut">
              <a:rPr lang="en-US" smtClean="0"/>
              <a:t>4/29/2020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667748-5C1E-4399-BD62-C88D1047CB65}" type="slidenum">
              <a:rPr lang="en-US" smtClean="0"/>
              <a:t>‹#›</a:t>
            </a:fld>
            <a:endParaRPr lang="en-US"/>
          </a:p>
        </p:txBody>
      </p:sp>
    </p:spTree>
    <p:extLst>
      <p:ext uri="{BB962C8B-B14F-4D97-AF65-F5344CB8AC3E}">
        <p14:creationId xmlns:p14="http://schemas.microsoft.com/office/powerpoint/2010/main" val="23125087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4FE9983-1FD5-4219-9548-B61645638283}" type="datetimeFigureOut">
              <a:rPr lang="en-US" smtClean="0"/>
              <a:t>4/29/2020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8667748-5C1E-4399-BD62-C88D1047CB65}" type="slidenum">
              <a:rPr lang="en-US" smtClean="0"/>
              <a:t>‹#›</a:t>
            </a:fld>
            <a:endParaRPr lang="en-US"/>
          </a:p>
        </p:txBody>
      </p:sp>
    </p:spTree>
    <p:extLst>
      <p:ext uri="{BB962C8B-B14F-4D97-AF65-F5344CB8AC3E}">
        <p14:creationId xmlns:p14="http://schemas.microsoft.com/office/powerpoint/2010/main" val="21347505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4FE9983-1FD5-4219-9548-B61645638283}" type="datetimeFigureOut">
              <a:rPr lang="en-US" smtClean="0"/>
              <a:t>4/29/2020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8667748-5C1E-4399-BD62-C88D1047CB65}" type="slidenum">
              <a:rPr lang="en-US" smtClean="0"/>
              <a:t>‹#›</a:t>
            </a:fld>
            <a:endParaRPr lang="en-US"/>
          </a:p>
        </p:txBody>
      </p:sp>
    </p:spTree>
    <p:extLst>
      <p:ext uri="{BB962C8B-B14F-4D97-AF65-F5344CB8AC3E}">
        <p14:creationId xmlns:p14="http://schemas.microsoft.com/office/powerpoint/2010/main" val="10392798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FE9983-1FD5-4219-9548-B61645638283}" type="datetimeFigureOut">
              <a:rPr lang="en-US" smtClean="0"/>
              <a:t>4/29/2020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8667748-5C1E-4399-BD62-C88D1047CB65}" type="slidenum">
              <a:rPr lang="en-US" smtClean="0"/>
              <a:t>‹#›</a:t>
            </a:fld>
            <a:endParaRPr lang="en-US"/>
          </a:p>
        </p:txBody>
      </p:sp>
    </p:spTree>
    <p:extLst>
      <p:ext uri="{BB962C8B-B14F-4D97-AF65-F5344CB8AC3E}">
        <p14:creationId xmlns:p14="http://schemas.microsoft.com/office/powerpoint/2010/main" val="10447239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94FE9983-1FD5-4219-9548-B61645638283}" type="datetimeFigureOut">
              <a:rPr lang="en-US" smtClean="0"/>
              <a:t>4/29/2020</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A8667748-5C1E-4399-BD62-C88D1047CB65}"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7660444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94FE9983-1FD5-4219-9548-B61645638283}" type="datetimeFigureOut">
              <a:rPr lang="en-US" smtClean="0"/>
              <a:t>4/29/2020</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A8667748-5C1E-4399-BD62-C88D1047CB65}"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3765950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94FE9983-1FD5-4219-9548-B61645638283}" type="datetimeFigureOut">
              <a:rPr lang="en-US" smtClean="0"/>
              <a:t>4/29/2020</a:t>
            </a:fld>
            <a:endParaRPr lang="en-U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A8667748-5C1E-4399-BD62-C88D1047CB65}" type="slidenum">
              <a:rPr lang="en-US" smtClean="0"/>
              <a:t>‹#›</a:t>
            </a:fld>
            <a:endParaRPr lang="en-U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2979766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data.world/data-society/imdb-5000-movie-dataset"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8">
            <a:extLst>
              <a:ext uri="{FF2B5EF4-FFF2-40B4-BE49-F238E27FC236}">
                <a16:creationId xmlns:a16="http://schemas.microsoft.com/office/drawing/2014/main" id="{B709ADC9-6EAF-4268-9415-1ED5ECFA2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4">
            <a:extLst>
              <a:ext uri="{FF2B5EF4-FFF2-40B4-BE49-F238E27FC236}">
                <a16:creationId xmlns:a16="http://schemas.microsoft.com/office/drawing/2014/main" id="{DA163417-3F72-4CE3-A88D-FB5F6BE520AD}"/>
              </a:ext>
            </a:extLst>
          </p:cNvPr>
          <p:cNvPicPr>
            <a:picLocks noChangeAspect="1"/>
          </p:cNvPicPr>
          <p:nvPr/>
        </p:nvPicPr>
        <p:blipFill rotWithShape="1">
          <a:blip r:embed="rId2">
            <a:alphaModFix amt="40000"/>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AD5BCAB7-2B9A-4BE6-ACC6-D5EC2F95EECB}"/>
              </a:ext>
            </a:extLst>
          </p:cNvPr>
          <p:cNvSpPr>
            <a:spLocks noGrp="1"/>
          </p:cNvSpPr>
          <p:nvPr>
            <p:ph type="ctrTitle"/>
          </p:nvPr>
        </p:nvSpPr>
        <p:spPr>
          <a:xfrm>
            <a:off x="1915128" y="1788454"/>
            <a:ext cx="8361229" cy="2098226"/>
          </a:xfrm>
        </p:spPr>
        <p:txBody>
          <a:bodyPr>
            <a:normAutofit/>
          </a:bodyPr>
          <a:lstStyle/>
          <a:p>
            <a:r>
              <a:rPr lang="en-US" sz="5000"/>
              <a:t>Predicting movie ratings with multimodal data</a:t>
            </a:r>
          </a:p>
        </p:txBody>
      </p:sp>
      <p:sp>
        <p:nvSpPr>
          <p:cNvPr id="3" name="Subtitle 2">
            <a:extLst>
              <a:ext uri="{FF2B5EF4-FFF2-40B4-BE49-F238E27FC236}">
                <a16:creationId xmlns:a16="http://schemas.microsoft.com/office/drawing/2014/main" id="{2769C9EE-926C-465A-9ADF-A9FE3E504E90}"/>
              </a:ext>
            </a:extLst>
          </p:cNvPr>
          <p:cNvSpPr>
            <a:spLocks noGrp="1"/>
          </p:cNvSpPr>
          <p:nvPr>
            <p:ph type="subTitle" idx="1"/>
          </p:nvPr>
        </p:nvSpPr>
        <p:spPr>
          <a:xfrm>
            <a:off x="2679906" y="3956279"/>
            <a:ext cx="6831673" cy="1086237"/>
          </a:xfrm>
        </p:spPr>
        <p:txBody>
          <a:bodyPr>
            <a:normAutofit/>
          </a:bodyPr>
          <a:lstStyle/>
          <a:p>
            <a:pPr>
              <a:spcAft>
                <a:spcPts val="600"/>
              </a:spcAft>
            </a:pPr>
            <a:r>
              <a:rPr lang="en-US" dirty="0"/>
              <a:t>Divya Velugula(11340384)</a:t>
            </a:r>
          </a:p>
          <a:p>
            <a:pPr>
              <a:spcAft>
                <a:spcPts val="600"/>
              </a:spcAft>
            </a:pPr>
            <a:r>
              <a:rPr lang="en-US" dirty="0"/>
              <a:t>INFO 5082</a:t>
            </a:r>
          </a:p>
        </p:txBody>
      </p:sp>
    </p:spTree>
    <p:extLst>
      <p:ext uri="{BB962C8B-B14F-4D97-AF65-F5344CB8AC3E}">
        <p14:creationId xmlns:p14="http://schemas.microsoft.com/office/powerpoint/2010/main" val="692971480"/>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D868099-6145-4BC0-A5EA-74BEF1776B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6938935-B2A4-4260-93E6-64651C49B9B2}"/>
              </a:ext>
            </a:extLst>
          </p:cNvPr>
          <p:cNvSpPr>
            <a:spLocks noGrp="1"/>
          </p:cNvSpPr>
          <p:nvPr>
            <p:ph type="title"/>
          </p:nvPr>
        </p:nvSpPr>
        <p:spPr>
          <a:xfrm>
            <a:off x="8471424" y="1110882"/>
            <a:ext cx="3053039" cy="1060817"/>
          </a:xfrm>
        </p:spPr>
        <p:txBody>
          <a:bodyPr anchor="b">
            <a:normAutofit/>
          </a:bodyPr>
          <a:lstStyle/>
          <a:p>
            <a:r>
              <a:rPr lang="en-US" sz="2800" b="1" dirty="0"/>
              <a:t>Method(Contd.):</a:t>
            </a:r>
            <a:br>
              <a:rPr lang="en-US" sz="2800" dirty="0"/>
            </a:br>
            <a:r>
              <a:rPr lang="en-US" sz="2800" b="1" dirty="0"/>
              <a:t>Data Visualization:</a:t>
            </a:r>
          </a:p>
        </p:txBody>
      </p:sp>
      <p:pic>
        <p:nvPicPr>
          <p:cNvPr id="4" name="Picture 3">
            <a:extLst>
              <a:ext uri="{FF2B5EF4-FFF2-40B4-BE49-F238E27FC236}">
                <a16:creationId xmlns:a16="http://schemas.microsoft.com/office/drawing/2014/main" id="{CD222E61-6486-47E5-8F42-20355DDFBE36}"/>
              </a:ext>
            </a:extLst>
          </p:cNvPr>
          <p:cNvPicPr/>
          <p:nvPr/>
        </p:nvPicPr>
        <p:blipFill>
          <a:blip r:embed="rId2">
            <a:extLst>
              <a:ext uri="{28A0092B-C50C-407E-A947-70E740481C1C}">
                <a14:useLocalDpi xmlns:a14="http://schemas.microsoft.com/office/drawing/2010/main" val="0"/>
              </a:ext>
            </a:extLst>
          </a:blip>
          <a:stretch>
            <a:fillRect/>
          </a:stretch>
        </p:blipFill>
        <p:spPr bwMode="auto">
          <a:xfrm>
            <a:off x="667537" y="1110882"/>
            <a:ext cx="6867118" cy="5221338"/>
          </a:xfrm>
          <a:prstGeom prst="rect">
            <a:avLst/>
          </a:prstGeom>
          <a:noFill/>
        </p:spPr>
      </p:pic>
      <p:sp>
        <p:nvSpPr>
          <p:cNvPr id="3" name="Content Placeholder 2">
            <a:extLst>
              <a:ext uri="{FF2B5EF4-FFF2-40B4-BE49-F238E27FC236}">
                <a16:creationId xmlns:a16="http://schemas.microsoft.com/office/drawing/2014/main" id="{148D9729-3524-488E-A713-A8CFC7F6660A}"/>
              </a:ext>
            </a:extLst>
          </p:cNvPr>
          <p:cNvSpPr>
            <a:spLocks noGrp="1"/>
          </p:cNvSpPr>
          <p:nvPr>
            <p:ph idx="1"/>
          </p:nvPr>
        </p:nvSpPr>
        <p:spPr>
          <a:xfrm>
            <a:off x="600075" y="295276"/>
            <a:ext cx="3752850" cy="542924"/>
          </a:xfrm>
        </p:spPr>
        <p:txBody>
          <a:bodyPr>
            <a:normAutofit/>
          </a:bodyPr>
          <a:lstStyle/>
          <a:p>
            <a:pPr marL="0" indent="0">
              <a:buNone/>
            </a:pPr>
            <a:r>
              <a:rPr lang="en-US" dirty="0"/>
              <a:t>Movies released </a:t>
            </a:r>
            <a:r>
              <a:rPr lang="en-US" dirty="0" err="1"/>
              <a:t>yearwise</a:t>
            </a:r>
            <a:r>
              <a:rPr lang="en-US" dirty="0"/>
              <a:t>:</a:t>
            </a:r>
          </a:p>
          <a:p>
            <a:pPr marL="0" indent="0">
              <a:buNone/>
            </a:pPr>
            <a:endParaRPr lang="en-US" dirty="0"/>
          </a:p>
        </p:txBody>
      </p:sp>
      <p:sp>
        <p:nvSpPr>
          <p:cNvPr id="11" name="Freeform 6">
            <a:extLst>
              <a:ext uri="{FF2B5EF4-FFF2-40B4-BE49-F238E27FC236}">
                <a16:creationId xmlns:a16="http://schemas.microsoft.com/office/drawing/2014/main" id="{CC1026F7-DECB-49B4-A565-518BBA4454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983434" y="640080"/>
            <a:ext cx="2296028" cy="3674981"/>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1813891292"/>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392D82-7C60-459A-B49C-C566A49088D1}"/>
              </a:ext>
            </a:extLst>
          </p:cNvPr>
          <p:cNvSpPr>
            <a:spLocks noGrp="1"/>
          </p:cNvSpPr>
          <p:nvPr>
            <p:ph type="title"/>
          </p:nvPr>
        </p:nvSpPr>
        <p:spPr>
          <a:xfrm>
            <a:off x="1390650" y="685800"/>
            <a:ext cx="4705346" cy="1485900"/>
          </a:xfrm>
        </p:spPr>
        <p:txBody>
          <a:bodyPr vert="horz" lIns="91440" tIns="45720" rIns="91440" bIns="45720" rtlCol="0">
            <a:normAutofit/>
          </a:bodyPr>
          <a:lstStyle/>
          <a:p>
            <a:r>
              <a:rPr lang="en-US" sz="3700" b="1" cap="all"/>
              <a:t>Method(Contd.):</a:t>
            </a:r>
            <a:br>
              <a:rPr lang="en-US" sz="3700" b="1" cap="all"/>
            </a:br>
            <a:r>
              <a:rPr lang="en-US" sz="3700" b="1" cap="all"/>
              <a:t>Data Visualization:</a:t>
            </a:r>
            <a:endParaRPr lang="en-US" sz="3700" cap="all"/>
          </a:p>
        </p:txBody>
      </p:sp>
      <p:sp>
        <p:nvSpPr>
          <p:cNvPr id="21" name="Content Placeholder 20">
            <a:extLst>
              <a:ext uri="{FF2B5EF4-FFF2-40B4-BE49-F238E27FC236}">
                <a16:creationId xmlns:a16="http://schemas.microsoft.com/office/drawing/2014/main" id="{3E15946C-1073-48AD-A4B5-BE8B0F20E8DD}"/>
              </a:ext>
            </a:extLst>
          </p:cNvPr>
          <p:cNvSpPr>
            <a:spLocks noGrp="1"/>
          </p:cNvSpPr>
          <p:nvPr>
            <p:ph idx="1"/>
          </p:nvPr>
        </p:nvSpPr>
        <p:spPr>
          <a:xfrm>
            <a:off x="1352643" y="1828800"/>
            <a:ext cx="4743353" cy="485775"/>
          </a:xfrm>
        </p:spPr>
        <p:txBody>
          <a:bodyPr>
            <a:normAutofit/>
          </a:bodyPr>
          <a:lstStyle/>
          <a:p>
            <a:r>
              <a:rPr lang="en-US" dirty="0"/>
              <a:t>IMDB score vs. Profits:</a:t>
            </a:r>
          </a:p>
        </p:txBody>
      </p:sp>
      <p:pic>
        <p:nvPicPr>
          <p:cNvPr id="14" name="Picture 13">
            <a:extLst>
              <a:ext uri="{FF2B5EF4-FFF2-40B4-BE49-F238E27FC236}">
                <a16:creationId xmlns:a16="http://schemas.microsoft.com/office/drawing/2014/main" id="{E644F546-01BF-4949-BEEE-2D77376E65E8}"/>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390649" y="2314575"/>
            <a:ext cx="10029826" cy="4124325"/>
          </a:xfrm>
          <a:prstGeom prst="rect">
            <a:avLst/>
          </a:prstGeom>
          <a:noFill/>
          <a:ln>
            <a:noFill/>
          </a:ln>
        </p:spPr>
      </p:pic>
    </p:spTree>
    <p:extLst>
      <p:ext uri="{BB962C8B-B14F-4D97-AF65-F5344CB8AC3E}">
        <p14:creationId xmlns:p14="http://schemas.microsoft.com/office/powerpoint/2010/main" val="31019583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1D868099-6145-4BC0-A5EA-74BEF1776B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794812A-E073-4EE5-81C0-7487E2D9A448}"/>
              </a:ext>
            </a:extLst>
          </p:cNvPr>
          <p:cNvSpPr>
            <a:spLocks noGrp="1"/>
          </p:cNvSpPr>
          <p:nvPr>
            <p:ph type="title"/>
          </p:nvPr>
        </p:nvSpPr>
        <p:spPr>
          <a:xfrm>
            <a:off x="8471424" y="1110882"/>
            <a:ext cx="3053039" cy="1060817"/>
          </a:xfrm>
        </p:spPr>
        <p:txBody>
          <a:bodyPr anchor="b">
            <a:normAutofit/>
          </a:bodyPr>
          <a:lstStyle/>
          <a:p>
            <a:r>
              <a:rPr lang="en-US" sz="2400" b="1" cap="all" dirty="0"/>
              <a:t>Method(Contd.):</a:t>
            </a:r>
            <a:br>
              <a:rPr lang="en-US" sz="2400" b="1" cap="all" dirty="0"/>
            </a:br>
            <a:r>
              <a:rPr lang="en-US" sz="2400" b="1" cap="all" dirty="0"/>
              <a:t>Data Visualization:</a:t>
            </a:r>
            <a:endParaRPr lang="en-US" sz="2400" dirty="0"/>
          </a:p>
        </p:txBody>
      </p:sp>
      <p:pic>
        <p:nvPicPr>
          <p:cNvPr id="5" name="Picture 4">
            <a:extLst>
              <a:ext uri="{FF2B5EF4-FFF2-40B4-BE49-F238E27FC236}">
                <a16:creationId xmlns:a16="http://schemas.microsoft.com/office/drawing/2014/main" id="{C23E66FD-3F68-4662-A5E4-5B0B2D71584D}"/>
              </a:ext>
            </a:extLst>
          </p:cNvPr>
          <p:cNvPicPr/>
          <p:nvPr/>
        </p:nvPicPr>
        <p:blipFill>
          <a:blip r:embed="rId2">
            <a:extLst>
              <a:ext uri="{28A0092B-C50C-407E-A947-70E740481C1C}">
                <a14:useLocalDpi xmlns:a14="http://schemas.microsoft.com/office/drawing/2010/main" val="0"/>
              </a:ext>
            </a:extLst>
          </a:blip>
          <a:stretch>
            <a:fillRect/>
          </a:stretch>
        </p:blipFill>
        <p:spPr bwMode="auto">
          <a:xfrm>
            <a:off x="485774" y="876300"/>
            <a:ext cx="6830122" cy="5629276"/>
          </a:xfrm>
          <a:prstGeom prst="rect">
            <a:avLst/>
          </a:prstGeom>
          <a:noFill/>
        </p:spPr>
      </p:pic>
      <p:sp>
        <p:nvSpPr>
          <p:cNvPr id="3" name="Content Placeholder 2">
            <a:extLst>
              <a:ext uri="{FF2B5EF4-FFF2-40B4-BE49-F238E27FC236}">
                <a16:creationId xmlns:a16="http://schemas.microsoft.com/office/drawing/2014/main" id="{EE86FD31-58E7-4D03-9E87-C8238338F9DC}"/>
              </a:ext>
            </a:extLst>
          </p:cNvPr>
          <p:cNvSpPr>
            <a:spLocks noGrp="1"/>
          </p:cNvSpPr>
          <p:nvPr>
            <p:ph idx="1"/>
          </p:nvPr>
        </p:nvSpPr>
        <p:spPr>
          <a:xfrm>
            <a:off x="485773" y="300037"/>
            <a:ext cx="4991101" cy="576262"/>
          </a:xfrm>
        </p:spPr>
        <p:txBody>
          <a:bodyPr>
            <a:normAutofit/>
          </a:bodyPr>
          <a:lstStyle/>
          <a:p>
            <a:pPr marL="0" indent="0">
              <a:buNone/>
            </a:pPr>
            <a:r>
              <a:rPr lang="en-US" sz="1900" b="1" dirty="0"/>
              <a:t>Top 20 movies based on the profit they made:</a:t>
            </a:r>
            <a:endParaRPr lang="en-US" sz="1900" dirty="0"/>
          </a:p>
          <a:p>
            <a:pPr marL="0" indent="0">
              <a:buNone/>
            </a:pPr>
            <a:endParaRPr lang="en-US" sz="1600" dirty="0"/>
          </a:p>
        </p:txBody>
      </p:sp>
      <p:sp>
        <p:nvSpPr>
          <p:cNvPr id="17" name="Freeform 6">
            <a:extLst>
              <a:ext uri="{FF2B5EF4-FFF2-40B4-BE49-F238E27FC236}">
                <a16:creationId xmlns:a16="http://schemas.microsoft.com/office/drawing/2014/main" id="{CC1026F7-DECB-49B4-A565-518BBA4454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983434" y="640080"/>
            <a:ext cx="2296028" cy="3674981"/>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1945835837"/>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1D868099-6145-4BC0-A5EA-74BEF1776B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D514E65-DCDA-49CC-B131-F833C405FC04}"/>
              </a:ext>
            </a:extLst>
          </p:cNvPr>
          <p:cNvSpPr>
            <a:spLocks noGrp="1"/>
          </p:cNvSpPr>
          <p:nvPr>
            <p:ph type="title"/>
          </p:nvPr>
        </p:nvSpPr>
        <p:spPr>
          <a:xfrm>
            <a:off x="8471424" y="1110882"/>
            <a:ext cx="3053039" cy="1060817"/>
          </a:xfrm>
        </p:spPr>
        <p:txBody>
          <a:bodyPr anchor="b">
            <a:normAutofit/>
          </a:bodyPr>
          <a:lstStyle/>
          <a:p>
            <a:r>
              <a:rPr lang="en-US" sz="2400" b="1" cap="all"/>
              <a:t>Method(Contd.):</a:t>
            </a:r>
            <a:br>
              <a:rPr lang="en-US" sz="2400" b="1" cap="all"/>
            </a:br>
            <a:r>
              <a:rPr lang="en-US" sz="2400" b="1" cap="all" dirty="0"/>
              <a:t>Data Visualization:</a:t>
            </a:r>
            <a:endParaRPr lang="en-US" sz="2400" dirty="0"/>
          </a:p>
        </p:txBody>
      </p:sp>
      <p:pic>
        <p:nvPicPr>
          <p:cNvPr id="4" name="Picture 3">
            <a:extLst>
              <a:ext uri="{FF2B5EF4-FFF2-40B4-BE49-F238E27FC236}">
                <a16:creationId xmlns:a16="http://schemas.microsoft.com/office/drawing/2014/main" id="{90C14152-43BA-4D5A-B200-80A88783FCC6}"/>
              </a:ext>
            </a:extLst>
          </p:cNvPr>
          <p:cNvPicPr/>
          <p:nvPr/>
        </p:nvPicPr>
        <p:blipFill>
          <a:blip r:embed="rId2">
            <a:extLst>
              <a:ext uri="{28A0092B-C50C-407E-A947-70E740481C1C}">
                <a14:useLocalDpi xmlns:a14="http://schemas.microsoft.com/office/drawing/2010/main" val="0"/>
              </a:ext>
            </a:extLst>
          </a:blip>
          <a:stretch>
            <a:fillRect/>
          </a:stretch>
        </p:blipFill>
        <p:spPr bwMode="auto">
          <a:xfrm>
            <a:off x="390525" y="962025"/>
            <a:ext cx="7143750" cy="5381625"/>
          </a:xfrm>
          <a:prstGeom prst="rect">
            <a:avLst/>
          </a:prstGeom>
          <a:noFill/>
        </p:spPr>
      </p:pic>
      <p:sp>
        <p:nvSpPr>
          <p:cNvPr id="3" name="Content Placeholder 2">
            <a:extLst>
              <a:ext uri="{FF2B5EF4-FFF2-40B4-BE49-F238E27FC236}">
                <a16:creationId xmlns:a16="http://schemas.microsoft.com/office/drawing/2014/main" id="{65471E2F-1980-4B8B-9281-1544E90E2F3D}"/>
              </a:ext>
            </a:extLst>
          </p:cNvPr>
          <p:cNvSpPr>
            <a:spLocks noGrp="1"/>
          </p:cNvSpPr>
          <p:nvPr>
            <p:ph idx="1"/>
          </p:nvPr>
        </p:nvSpPr>
        <p:spPr>
          <a:xfrm>
            <a:off x="390525" y="292418"/>
            <a:ext cx="4533900" cy="479107"/>
          </a:xfrm>
        </p:spPr>
        <p:txBody>
          <a:bodyPr>
            <a:normAutofit/>
          </a:bodyPr>
          <a:lstStyle/>
          <a:p>
            <a:pPr marL="0" indent="0">
              <a:buNone/>
            </a:pPr>
            <a:r>
              <a:rPr lang="en-US" b="1" dirty="0"/>
              <a:t>Commercial success vs critical acclaim:</a:t>
            </a:r>
          </a:p>
          <a:p>
            <a:pPr marL="0" indent="0">
              <a:buNone/>
            </a:pPr>
            <a:endParaRPr lang="en-US" sz="1600" dirty="0"/>
          </a:p>
        </p:txBody>
      </p:sp>
      <p:sp>
        <p:nvSpPr>
          <p:cNvPr id="16" name="Freeform 6">
            <a:extLst>
              <a:ext uri="{FF2B5EF4-FFF2-40B4-BE49-F238E27FC236}">
                <a16:creationId xmlns:a16="http://schemas.microsoft.com/office/drawing/2014/main" id="{CC1026F7-DECB-49B4-A565-518BBA4454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983434" y="640080"/>
            <a:ext cx="2296028" cy="3674981"/>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22268796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10ADF-B22F-4E6A-943E-A3065B72464E}"/>
              </a:ext>
            </a:extLst>
          </p:cNvPr>
          <p:cNvSpPr>
            <a:spLocks noGrp="1"/>
          </p:cNvSpPr>
          <p:nvPr>
            <p:ph type="title"/>
          </p:nvPr>
        </p:nvSpPr>
        <p:spPr>
          <a:xfrm>
            <a:off x="1371600" y="685800"/>
            <a:ext cx="9601200" cy="714375"/>
          </a:xfrm>
        </p:spPr>
        <p:txBody>
          <a:bodyPr/>
          <a:lstStyle/>
          <a:p>
            <a:r>
              <a:rPr lang="en-US" dirty="0"/>
              <a:t>Decision Making &amp; Data Interpretation:</a:t>
            </a:r>
          </a:p>
        </p:txBody>
      </p:sp>
      <p:sp>
        <p:nvSpPr>
          <p:cNvPr id="3" name="Content Placeholder 2">
            <a:extLst>
              <a:ext uri="{FF2B5EF4-FFF2-40B4-BE49-F238E27FC236}">
                <a16:creationId xmlns:a16="http://schemas.microsoft.com/office/drawing/2014/main" id="{9E4031AE-9627-4206-808C-42E0E565D2BD}"/>
              </a:ext>
            </a:extLst>
          </p:cNvPr>
          <p:cNvSpPr>
            <a:spLocks noGrp="1"/>
          </p:cNvSpPr>
          <p:nvPr>
            <p:ph idx="1"/>
          </p:nvPr>
        </p:nvSpPr>
        <p:spPr>
          <a:xfrm>
            <a:off x="1371600" y="1524001"/>
            <a:ext cx="2943225" cy="514350"/>
          </a:xfrm>
        </p:spPr>
        <p:txBody>
          <a:bodyPr/>
          <a:lstStyle/>
          <a:p>
            <a:r>
              <a:rPr lang="en-US" dirty="0"/>
              <a:t>Regression:</a:t>
            </a:r>
          </a:p>
        </p:txBody>
      </p:sp>
      <p:pic>
        <p:nvPicPr>
          <p:cNvPr id="4" name="Picture 3">
            <a:extLst>
              <a:ext uri="{FF2B5EF4-FFF2-40B4-BE49-F238E27FC236}">
                <a16:creationId xmlns:a16="http://schemas.microsoft.com/office/drawing/2014/main" id="{007D9C5F-221C-4E90-8A14-22FCC12350CB}"/>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371600" y="1990787"/>
            <a:ext cx="3086100" cy="2066925"/>
          </a:xfrm>
          <a:prstGeom prst="rect">
            <a:avLst/>
          </a:prstGeom>
          <a:noFill/>
          <a:ln>
            <a:noFill/>
          </a:ln>
        </p:spPr>
      </p:pic>
      <p:sp>
        <p:nvSpPr>
          <p:cNvPr id="5" name="TextBox 4">
            <a:extLst>
              <a:ext uri="{FF2B5EF4-FFF2-40B4-BE49-F238E27FC236}">
                <a16:creationId xmlns:a16="http://schemas.microsoft.com/office/drawing/2014/main" id="{4BDDAA17-DCE4-439E-AA6C-F53BCA119458}"/>
              </a:ext>
            </a:extLst>
          </p:cNvPr>
          <p:cNvSpPr txBox="1"/>
          <p:nvPr/>
        </p:nvSpPr>
        <p:spPr>
          <a:xfrm>
            <a:off x="6172200" y="1495426"/>
            <a:ext cx="3286125" cy="400110"/>
          </a:xfrm>
          <a:prstGeom prst="rect">
            <a:avLst/>
          </a:prstGeom>
          <a:noFill/>
        </p:spPr>
        <p:txBody>
          <a:bodyPr wrap="square" rtlCol="0">
            <a:spAutoFit/>
          </a:bodyPr>
          <a:lstStyle/>
          <a:p>
            <a:pPr marL="342900" indent="-342900">
              <a:buFont typeface="Wingdings" panose="05000000000000000000" pitchFamily="2" charset="2"/>
              <a:buChar char="§"/>
            </a:pPr>
            <a:r>
              <a:rPr lang="en-US" sz="2000" dirty="0"/>
              <a:t>Classification:</a:t>
            </a:r>
          </a:p>
        </p:txBody>
      </p:sp>
      <p:pic>
        <p:nvPicPr>
          <p:cNvPr id="6" name="Picture 5">
            <a:extLst>
              <a:ext uri="{FF2B5EF4-FFF2-40B4-BE49-F238E27FC236}">
                <a16:creationId xmlns:a16="http://schemas.microsoft.com/office/drawing/2014/main" id="{99A4262F-16B3-43CE-936E-3AEA1B59C402}"/>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272212" y="1990787"/>
            <a:ext cx="3186113" cy="2152588"/>
          </a:xfrm>
          <a:prstGeom prst="rect">
            <a:avLst/>
          </a:prstGeom>
          <a:noFill/>
          <a:ln>
            <a:noFill/>
          </a:ln>
        </p:spPr>
      </p:pic>
      <p:sp>
        <p:nvSpPr>
          <p:cNvPr id="7" name="TextBox 6">
            <a:extLst>
              <a:ext uri="{FF2B5EF4-FFF2-40B4-BE49-F238E27FC236}">
                <a16:creationId xmlns:a16="http://schemas.microsoft.com/office/drawing/2014/main" id="{008D7D2A-AE5B-40E1-8522-8A3CC860C7B5}"/>
              </a:ext>
            </a:extLst>
          </p:cNvPr>
          <p:cNvSpPr txBox="1"/>
          <p:nvPr/>
        </p:nvSpPr>
        <p:spPr>
          <a:xfrm>
            <a:off x="1371600" y="4429125"/>
            <a:ext cx="9210675" cy="1200329"/>
          </a:xfrm>
          <a:prstGeom prst="rect">
            <a:avLst/>
          </a:prstGeom>
          <a:noFill/>
        </p:spPr>
        <p:txBody>
          <a:bodyPr wrap="square" rtlCol="0">
            <a:spAutoFit/>
          </a:bodyPr>
          <a:lstStyle/>
          <a:p>
            <a:r>
              <a:rPr lang="en-US" dirty="0"/>
              <a:t>SVR and random forest regression have similar R2, but SVR is significantly slower and harder to interpret. Considering accuracy, efficiency and interpretability, random forest was our best model.</a:t>
            </a:r>
          </a:p>
          <a:p>
            <a:endParaRPr lang="en-US" dirty="0"/>
          </a:p>
        </p:txBody>
      </p:sp>
    </p:spTree>
    <p:extLst>
      <p:ext uri="{BB962C8B-B14F-4D97-AF65-F5344CB8AC3E}">
        <p14:creationId xmlns:p14="http://schemas.microsoft.com/office/powerpoint/2010/main" val="31844000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5" name="Rectangle 7">
            <a:extLst>
              <a:ext uri="{FF2B5EF4-FFF2-40B4-BE49-F238E27FC236}">
                <a16:creationId xmlns:a16="http://schemas.microsoft.com/office/drawing/2014/main" id="{32812C54-7AEF-4ABB-826E-221F51CB0F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371A1E1-C3B7-4899-A6AB-ADEBDF092253}"/>
              </a:ext>
            </a:extLst>
          </p:cNvPr>
          <p:cNvSpPr>
            <a:spLocks noGrp="1"/>
          </p:cNvSpPr>
          <p:nvPr>
            <p:ph type="title"/>
          </p:nvPr>
        </p:nvSpPr>
        <p:spPr>
          <a:xfrm>
            <a:off x="3363864" y="685800"/>
            <a:ext cx="7705164" cy="1485900"/>
          </a:xfrm>
        </p:spPr>
        <p:txBody>
          <a:bodyPr>
            <a:normAutofit/>
          </a:bodyPr>
          <a:lstStyle/>
          <a:p>
            <a:r>
              <a:rPr lang="en-US"/>
              <a:t>Conclusion:</a:t>
            </a:r>
            <a:endParaRPr lang="en-US" dirty="0"/>
          </a:p>
        </p:txBody>
      </p:sp>
      <p:sp>
        <p:nvSpPr>
          <p:cNvPr id="10" name="Rectangle 9">
            <a:extLst>
              <a:ext uri="{FF2B5EF4-FFF2-40B4-BE49-F238E27FC236}">
                <a16:creationId xmlns:a16="http://schemas.microsoft.com/office/drawing/2014/main" id="{891F40E4-8A76-44CF-91EC-9073673526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76"/>
            <a:ext cx="304441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1">
            <a:extLst>
              <a:ext uri="{FF2B5EF4-FFF2-40B4-BE49-F238E27FC236}">
                <a16:creationId xmlns:a16="http://schemas.microsoft.com/office/drawing/2014/main" id="{72171013-D973-4187-9CF2-EE098EEF81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1581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Content Placeholder 2">
            <a:extLst>
              <a:ext uri="{FF2B5EF4-FFF2-40B4-BE49-F238E27FC236}">
                <a16:creationId xmlns:a16="http://schemas.microsoft.com/office/drawing/2014/main" id="{12A585BE-D3D2-4168-A041-DE71B1AE53F6}"/>
              </a:ext>
            </a:extLst>
          </p:cNvPr>
          <p:cNvSpPr>
            <a:spLocks noGrp="1"/>
          </p:cNvSpPr>
          <p:nvPr>
            <p:ph idx="1"/>
          </p:nvPr>
        </p:nvSpPr>
        <p:spPr>
          <a:xfrm>
            <a:off x="3363864" y="2286000"/>
            <a:ext cx="7705164" cy="3581400"/>
          </a:xfrm>
        </p:spPr>
        <p:txBody>
          <a:bodyPr>
            <a:normAutofit/>
          </a:bodyPr>
          <a:lstStyle/>
          <a:p>
            <a:r>
              <a:rPr lang="en-US" dirty="0"/>
              <a:t>By feeding information available prior to theatrical release into a random forest model, we could explain high variance in English language movie ratings, better than other models that depend only on information prior to theatrical release. </a:t>
            </a:r>
          </a:p>
          <a:p>
            <a:r>
              <a:rPr lang="en-US" dirty="0"/>
              <a:t>Among all the features, number of voted users had the highest predictive power for film ratings followed by duration (run time) ,</a:t>
            </a:r>
            <a:r>
              <a:rPr lang="en-US" dirty="0" err="1"/>
              <a:t>title_year</a:t>
            </a:r>
            <a:r>
              <a:rPr lang="en-US" dirty="0"/>
              <a:t>, gross and budget. </a:t>
            </a:r>
          </a:p>
          <a:p>
            <a:r>
              <a:rPr lang="en-US" dirty="0"/>
              <a:t>Thus, production companies and consumers should consider various combinations of voted users for movie production and choice. </a:t>
            </a:r>
          </a:p>
        </p:txBody>
      </p:sp>
    </p:spTree>
    <p:extLst>
      <p:ext uri="{BB962C8B-B14F-4D97-AF65-F5344CB8AC3E}">
        <p14:creationId xmlns:p14="http://schemas.microsoft.com/office/powerpoint/2010/main" val="21377276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2812C54-7AEF-4ABB-826E-221F51CB0F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0186F71-36C4-48C9-83BC-AF6D4A43E65E}"/>
              </a:ext>
            </a:extLst>
          </p:cNvPr>
          <p:cNvSpPr>
            <a:spLocks noGrp="1"/>
          </p:cNvSpPr>
          <p:nvPr>
            <p:ph type="title"/>
          </p:nvPr>
        </p:nvSpPr>
        <p:spPr>
          <a:xfrm>
            <a:off x="3363864" y="685800"/>
            <a:ext cx="7705164" cy="1485900"/>
          </a:xfrm>
        </p:spPr>
        <p:txBody>
          <a:bodyPr>
            <a:normAutofit/>
          </a:bodyPr>
          <a:lstStyle/>
          <a:p>
            <a:r>
              <a:rPr lang="en-US"/>
              <a:t>Future work:</a:t>
            </a:r>
            <a:endParaRPr lang="en-US" dirty="0"/>
          </a:p>
        </p:txBody>
      </p:sp>
      <p:sp>
        <p:nvSpPr>
          <p:cNvPr id="10" name="Rectangle 9">
            <a:extLst>
              <a:ext uri="{FF2B5EF4-FFF2-40B4-BE49-F238E27FC236}">
                <a16:creationId xmlns:a16="http://schemas.microsoft.com/office/drawing/2014/main" id="{891F40E4-8A76-44CF-91EC-9073673526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76"/>
            <a:ext cx="304441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72171013-D973-4187-9CF2-EE098EEF81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1581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Content Placeholder 2">
            <a:extLst>
              <a:ext uri="{FF2B5EF4-FFF2-40B4-BE49-F238E27FC236}">
                <a16:creationId xmlns:a16="http://schemas.microsoft.com/office/drawing/2014/main" id="{B9865B5F-CCDA-41FF-889D-DDF405276287}"/>
              </a:ext>
            </a:extLst>
          </p:cNvPr>
          <p:cNvSpPr>
            <a:spLocks noGrp="1"/>
          </p:cNvSpPr>
          <p:nvPr>
            <p:ph idx="1"/>
          </p:nvPr>
        </p:nvSpPr>
        <p:spPr>
          <a:xfrm>
            <a:off x="3363864" y="2286000"/>
            <a:ext cx="7705164" cy="3581400"/>
          </a:xfrm>
        </p:spPr>
        <p:txBody>
          <a:bodyPr>
            <a:normAutofit/>
          </a:bodyPr>
          <a:lstStyle/>
          <a:p>
            <a:r>
              <a:rPr lang="en-US"/>
              <a:t>Adding new features, such as movie trailers, could help improve our film rating prediction. </a:t>
            </a:r>
          </a:p>
          <a:p>
            <a:r>
              <a:rPr lang="en-US"/>
              <a:t>Another area for future research is the development of a sophisticated nested model to better combine information from all three feature categories.</a:t>
            </a:r>
          </a:p>
        </p:txBody>
      </p:sp>
    </p:spTree>
    <p:extLst>
      <p:ext uri="{BB962C8B-B14F-4D97-AF65-F5344CB8AC3E}">
        <p14:creationId xmlns:p14="http://schemas.microsoft.com/office/powerpoint/2010/main" val="9715232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449BC34D-9C23-4D6D-8213-1F471AF85B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11" name="Freeform 6">
              <a:extLst>
                <a:ext uri="{FF2B5EF4-FFF2-40B4-BE49-F238E27FC236}">
                  <a16:creationId xmlns:a16="http://schemas.microsoft.com/office/drawing/2014/main" id="{FA0F5D6C-5025-4D7E-82DD-C2C6FDA1E7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2" name="Freeform 6">
              <a:extLst>
                <a:ext uri="{FF2B5EF4-FFF2-40B4-BE49-F238E27FC236}">
                  <a16:creationId xmlns:a16="http://schemas.microsoft.com/office/drawing/2014/main" id="{E2AF2C17-4AB4-4402-B84B-129EF95D16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 useBgFill="1">
        <p:nvSpPr>
          <p:cNvPr id="14" name="Rectangle 13">
            <a:extLst>
              <a:ext uri="{FF2B5EF4-FFF2-40B4-BE49-F238E27FC236}">
                <a16:creationId xmlns:a16="http://schemas.microsoft.com/office/drawing/2014/main" id="{46433AC8-8A78-46AB-B013-07DC9D7525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89C876-FB5E-4784-A998-5989AF751D9C}"/>
              </a:ext>
            </a:extLst>
          </p:cNvPr>
          <p:cNvSpPr>
            <a:spLocks noGrp="1"/>
          </p:cNvSpPr>
          <p:nvPr>
            <p:ph type="title"/>
          </p:nvPr>
        </p:nvSpPr>
        <p:spPr>
          <a:xfrm>
            <a:off x="5307291" y="634028"/>
            <a:ext cx="6221689" cy="3732835"/>
          </a:xfrm>
        </p:spPr>
        <p:txBody>
          <a:bodyPr vert="horz" lIns="91440" tIns="45720" rIns="91440" bIns="45720" rtlCol="0" anchor="b">
            <a:normAutofit/>
          </a:bodyPr>
          <a:lstStyle/>
          <a:p>
            <a:pPr algn="ctr"/>
            <a:r>
              <a:rPr lang="en-US" sz="7200" cap="all"/>
              <a:t>Thank you</a:t>
            </a:r>
          </a:p>
        </p:txBody>
      </p:sp>
      <p:sp>
        <p:nvSpPr>
          <p:cNvPr id="16" name="Freeform 6">
            <a:extLst>
              <a:ext uri="{FF2B5EF4-FFF2-40B4-BE49-F238E27FC236}">
                <a16:creationId xmlns:a16="http://schemas.microsoft.com/office/drawing/2014/main" id="{37E10E69-B2A5-4F8D-A7C0-F958BB7B4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542142" y="2016617"/>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8" name="Freeform 6">
            <a:extLst>
              <a:ext uri="{FF2B5EF4-FFF2-40B4-BE49-F238E27FC236}">
                <a16:creationId xmlns:a16="http://schemas.microsoft.com/office/drawing/2014/main" id="{2E4B17F2-7877-4CC5-B6F6-F4147FE7B2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649163" y="634028"/>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pic>
        <p:nvPicPr>
          <p:cNvPr id="7" name="Graphic 6" descr="Accept">
            <a:extLst>
              <a:ext uri="{FF2B5EF4-FFF2-40B4-BE49-F238E27FC236}">
                <a16:creationId xmlns:a16="http://schemas.microsoft.com/office/drawing/2014/main" id="{89B7975A-FB36-4662-AD38-5314EBCADF3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371403" y="2169078"/>
            <a:ext cx="2719859" cy="2719859"/>
          </a:xfrm>
          <a:prstGeom prst="rect">
            <a:avLst/>
          </a:prstGeom>
        </p:spPr>
      </p:pic>
    </p:spTree>
    <p:extLst>
      <p:ext uri="{BB962C8B-B14F-4D97-AF65-F5344CB8AC3E}">
        <p14:creationId xmlns:p14="http://schemas.microsoft.com/office/powerpoint/2010/main" val="22562280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C159B63-C56D-4E4E-8B07-40A1346DC9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B1BF075-0C1B-4B49-9629-E53B76E8D488}"/>
              </a:ext>
            </a:extLst>
          </p:cNvPr>
          <p:cNvSpPr>
            <a:spLocks noGrp="1"/>
          </p:cNvSpPr>
          <p:nvPr>
            <p:ph type="title"/>
          </p:nvPr>
        </p:nvSpPr>
        <p:spPr>
          <a:xfrm>
            <a:off x="967902" y="1194180"/>
            <a:ext cx="3523938" cy="5020353"/>
          </a:xfrm>
        </p:spPr>
        <p:txBody>
          <a:bodyPr>
            <a:normAutofit/>
          </a:bodyPr>
          <a:lstStyle/>
          <a:p>
            <a:r>
              <a:rPr lang="en-US" dirty="0"/>
              <a:t>Introduction:</a:t>
            </a:r>
          </a:p>
        </p:txBody>
      </p:sp>
      <p:sp>
        <p:nvSpPr>
          <p:cNvPr id="10" name="Rectangle 9">
            <a:extLst>
              <a:ext uri="{FF2B5EF4-FFF2-40B4-BE49-F238E27FC236}">
                <a16:creationId xmlns:a16="http://schemas.microsoft.com/office/drawing/2014/main" id="{27DEF201-077E-444A-A3F0-66E1425357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851A5C45-F6B5-4873-90E8-A300C3EB57A8}"/>
              </a:ext>
            </a:extLst>
          </p:cNvPr>
          <p:cNvSpPr>
            <a:spLocks noGrp="1"/>
          </p:cNvSpPr>
          <p:nvPr>
            <p:ph idx="1"/>
          </p:nvPr>
        </p:nvSpPr>
        <p:spPr>
          <a:xfrm>
            <a:off x="5056541" y="1194179"/>
            <a:ext cx="6114847" cy="5020353"/>
          </a:xfrm>
        </p:spPr>
        <p:txBody>
          <a:bodyPr>
            <a:normAutofit/>
          </a:bodyPr>
          <a:lstStyle/>
          <a:p>
            <a:r>
              <a:rPr lang="en-US" dirty="0"/>
              <a:t>Can we predict the success of a movie based on information about the ﬁlm available prior to theatrical release? </a:t>
            </a:r>
          </a:p>
          <a:p>
            <a:r>
              <a:rPr lang="en-US" dirty="0"/>
              <a:t>To answer this question, we use open-source multimodal data released by IMDB, such as movie posters and synopses. Imdb score is one of the important factor to measure the movie's success. </a:t>
            </a:r>
          </a:p>
          <a:p>
            <a:r>
              <a:rPr lang="en-US" dirty="0"/>
              <a:t>Our motivation for exploring this question is twofold. First, we aim to provide consumers with ﬁlm recommendations by predicting movie ratings accurately prior to theatrical release. Second, we hope to offer insight on the determining factors of ﬁlm ratings that will guide producers through ﬁlm promotion. </a:t>
            </a:r>
          </a:p>
        </p:txBody>
      </p:sp>
    </p:spTree>
    <p:extLst>
      <p:ext uri="{BB962C8B-B14F-4D97-AF65-F5344CB8AC3E}">
        <p14:creationId xmlns:p14="http://schemas.microsoft.com/office/powerpoint/2010/main" val="12955226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32812C54-7AEF-4ABB-826E-221F51CB0F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33AE12D-147F-4D2B-854E-6C1E42016A02}"/>
              </a:ext>
            </a:extLst>
          </p:cNvPr>
          <p:cNvSpPr>
            <a:spLocks noGrp="1"/>
          </p:cNvSpPr>
          <p:nvPr>
            <p:ph type="title"/>
          </p:nvPr>
        </p:nvSpPr>
        <p:spPr>
          <a:xfrm>
            <a:off x="3363864" y="685800"/>
            <a:ext cx="7705164" cy="1485900"/>
          </a:xfrm>
        </p:spPr>
        <p:txBody>
          <a:bodyPr>
            <a:normAutofit/>
          </a:bodyPr>
          <a:lstStyle/>
          <a:p>
            <a:r>
              <a:rPr lang="en-US"/>
              <a:t>Statement of the problem:</a:t>
            </a:r>
            <a:endParaRPr lang="en-US" dirty="0"/>
          </a:p>
        </p:txBody>
      </p:sp>
      <p:sp>
        <p:nvSpPr>
          <p:cNvPr id="20" name="Rectangle 19">
            <a:extLst>
              <a:ext uri="{FF2B5EF4-FFF2-40B4-BE49-F238E27FC236}">
                <a16:creationId xmlns:a16="http://schemas.microsoft.com/office/drawing/2014/main" id="{891F40E4-8A76-44CF-91EC-9073673526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76"/>
            <a:ext cx="304441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Rectangle 21">
            <a:extLst>
              <a:ext uri="{FF2B5EF4-FFF2-40B4-BE49-F238E27FC236}">
                <a16:creationId xmlns:a16="http://schemas.microsoft.com/office/drawing/2014/main" id="{72171013-D973-4187-9CF2-EE098EEF81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1581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80B8E084-3385-407B-8D27-6F30C207F3CF}"/>
              </a:ext>
            </a:extLst>
          </p:cNvPr>
          <p:cNvSpPr>
            <a:spLocks noGrp="1"/>
          </p:cNvSpPr>
          <p:nvPr>
            <p:ph idx="1"/>
          </p:nvPr>
        </p:nvSpPr>
        <p:spPr>
          <a:xfrm>
            <a:off x="3363864" y="2286000"/>
            <a:ext cx="7705164" cy="3581400"/>
          </a:xfrm>
        </p:spPr>
        <p:txBody>
          <a:bodyPr>
            <a:normAutofit/>
          </a:bodyPr>
          <a:lstStyle/>
          <a:p>
            <a:r>
              <a:rPr lang="en-US" dirty="0"/>
              <a:t>Based on the massive movie information, it would be interesting to understand what are the important factors that make a movie more successful than others. So, we would like to analyze what kind of movies are more successful, in other words, get higher IMDB score. </a:t>
            </a:r>
          </a:p>
        </p:txBody>
      </p:sp>
    </p:spTree>
    <p:extLst>
      <p:ext uri="{BB962C8B-B14F-4D97-AF65-F5344CB8AC3E}">
        <p14:creationId xmlns:p14="http://schemas.microsoft.com/office/powerpoint/2010/main" val="41543681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99E5E2-D153-4EE6-9F9D-ADBB86208E63}"/>
              </a:ext>
            </a:extLst>
          </p:cNvPr>
          <p:cNvSpPr>
            <a:spLocks noGrp="1"/>
          </p:cNvSpPr>
          <p:nvPr>
            <p:ph type="title"/>
          </p:nvPr>
        </p:nvSpPr>
        <p:spPr/>
        <p:txBody>
          <a:bodyPr/>
          <a:lstStyle/>
          <a:p>
            <a:r>
              <a:rPr lang="en-US" dirty="0"/>
              <a:t>Dataset used:</a:t>
            </a:r>
          </a:p>
        </p:txBody>
      </p:sp>
      <p:sp>
        <p:nvSpPr>
          <p:cNvPr id="3" name="Content Placeholder 2">
            <a:extLst>
              <a:ext uri="{FF2B5EF4-FFF2-40B4-BE49-F238E27FC236}">
                <a16:creationId xmlns:a16="http://schemas.microsoft.com/office/drawing/2014/main" id="{5FEAC8BD-334E-4BBF-8F36-02966F10FFF7}"/>
              </a:ext>
            </a:extLst>
          </p:cNvPr>
          <p:cNvSpPr>
            <a:spLocks noGrp="1"/>
          </p:cNvSpPr>
          <p:nvPr>
            <p:ph idx="1"/>
          </p:nvPr>
        </p:nvSpPr>
        <p:spPr/>
        <p:txBody>
          <a:bodyPr/>
          <a:lstStyle/>
          <a:p>
            <a:r>
              <a:rPr lang="en-US" dirty="0"/>
              <a:t>IMDB 5000 movie data.  </a:t>
            </a:r>
          </a:p>
          <a:p>
            <a:r>
              <a:rPr lang="en-US" dirty="0"/>
              <a:t>It contains 28 variables for 5043 movies, spanning across 100 years in 66 countries. There are 2399 unique director names, and thousands of actors/actresses. “</a:t>
            </a:r>
            <a:r>
              <a:rPr lang="en-US" dirty="0" err="1"/>
              <a:t>imdb_score</a:t>
            </a:r>
            <a:r>
              <a:rPr lang="en-US" dirty="0"/>
              <a:t>” is the response variable while the other 27 variables are possible predictors. </a:t>
            </a:r>
          </a:p>
          <a:p>
            <a:r>
              <a:rPr lang="en-US" dirty="0"/>
              <a:t>The original dataset has been replaced in Kaggle, here’s the link for the original dataset from Data world:  </a:t>
            </a:r>
          </a:p>
          <a:p>
            <a:r>
              <a:rPr lang="en-US" dirty="0">
                <a:hlinkClick r:id="rId2"/>
              </a:rPr>
              <a:t>https://data.world/data-society/imdb-5000-movie-dataset </a:t>
            </a:r>
            <a:endParaRPr lang="en-US" dirty="0"/>
          </a:p>
        </p:txBody>
      </p:sp>
    </p:spTree>
    <p:extLst>
      <p:ext uri="{BB962C8B-B14F-4D97-AF65-F5344CB8AC3E}">
        <p14:creationId xmlns:p14="http://schemas.microsoft.com/office/powerpoint/2010/main" val="12724664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6D7D7F0C-622D-4D84-A68D-C1AF54B634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C388BE52-A601-4DDB-9C50-31EF9ED5CCD6}"/>
              </a:ext>
            </a:extLst>
          </p:cNvPr>
          <p:cNvSpPr>
            <a:spLocks noGrp="1"/>
          </p:cNvSpPr>
          <p:nvPr>
            <p:ph type="title"/>
          </p:nvPr>
        </p:nvSpPr>
        <p:spPr>
          <a:xfrm>
            <a:off x="640081" y="631373"/>
            <a:ext cx="4018839" cy="2035628"/>
          </a:xfrm>
        </p:spPr>
        <p:txBody>
          <a:bodyPr>
            <a:normAutofit/>
          </a:bodyPr>
          <a:lstStyle/>
          <a:p>
            <a:r>
              <a:rPr lang="en-US" dirty="0"/>
              <a:t>Exploratory Data Analysis(EDA):</a:t>
            </a:r>
          </a:p>
        </p:txBody>
      </p:sp>
      <p:sp>
        <p:nvSpPr>
          <p:cNvPr id="3" name="Content Placeholder 2">
            <a:extLst>
              <a:ext uri="{FF2B5EF4-FFF2-40B4-BE49-F238E27FC236}">
                <a16:creationId xmlns:a16="http://schemas.microsoft.com/office/drawing/2014/main" id="{990C1F3C-0E88-489E-9348-E71ED4953083}"/>
              </a:ext>
            </a:extLst>
          </p:cNvPr>
          <p:cNvSpPr>
            <a:spLocks noGrp="1"/>
          </p:cNvSpPr>
          <p:nvPr>
            <p:ph idx="1"/>
          </p:nvPr>
        </p:nvSpPr>
        <p:spPr>
          <a:xfrm>
            <a:off x="640081" y="2764971"/>
            <a:ext cx="4010296" cy="3472543"/>
          </a:xfrm>
        </p:spPr>
        <p:txBody>
          <a:bodyPr>
            <a:normAutofit/>
          </a:bodyPr>
          <a:lstStyle/>
          <a:p>
            <a:r>
              <a:rPr lang="en-US" sz="1500"/>
              <a:t>The shape, size and ndim of the dataset is:</a:t>
            </a:r>
          </a:p>
          <a:p>
            <a:r>
              <a:rPr lang="en-US" sz="1500"/>
              <a:t>Null and missing values are removed where the count is less. Columns of now use are dropped.</a:t>
            </a:r>
          </a:p>
          <a:p>
            <a:r>
              <a:rPr lang="en-US" sz="1500"/>
              <a:t>Missing values for categorical variables are replaced with the highest frequency value and for numerical values, mean is used.</a:t>
            </a:r>
          </a:p>
          <a:p>
            <a:r>
              <a:rPr lang="en-US" sz="1500"/>
              <a:t>Languages column is dropped as 94% of the values is English. And countries is divided into 3 categories i.e., USA,UK and others.</a:t>
            </a:r>
          </a:p>
          <a:p>
            <a:pPr marL="0" indent="0">
              <a:buNone/>
            </a:pPr>
            <a:endParaRPr lang="en-US" sz="1500"/>
          </a:p>
          <a:p>
            <a:pPr marL="0" indent="0">
              <a:buNone/>
            </a:pPr>
            <a:endParaRPr lang="en-US" sz="1500"/>
          </a:p>
          <a:p>
            <a:pPr marL="0" indent="0">
              <a:buNone/>
            </a:pPr>
            <a:endParaRPr lang="en-US" sz="1500"/>
          </a:p>
          <a:p>
            <a:endParaRPr lang="en-US" sz="1500"/>
          </a:p>
        </p:txBody>
      </p:sp>
      <p:sp>
        <p:nvSpPr>
          <p:cNvPr id="17" name="Rectangle 16">
            <a:extLst>
              <a:ext uri="{FF2B5EF4-FFF2-40B4-BE49-F238E27FC236}">
                <a16:creationId xmlns:a16="http://schemas.microsoft.com/office/drawing/2014/main" id="{02A2E7B6-CE50-4B96-A981-2A02507328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5" name="Picture 4">
            <a:extLst>
              <a:ext uri="{FF2B5EF4-FFF2-40B4-BE49-F238E27FC236}">
                <a16:creationId xmlns:a16="http://schemas.microsoft.com/office/drawing/2014/main" id="{7C3D25A1-9F8E-4A42-848C-E4D48AF39B10}"/>
              </a:ext>
            </a:extLst>
          </p:cNvPr>
          <p:cNvPicPr/>
          <p:nvPr/>
        </p:nvPicPr>
        <p:blipFill>
          <a:blip r:embed="rId2">
            <a:extLst>
              <a:ext uri="{28A0092B-C50C-407E-A947-70E740481C1C}">
                <a14:useLocalDpi xmlns:a14="http://schemas.microsoft.com/office/drawing/2010/main" val="0"/>
              </a:ext>
            </a:extLst>
          </a:blip>
          <a:stretch>
            <a:fillRect/>
          </a:stretch>
        </p:blipFill>
        <p:spPr bwMode="auto">
          <a:xfrm>
            <a:off x="6132876" y="631373"/>
            <a:ext cx="5384074" cy="1586006"/>
          </a:xfrm>
          <a:prstGeom prst="rect">
            <a:avLst/>
          </a:prstGeom>
          <a:noFill/>
        </p:spPr>
      </p:pic>
      <p:pic>
        <p:nvPicPr>
          <p:cNvPr id="7" name="Picture 6">
            <a:extLst>
              <a:ext uri="{FF2B5EF4-FFF2-40B4-BE49-F238E27FC236}">
                <a16:creationId xmlns:a16="http://schemas.microsoft.com/office/drawing/2014/main" id="{30096999-AED5-4890-A44D-EA797C7A7A26}"/>
              </a:ext>
            </a:extLst>
          </p:cNvPr>
          <p:cNvPicPr/>
          <p:nvPr/>
        </p:nvPicPr>
        <p:blipFill>
          <a:blip r:embed="rId3">
            <a:extLst>
              <a:ext uri="{28A0092B-C50C-407E-A947-70E740481C1C}">
                <a14:useLocalDpi xmlns:a14="http://schemas.microsoft.com/office/drawing/2010/main" val="0"/>
              </a:ext>
            </a:extLst>
          </a:blip>
          <a:stretch>
            <a:fillRect/>
          </a:stretch>
        </p:blipFill>
        <p:spPr bwMode="auto">
          <a:xfrm>
            <a:off x="5762626" y="3264352"/>
            <a:ext cx="6124574" cy="2473779"/>
          </a:xfrm>
          <a:prstGeom prst="rect">
            <a:avLst/>
          </a:prstGeom>
          <a:noFill/>
        </p:spPr>
      </p:pic>
    </p:spTree>
    <p:extLst>
      <p:ext uri="{BB962C8B-B14F-4D97-AF65-F5344CB8AC3E}">
        <p14:creationId xmlns:p14="http://schemas.microsoft.com/office/powerpoint/2010/main" val="7803971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2" name="Rectangle 9">
            <a:extLst>
              <a:ext uri="{FF2B5EF4-FFF2-40B4-BE49-F238E27FC236}">
                <a16:creationId xmlns:a16="http://schemas.microsoft.com/office/drawing/2014/main" id="{30BC9609-A8AF-411F-A9E0-C3B93C8945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BE15E49-19F2-45DE-AF4B-AF6CF2408C67}"/>
              </a:ext>
            </a:extLst>
          </p:cNvPr>
          <p:cNvSpPr>
            <a:spLocks noGrp="1"/>
          </p:cNvSpPr>
          <p:nvPr>
            <p:ph type="title"/>
          </p:nvPr>
        </p:nvSpPr>
        <p:spPr>
          <a:xfrm>
            <a:off x="640080" y="639704"/>
            <a:ext cx="3299579" cy="5577840"/>
          </a:xfrm>
        </p:spPr>
        <p:txBody>
          <a:bodyPr anchor="ctr">
            <a:normAutofit/>
          </a:bodyPr>
          <a:lstStyle/>
          <a:p>
            <a:pPr algn="ctr"/>
            <a:r>
              <a:rPr lang="en-US" sz="4100"/>
              <a:t>Hypothesis Development:</a:t>
            </a:r>
            <a:br>
              <a:rPr lang="en-US" sz="4100"/>
            </a:br>
            <a:endParaRPr lang="en-US" sz="4100"/>
          </a:p>
        </p:txBody>
      </p:sp>
      <p:graphicFrame>
        <p:nvGraphicFramePr>
          <p:cNvPr id="5" name="Content Placeholder 2">
            <a:extLst>
              <a:ext uri="{FF2B5EF4-FFF2-40B4-BE49-F238E27FC236}">
                <a16:creationId xmlns:a16="http://schemas.microsoft.com/office/drawing/2014/main" id="{E07A964F-DF65-457E-844B-B71DC33833F1}"/>
              </a:ext>
            </a:extLst>
          </p:cNvPr>
          <p:cNvGraphicFramePr>
            <a:graphicFrameLocks noGrp="1"/>
          </p:cNvGraphicFramePr>
          <p:nvPr>
            <p:ph idx="1"/>
            <p:extLst>
              <p:ext uri="{D42A27DB-BD31-4B8C-83A1-F6EECF244321}">
                <p14:modId xmlns:p14="http://schemas.microsoft.com/office/powerpoint/2010/main" val="2686826217"/>
              </p:ext>
            </p:extLst>
          </p:nvPr>
        </p:nvGraphicFramePr>
        <p:xfrm>
          <a:off x="4901472" y="639705"/>
          <a:ext cx="6506304" cy="55778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047996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56BE2E-F25F-4634-971F-F71E37E4C6A4}"/>
              </a:ext>
            </a:extLst>
          </p:cNvPr>
          <p:cNvSpPr>
            <a:spLocks noGrp="1"/>
          </p:cNvSpPr>
          <p:nvPr>
            <p:ph type="title"/>
          </p:nvPr>
        </p:nvSpPr>
        <p:spPr>
          <a:xfrm>
            <a:off x="881744" y="631372"/>
            <a:ext cx="3135086" cy="5606142"/>
          </a:xfrm>
        </p:spPr>
        <p:txBody>
          <a:bodyPr>
            <a:normAutofit/>
          </a:bodyPr>
          <a:lstStyle/>
          <a:p>
            <a:r>
              <a:rPr lang="en-US" dirty="0"/>
              <a:t>Method:</a:t>
            </a:r>
            <a:br>
              <a:rPr lang="en-US" dirty="0"/>
            </a:br>
            <a:r>
              <a:rPr lang="en-US" sz="2400" b="1" dirty="0"/>
              <a:t>Data Analysis:</a:t>
            </a:r>
            <a:endParaRPr lang="en-US" b="1" dirty="0"/>
          </a:p>
        </p:txBody>
      </p:sp>
      <p:sp>
        <p:nvSpPr>
          <p:cNvPr id="9" name="Rectangle 8">
            <a:extLst>
              <a:ext uri="{FF2B5EF4-FFF2-40B4-BE49-F238E27FC236}">
                <a16:creationId xmlns:a16="http://schemas.microsoft.com/office/drawing/2014/main" id="{597649B1-EA54-4416-AAFC-FF408060C3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0C226857-27C1-401C-B3BD-3D9D44B090EC}"/>
              </a:ext>
            </a:extLst>
          </p:cNvPr>
          <p:cNvSpPr>
            <a:spLocks noGrp="1"/>
          </p:cNvSpPr>
          <p:nvPr>
            <p:ph idx="1"/>
          </p:nvPr>
        </p:nvSpPr>
        <p:spPr>
          <a:xfrm>
            <a:off x="1045894" y="1688647"/>
            <a:ext cx="9984055" cy="1740354"/>
          </a:xfrm>
        </p:spPr>
        <p:txBody>
          <a:bodyPr>
            <a:normAutofit/>
          </a:bodyPr>
          <a:lstStyle/>
          <a:p>
            <a:r>
              <a:rPr lang="en-US" dirty="0"/>
              <a:t>Regression: The film rating prediction task is framed as regression, as the target variable(</a:t>
            </a:r>
            <a:r>
              <a:rPr lang="en-US" dirty="0" err="1"/>
              <a:t>imdb_score</a:t>
            </a:r>
            <a:r>
              <a:rPr lang="en-US" dirty="0"/>
              <a:t>) has continuous values. </a:t>
            </a:r>
          </a:p>
          <a:p>
            <a:r>
              <a:rPr lang="en-US" dirty="0"/>
              <a:t>Used SVR, Lasso, Decision tree and random forest. Out of all SVR and random forest performed best with best r^2 value.</a:t>
            </a:r>
          </a:p>
          <a:p>
            <a:endParaRPr lang="en-US" dirty="0"/>
          </a:p>
          <a:p>
            <a:endParaRPr lang="en-US" dirty="0"/>
          </a:p>
        </p:txBody>
      </p:sp>
      <p:pic>
        <p:nvPicPr>
          <p:cNvPr id="4" name="Picture 3">
            <a:extLst>
              <a:ext uri="{FF2B5EF4-FFF2-40B4-BE49-F238E27FC236}">
                <a16:creationId xmlns:a16="http://schemas.microsoft.com/office/drawing/2014/main" id="{3AEDD29F-84CF-4AC8-8627-08608F3D34F9}"/>
              </a:ext>
            </a:extLst>
          </p:cNvPr>
          <p:cNvPicPr/>
          <p:nvPr/>
        </p:nvPicPr>
        <p:blipFill>
          <a:blip r:embed="rId2">
            <a:extLst>
              <a:ext uri="{28A0092B-C50C-407E-A947-70E740481C1C}">
                <a14:useLocalDpi xmlns:a14="http://schemas.microsoft.com/office/drawing/2010/main" val="0"/>
              </a:ext>
            </a:extLst>
          </a:blip>
          <a:stretch>
            <a:fillRect/>
          </a:stretch>
        </p:blipFill>
        <p:spPr bwMode="auto">
          <a:xfrm>
            <a:off x="1439907" y="3292928"/>
            <a:ext cx="6903993" cy="2688771"/>
          </a:xfrm>
          <a:prstGeom prst="rect">
            <a:avLst/>
          </a:prstGeom>
          <a:noFill/>
        </p:spPr>
      </p:pic>
    </p:spTree>
    <p:extLst>
      <p:ext uri="{BB962C8B-B14F-4D97-AF65-F5344CB8AC3E}">
        <p14:creationId xmlns:p14="http://schemas.microsoft.com/office/powerpoint/2010/main" val="2430455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F551E-225D-4D16-8A03-7BC785E8B9E4}"/>
              </a:ext>
            </a:extLst>
          </p:cNvPr>
          <p:cNvSpPr>
            <a:spLocks noGrp="1"/>
          </p:cNvSpPr>
          <p:nvPr>
            <p:ph type="title"/>
          </p:nvPr>
        </p:nvSpPr>
        <p:spPr>
          <a:xfrm>
            <a:off x="1023562" y="685800"/>
            <a:ext cx="10493524" cy="1485900"/>
          </a:xfrm>
        </p:spPr>
        <p:txBody>
          <a:bodyPr>
            <a:normAutofit/>
          </a:bodyPr>
          <a:lstStyle/>
          <a:p>
            <a:r>
              <a:rPr lang="en-US" dirty="0"/>
              <a:t>Method(Contd.):</a:t>
            </a:r>
          </a:p>
        </p:txBody>
      </p:sp>
      <p:sp>
        <p:nvSpPr>
          <p:cNvPr id="9" name="Rectangle 8">
            <a:extLst>
              <a:ext uri="{FF2B5EF4-FFF2-40B4-BE49-F238E27FC236}">
                <a16:creationId xmlns:a16="http://schemas.microsoft.com/office/drawing/2014/main" id="{B9F89C22-0475-4427-B7C8-0269AD40E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B8563ACC-21FD-457C-824C-6CF717EAFD7D}"/>
              </a:ext>
            </a:extLst>
          </p:cNvPr>
          <p:cNvSpPr>
            <a:spLocks noGrp="1"/>
          </p:cNvSpPr>
          <p:nvPr>
            <p:ph idx="1"/>
          </p:nvPr>
        </p:nvSpPr>
        <p:spPr>
          <a:xfrm>
            <a:off x="1023562" y="2286000"/>
            <a:ext cx="5072437" cy="3581400"/>
          </a:xfrm>
        </p:spPr>
        <p:txBody>
          <a:bodyPr>
            <a:normAutofit/>
          </a:bodyPr>
          <a:lstStyle/>
          <a:p>
            <a:r>
              <a:rPr lang="en-US" sz="1800" dirty="0"/>
              <a:t>Classification</a:t>
            </a:r>
            <a:r>
              <a:rPr lang="en-US" sz="1800"/>
              <a:t>: For </a:t>
            </a:r>
            <a:r>
              <a:rPr lang="en-US" sz="1800" dirty="0"/>
              <a:t>classification, the movie ratings were discretized as </a:t>
            </a:r>
            <a:r>
              <a:rPr lang="en-US" sz="1800" dirty="0" err="1"/>
              <a:t>imdb_binned_score</a:t>
            </a:r>
            <a:r>
              <a:rPr lang="en-US" sz="1800" dirty="0"/>
              <a:t>(target variable) as bad, average, good and excellent.</a:t>
            </a:r>
          </a:p>
          <a:p>
            <a:r>
              <a:rPr lang="en-US" sz="1800" dirty="0"/>
              <a:t>Here regression outperforms classification which we can clearly see from their accuracy and r^2 scores. For all the models, regression outperformed classification because discretizing data renders some information missing from the original data.</a:t>
            </a:r>
            <a:endParaRPr lang="en-US" dirty="0"/>
          </a:p>
          <a:p>
            <a:endParaRPr lang="en-US" sz="1800" dirty="0"/>
          </a:p>
        </p:txBody>
      </p:sp>
      <p:pic>
        <p:nvPicPr>
          <p:cNvPr id="4" name="Picture 3">
            <a:extLst>
              <a:ext uri="{FF2B5EF4-FFF2-40B4-BE49-F238E27FC236}">
                <a16:creationId xmlns:a16="http://schemas.microsoft.com/office/drawing/2014/main" id="{024E1843-5B04-4643-90EE-03B4608E693C}"/>
              </a:ext>
            </a:extLst>
          </p:cNvPr>
          <p:cNvPicPr/>
          <p:nvPr/>
        </p:nvPicPr>
        <p:blipFill>
          <a:blip r:embed="rId2">
            <a:extLst>
              <a:ext uri="{28A0092B-C50C-407E-A947-70E740481C1C}">
                <a14:useLocalDpi xmlns:a14="http://schemas.microsoft.com/office/drawing/2010/main" val="0"/>
              </a:ext>
            </a:extLst>
          </a:blip>
          <a:stretch>
            <a:fillRect/>
          </a:stretch>
        </p:blipFill>
        <p:spPr bwMode="auto">
          <a:xfrm>
            <a:off x="6412866" y="1971674"/>
            <a:ext cx="5542234" cy="4067175"/>
          </a:xfrm>
          <a:prstGeom prst="rect">
            <a:avLst/>
          </a:prstGeom>
          <a:noFill/>
        </p:spPr>
      </p:pic>
    </p:spTree>
    <p:extLst>
      <p:ext uri="{BB962C8B-B14F-4D97-AF65-F5344CB8AC3E}">
        <p14:creationId xmlns:p14="http://schemas.microsoft.com/office/powerpoint/2010/main" val="12218150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D868099-6145-4BC0-A5EA-74BEF1776B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9FC631A-CFE5-4711-B4E8-1F0924769293}"/>
              </a:ext>
            </a:extLst>
          </p:cNvPr>
          <p:cNvSpPr>
            <a:spLocks noGrp="1"/>
          </p:cNvSpPr>
          <p:nvPr>
            <p:ph type="title"/>
          </p:nvPr>
        </p:nvSpPr>
        <p:spPr>
          <a:xfrm>
            <a:off x="8471424" y="1110882"/>
            <a:ext cx="3053039" cy="1060817"/>
          </a:xfrm>
        </p:spPr>
        <p:txBody>
          <a:bodyPr anchor="b">
            <a:normAutofit/>
          </a:bodyPr>
          <a:lstStyle/>
          <a:p>
            <a:r>
              <a:rPr lang="en-US" sz="2200"/>
              <a:t>Method(Contd.):</a:t>
            </a:r>
            <a:br>
              <a:rPr lang="en-US" sz="2200"/>
            </a:br>
            <a:r>
              <a:rPr lang="en-US" sz="2200"/>
              <a:t>Feature representation &amp; learning:</a:t>
            </a:r>
          </a:p>
        </p:txBody>
      </p:sp>
      <p:pic>
        <p:nvPicPr>
          <p:cNvPr id="4" name="Picture 3">
            <a:extLst>
              <a:ext uri="{FF2B5EF4-FFF2-40B4-BE49-F238E27FC236}">
                <a16:creationId xmlns:a16="http://schemas.microsoft.com/office/drawing/2014/main" id="{7C4D1D8A-E407-44C3-A6B6-2A29B5E1465D}"/>
              </a:ext>
            </a:extLst>
          </p:cNvPr>
          <p:cNvPicPr/>
          <p:nvPr/>
        </p:nvPicPr>
        <p:blipFill>
          <a:blip r:embed="rId2">
            <a:extLst>
              <a:ext uri="{28A0092B-C50C-407E-A947-70E740481C1C}">
                <a14:useLocalDpi xmlns:a14="http://schemas.microsoft.com/office/drawing/2010/main" val="0"/>
              </a:ext>
            </a:extLst>
          </a:blip>
          <a:stretch>
            <a:fillRect/>
          </a:stretch>
        </p:blipFill>
        <p:spPr bwMode="auto">
          <a:xfrm>
            <a:off x="634275" y="1471017"/>
            <a:ext cx="6900380" cy="3915965"/>
          </a:xfrm>
          <a:prstGeom prst="rect">
            <a:avLst/>
          </a:prstGeom>
          <a:noFill/>
        </p:spPr>
      </p:pic>
      <p:sp>
        <p:nvSpPr>
          <p:cNvPr id="3" name="Content Placeholder 2">
            <a:extLst>
              <a:ext uri="{FF2B5EF4-FFF2-40B4-BE49-F238E27FC236}">
                <a16:creationId xmlns:a16="http://schemas.microsoft.com/office/drawing/2014/main" id="{E9A23C1E-18B4-4D52-8925-9B390DF010F9}"/>
              </a:ext>
            </a:extLst>
          </p:cNvPr>
          <p:cNvSpPr>
            <a:spLocks noGrp="1"/>
          </p:cNvSpPr>
          <p:nvPr>
            <p:ph idx="1"/>
          </p:nvPr>
        </p:nvSpPr>
        <p:spPr>
          <a:xfrm>
            <a:off x="8471423" y="2286000"/>
            <a:ext cx="3053039" cy="3931920"/>
          </a:xfrm>
        </p:spPr>
        <p:txBody>
          <a:bodyPr>
            <a:normAutofit/>
          </a:bodyPr>
          <a:lstStyle/>
          <a:p>
            <a:r>
              <a:rPr lang="en-US" sz="1500"/>
              <a:t>Feature importance determines the magnitude, not the direction of effect on movie ratings. Since random forest FI considers the importance of each individual feature, it assigns low scores to sparse feature columns. Thus, we used  Feature importance to determine the predictive power of feature by all feature columns for every feature group and calculating the difference of the new and original full-model</a:t>
            </a:r>
          </a:p>
        </p:txBody>
      </p:sp>
      <p:sp>
        <p:nvSpPr>
          <p:cNvPr id="11" name="Freeform 6">
            <a:extLst>
              <a:ext uri="{FF2B5EF4-FFF2-40B4-BE49-F238E27FC236}">
                <a16:creationId xmlns:a16="http://schemas.microsoft.com/office/drawing/2014/main" id="{CC1026F7-DECB-49B4-A565-518BBA4454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983434" y="640080"/>
            <a:ext cx="2296028" cy="3674981"/>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476757933"/>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otalTime>123</TotalTime>
  <Words>855</Words>
  <Application>Microsoft Office PowerPoint</Application>
  <PresentationFormat>Widescreen</PresentationFormat>
  <Paragraphs>54</Paragraphs>
  <Slides>17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Franklin Gothic Book</vt:lpstr>
      <vt:lpstr>Wingdings</vt:lpstr>
      <vt:lpstr>Crop</vt:lpstr>
      <vt:lpstr>Predicting movie ratings with multimodal data</vt:lpstr>
      <vt:lpstr>Introduction:</vt:lpstr>
      <vt:lpstr>Statement of the problem:</vt:lpstr>
      <vt:lpstr>Dataset used:</vt:lpstr>
      <vt:lpstr>Exploratory Data Analysis(EDA):</vt:lpstr>
      <vt:lpstr>Hypothesis Development: </vt:lpstr>
      <vt:lpstr>Method: Data Analysis:</vt:lpstr>
      <vt:lpstr>Method(Contd.):</vt:lpstr>
      <vt:lpstr>Method(Contd.): Feature representation &amp; learning:</vt:lpstr>
      <vt:lpstr>Method(Contd.): Data Visualization:</vt:lpstr>
      <vt:lpstr>Method(Contd.): Data Visualization:</vt:lpstr>
      <vt:lpstr>Method(Contd.): Data Visualization:</vt:lpstr>
      <vt:lpstr>Method(Contd.): Data Visualization:</vt:lpstr>
      <vt:lpstr>Decision Making &amp; Data Interpretation:</vt:lpstr>
      <vt:lpstr>Conclusion:</vt:lpstr>
      <vt:lpstr>Future work:</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movie ratings with multimodal data</dc:title>
  <dc:creator>Divya Velugula</dc:creator>
  <cp:lastModifiedBy>Divya Velugula</cp:lastModifiedBy>
  <cp:revision>1</cp:revision>
  <dcterms:created xsi:type="dcterms:W3CDTF">2020-04-29T17:45:32Z</dcterms:created>
  <dcterms:modified xsi:type="dcterms:W3CDTF">2020-04-29T19:49:05Z</dcterms:modified>
</cp:coreProperties>
</file>