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7" r:id="rId5"/>
    <p:sldId id="268" r:id="rId6"/>
    <p:sldId id="262" r:id="rId7"/>
    <p:sldId id="263" r:id="rId8"/>
    <p:sldId id="264" r:id="rId9"/>
    <p:sldId id="265" r:id="rId10"/>
    <p:sldId id="269" r:id="rId11"/>
    <p:sldId id="266"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sorterViewPr>
    <p:cViewPr>
      <p:scale>
        <a:sx n="100" d="100"/>
        <a:sy n="100" d="100"/>
      </p:scale>
      <p:origin x="0" y="-6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smtClean="0"/>
              <a:t>CBI’S Directory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rPr>
              <a:t>(Central Bank of India )</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24" y="2632238"/>
            <a:ext cx="10058400" cy="1450757"/>
          </a:xfrm>
        </p:spPr>
        <p:txBody>
          <a:bodyPr>
            <a:normAutofit/>
          </a:bodyPr>
          <a:lstStyle/>
          <a:p>
            <a:pPr algn="ctr"/>
            <a:r>
              <a:rPr lang="en-IN" sz="4800" b="1" dirty="0" smtClean="0">
                <a:latin typeface="Times New Roman" panose="02020603050405020304" pitchFamily="18" charset="0"/>
                <a:cs typeface="Times New Roman" panose="02020603050405020304" pitchFamily="18" charset="0"/>
              </a:rPr>
              <a:t>CONTENT OF TABLES:</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297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Customer:</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018" r="17564" b="18630"/>
          <a:stretch/>
        </p:blipFill>
        <p:spPr>
          <a:xfrm>
            <a:off x="2271728" y="2054086"/>
            <a:ext cx="7709503" cy="3909393"/>
          </a:xfrm>
        </p:spPr>
      </p:pic>
    </p:spTree>
    <p:extLst>
      <p:ext uri="{BB962C8B-B14F-4D97-AF65-F5344CB8AC3E}">
        <p14:creationId xmlns:p14="http://schemas.microsoft.com/office/powerpoint/2010/main" val="2079628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Account: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190" r="25885" b="18630"/>
          <a:stretch/>
        </p:blipFill>
        <p:spPr>
          <a:xfrm>
            <a:off x="2690478" y="2040835"/>
            <a:ext cx="6872004" cy="3710608"/>
          </a:xfrm>
        </p:spPr>
      </p:pic>
    </p:spTree>
    <p:extLst>
      <p:ext uri="{BB962C8B-B14F-4D97-AF65-F5344CB8AC3E}">
        <p14:creationId xmlns:p14="http://schemas.microsoft.com/office/powerpoint/2010/main" val="415836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Branch:</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96" t="7019" r="48272" b="26030"/>
          <a:stretch/>
        </p:blipFill>
        <p:spPr>
          <a:xfrm>
            <a:off x="2351230" y="2040835"/>
            <a:ext cx="5560318" cy="4015408"/>
          </a:xfrm>
        </p:spPr>
      </p:pic>
    </p:spTree>
    <p:extLst>
      <p:ext uri="{BB962C8B-B14F-4D97-AF65-F5344CB8AC3E}">
        <p14:creationId xmlns:p14="http://schemas.microsoft.com/office/powerpoint/2010/main" val="3942669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Trandetails:</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475" r="20931" b="9821"/>
          <a:stretch/>
        </p:blipFill>
        <p:spPr>
          <a:xfrm>
            <a:off x="2496554" y="2080590"/>
            <a:ext cx="7259852" cy="3856383"/>
          </a:xfrm>
        </p:spPr>
      </p:pic>
    </p:spTree>
    <p:extLst>
      <p:ext uri="{BB962C8B-B14F-4D97-AF65-F5344CB8AC3E}">
        <p14:creationId xmlns:p14="http://schemas.microsoft.com/office/powerpoint/2010/main" val="3553460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anose="02020603050405020304" pitchFamily="18" charset="0"/>
                <a:cs typeface="Times New Roman" panose="02020603050405020304" pitchFamily="18" charset="0"/>
              </a:rPr>
              <a:t>Loan</a:t>
            </a:r>
            <a:r>
              <a:rPr lang="en-IN" dirty="0" smtClean="0"/>
              <a: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371" r="56989" b="34135"/>
          <a:stretch/>
        </p:blipFill>
        <p:spPr>
          <a:xfrm>
            <a:off x="2663687" y="2080590"/>
            <a:ext cx="4903304" cy="3790123"/>
          </a:xfrm>
        </p:spPr>
      </p:pic>
    </p:spTree>
    <p:extLst>
      <p:ext uri="{BB962C8B-B14F-4D97-AF65-F5344CB8AC3E}">
        <p14:creationId xmlns:p14="http://schemas.microsoft.com/office/powerpoint/2010/main" val="749784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23" y="2526220"/>
            <a:ext cx="10058400" cy="1450757"/>
          </a:xfrm>
        </p:spPr>
        <p:txBody>
          <a:bodyPr/>
          <a:lstStyle/>
          <a:p>
            <a:pPr algn="ctr"/>
            <a:r>
              <a:rPr lang="en-IN" b="1" dirty="0" smtClean="0">
                <a:latin typeface="Times New Roman" panose="02020603050405020304" pitchFamily="18" charset="0"/>
                <a:cs typeface="Times New Roman" panose="02020603050405020304" pitchFamily="18" charset="0"/>
              </a:rPr>
              <a:t>SUBQUERIES: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153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5" y="786382"/>
            <a:ext cx="3517567" cy="2093975"/>
          </a:xfrm>
        </p:spPr>
        <p:txBody>
          <a:bodyPr>
            <a:normAutofit/>
          </a:bodyPr>
          <a:lstStyle/>
          <a:p>
            <a:r>
              <a:rPr lang="en-GB" sz="2400" dirty="0" smtClean="0">
                <a:solidFill>
                  <a:schemeClr val="accent2">
                    <a:lumMod val="60000"/>
                    <a:lumOff val="40000"/>
                  </a:schemeClr>
                </a:solidFill>
                <a:latin typeface="Times New Roman" panose="02020603050405020304" pitchFamily="18" charset="0"/>
                <a:cs typeface="Times New Roman" panose="02020603050405020304" pitchFamily="18" charset="0"/>
              </a:rPr>
              <a:t>1. Display </a:t>
            </a:r>
            <a:r>
              <a:rPr lang="en-GB" sz="2400" dirty="0">
                <a:solidFill>
                  <a:schemeClr val="accent2">
                    <a:lumMod val="60000"/>
                    <a:lumOff val="40000"/>
                  </a:schemeClr>
                </a:solidFill>
                <a:latin typeface="Times New Roman" panose="02020603050405020304" pitchFamily="18" charset="0"/>
                <a:cs typeface="Times New Roman" panose="02020603050405020304" pitchFamily="18" charset="0"/>
              </a:rPr>
              <a:t>all the details of customers whose account status is </a:t>
            </a:r>
            <a:r>
              <a:rPr lang="en-GB" sz="2400" dirty="0" smtClean="0">
                <a:solidFill>
                  <a:schemeClr val="accent2">
                    <a:lumMod val="60000"/>
                    <a:lumOff val="40000"/>
                  </a:schemeClr>
                </a:solidFill>
                <a:latin typeface="Times New Roman" panose="02020603050405020304" pitchFamily="18" charset="0"/>
                <a:cs typeface="Times New Roman" panose="02020603050405020304" pitchFamily="18" charset="0"/>
              </a:rPr>
              <a:t>active.</a:t>
            </a:r>
            <a:endParaRPr lang="en-IN" sz="2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7757" r="21969" b="34526"/>
          <a:stretch/>
        </p:blipFill>
        <p:spPr>
          <a:xfrm>
            <a:off x="5234127" y="1833370"/>
            <a:ext cx="6202500" cy="2663687"/>
          </a:xfrm>
        </p:spPr>
      </p:pic>
      <p:sp>
        <p:nvSpPr>
          <p:cNvPr id="4" name="Text Placeholder 3"/>
          <p:cNvSpPr>
            <a:spLocks noGrp="1"/>
          </p:cNvSpPr>
          <p:nvPr>
            <p:ph type="body" sz="half" idx="2"/>
          </p:nvPr>
        </p:nvSpPr>
        <p:spPr/>
        <p:txBody>
          <a:bodyPr>
            <a:normAutofit/>
          </a:bodyPr>
          <a:lstStyle/>
          <a:p>
            <a:r>
              <a:rPr lang="en-GB" sz="2400" b="1" dirty="0">
                <a:latin typeface="Times New Roman" panose="02020603050405020304" pitchFamily="18" charset="0"/>
                <a:cs typeface="Times New Roman" panose="02020603050405020304" pitchFamily="18" charset="0"/>
              </a:rPr>
              <a:t>select * from customer where custid in(select custid from account where astatus='active');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918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write subquery to display customers details who did most transactions. </a:t>
            </a:r>
            <a:b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7021" b="47250"/>
          <a:stretch/>
        </p:blipFill>
        <p:spPr>
          <a:xfrm>
            <a:off x="4982335" y="2078601"/>
            <a:ext cx="7224103" cy="2612669"/>
          </a:xfrm>
        </p:spPr>
      </p:pic>
      <p:sp>
        <p:nvSpPr>
          <p:cNvPr id="4" name="Text Placeholder 3"/>
          <p:cNvSpPr>
            <a:spLocks noGrp="1"/>
          </p:cNvSpPr>
          <p:nvPr>
            <p:ph type="body" sz="half" idx="2"/>
          </p:nvPr>
        </p:nvSpPr>
        <p:spPr/>
        <p:txBody>
          <a:bodyPr>
            <a:normAutofit lnSpcReduction="10000"/>
          </a:bodyPr>
          <a:lstStyle/>
          <a:p>
            <a:r>
              <a:rPr lang="en-GB" b="1" dirty="0">
                <a:latin typeface="Times New Roman" panose="02020603050405020304" pitchFamily="18" charset="0"/>
                <a:cs typeface="Times New Roman" panose="02020603050405020304" pitchFamily="18" charset="0"/>
              </a:rPr>
              <a:t>SELECT *FROM account WHERE acnumber IN (SELECT acnumber FROM trandetails GROUP BY acnumber HAVING COUNT(*) = (SELECT MAX(</a:t>
            </a:r>
            <a:r>
              <a:rPr lang="en-GB" b="1" dirty="0" err="1">
                <a:latin typeface="Times New Roman" panose="02020603050405020304" pitchFamily="18" charset="0"/>
                <a:cs typeface="Times New Roman" panose="02020603050405020304" pitchFamily="18" charset="0"/>
              </a:rPr>
              <a:t>transaction_count</a:t>
            </a:r>
            <a:r>
              <a:rPr lang="en-GB" b="1" dirty="0">
                <a:latin typeface="Times New Roman" panose="02020603050405020304" pitchFamily="18" charset="0"/>
                <a:cs typeface="Times New Roman" panose="02020603050405020304" pitchFamily="18" charset="0"/>
              </a:rPr>
              <a:t>) FROM( SELECT acnumber, COUNT(*) as </a:t>
            </a:r>
            <a:r>
              <a:rPr lang="en-GB" b="1" dirty="0" err="1">
                <a:latin typeface="Times New Roman" panose="02020603050405020304" pitchFamily="18" charset="0"/>
                <a:cs typeface="Times New Roman" panose="02020603050405020304" pitchFamily="18" charset="0"/>
              </a:rPr>
              <a:t>transaction_count</a:t>
            </a:r>
            <a:r>
              <a:rPr lang="en-GB" b="1" dirty="0">
                <a:latin typeface="Times New Roman" panose="02020603050405020304" pitchFamily="18" charset="0"/>
                <a:cs typeface="Times New Roman" panose="02020603050405020304" pitchFamily="18" charset="0"/>
              </a:rPr>
              <a:t> FROM trandetails GROUP BY acnumber  ) AS counts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39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write subquery to display branch id and loan amount who has taken maximum loan</a:t>
            </a: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753" t="5326" r="31579" b="68329"/>
          <a:stretch/>
        </p:blipFill>
        <p:spPr>
          <a:xfrm>
            <a:off x="4889569" y="1912950"/>
            <a:ext cx="7055004" cy="2592789"/>
          </a:xfrm>
        </p:spPr>
      </p:pic>
      <p:sp>
        <p:nvSpPr>
          <p:cNvPr id="4" name="Text Placeholder 3"/>
          <p:cNvSpPr>
            <a:spLocks noGrp="1"/>
          </p:cNvSpPr>
          <p:nvPr>
            <p:ph type="body" sz="half" idx="2"/>
          </p:nvPr>
        </p:nvSpPr>
        <p:spPr/>
        <p:txBody>
          <a:bodyPr>
            <a:normAutofit/>
          </a:bodyPr>
          <a:lstStyle/>
          <a:p>
            <a:r>
              <a:rPr lang="en-GB" sz="2400" b="1" dirty="0">
                <a:latin typeface="Times New Roman" panose="02020603050405020304" pitchFamily="18" charset="0"/>
                <a:cs typeface="Times New Roman" panose="02020603050405020304" pitchFamily="18" charset="0"/>
              </a:rPr>
              <a:t>select bid, loan_amount from loan where loan_amount=(select max(loan_amount) from loan);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8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 bank is a financial institution which accepts deposits, pays interest on pre-defined rates, clears checks, makes loans, and often acts as an intermediary in financial transactions. It also provides other financial services to its </a:t>
            </a:r>
            <a:r>
              <a:rPr lang="en-GB" sz="2400" dirty="0" smtClean="0">
                <a:latin typeface="Times New Roman" panose="02020603050405020304" pitchFamily="18" charset="0"/>
                <a:cs typeface="Times New Roman" panose="02020603050405020304" pitchFamily="18" charset="0"/>
              </a:rPr>
              <a:t>customers.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Bank Database management system is used to collect, modify and retrieve data of the customers who has account in their bank. Bank Database stores all the information in the form of tables according to its type . Bank database contains five tables customer, account, branch, trandetails and loan.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378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Display transaction number, account number and transaction amount whose medium of transaction is cash.</a:t>
            </a: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2986" b="6294"/>
          <a:stretch/>
        </p:blipFill>
        <p:spPr>
          <a:xfrm>
            <a:off x="5154613" y="1855303"/>
            <a:ext cx="6920548" cy="3313045"/>
          </a:xfrm>
        </p:spPr>
      </p:pic>
      <p:sp>
        <p:nvSpPr>
          <p:cNvPr id="4" name="Text Placeholder 3"/>
          <p:cNvSpPr>
            <a:spLocks noGrp="1"/>
          </p:cNvSpPr>
          <p:nvPr>
            <p:ph type="body" sz="half" idx="2"/>
          </p:nvPr>
        </p:nvSpPr>
        <p:spPr>
          <a:xfrm>
            <a:off x="643465" y="3043050"/>
            <a:ext cx="3769509" cy="3064505"/>
          </a:xfrm>
        </p:spPr>
        <p:txBody>
          <a:bodyPr>
            <a:normAutofit/>
          </a:bodyPr>
          <a:lstStyle/>
          <a:p>
            <a:r>
              <a:rPr lang="en-GB" sz="2000" b="1" dirty="0">
                <a:latin typeface="Times New Roman" panose="02020603050405020304" pitchFamily="18" charset="0"/>
                <a:cs typeface="Times New Roman" panose="02020603050405020304" pitchFamily="18" charset="0"/>
              </a:rPr>
              <a:t>select tnumber,acnumber,transaction_amount  from trandetails where acnumber in (select acnumber from trandetails where medium_of_transaction='cash');</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848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27" y="2234672"/>
            <a:ext cx="10058400" cy="1450757"/>
          </a:xfrm>
        </p:spPr>
        <p:txBody>
          <a:bodyPr/>
          <a:lstStyle/>
          <a:p>
            <a:pPr algn="ctr"/>
            <a:r>
              <a:rPr lang="en-IN" b="1" i="1" u="sng" dirty="0" smtClean="0">
                <a:latin typeface="Times New Roman" panose="02020603050405020304" pitchFamily="18" charset="0"/>
                <a:cs typeface="Times New Roman" panose="02020603050405020304" pitchFamily="18" charset="0"/>
              </a:rPr>
              <a:t>JOINS:</a:t>
            </a:r>
            <a:endParaRPr lang="en-IN"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10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Write a query to display the customer’s number, customer’s firstname, branch id and loan amount for people who have  taken </a:t>
            </a:r>
            <a:r>
              <a:rPr lang="en-GB"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loans.</a:t>
            </a: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9008" r="29122" b="20212"/>
          <a:stretch/>
        </p:blipFill>
        <p:spPr>
          <a:xfrm>
            <a:off x="5154615" y="1806865"/>
            <a:ext cx="6742460" cy="3785552"/>
          </a:xfrm>
        </p:spPr>
      </p:pic>
      <p:sp>
        <p:nvSpPr>
          <p:cNvPr id="4" name="Text Placeholder 3"/>
          <p:cNvSpPr>
            <a:spLocks noGrp="1"/>
          </p:cNvSpPr>
          <p:nvPr>
            <p:ph type="body" sz="half" idx="2"/>
          </p:nvPr>
        </p:nvSpPr>
        <p:spPr/>
        <p:txBody>
          <a:bodyPr>
            <a:normAutofit/>
          </a:bodyPr>
          <a:lstStyle/>
          <a:p>
            <a:r>
              <a:rPr lang="en-IN" sz="2000" b="1" dirty="0">
                <a:latin typeface="Times New Roman" panose="02020603050405020304" pitchFamily="18" charset="0"/>
                <a:cs typeface="Times New Roman" panose="02020603050405020304" pitchFamily="18" charset="0"/>
              </a:rPr>
              <a:t>SELECT customer.custid, customer.fname, branch.bid, </a:t>
            </a:r>
            <a:r>
              <a:rPr lang="en-IN" sz="2000" b="1" dirty="0" smtClean="0">
                <a:latin typeface="Times New Roman" panose="02020603050405020304" pitchFamily="18" charset="0"/>
                <a:cs typeface="Times New Roman" panose="02020603050405020304" pitchFamily="18" charset="0"/>
              </a:rPr>
              <a:t>loan.loan_amount FROM </a:t>
            </a:r>
            <a:r>
              <a:rPr lang="en-IN" sz="2000" b="1" dirty="0">
                <a:latin typeface="Times New Roman" panose="02020603050405020304" pitchFamily="18" charset="0"/>
                <a:cs typeface="Times New Roman" panose="02020603050405020304" pitchFamily="18" charset="0"/>
              </a:rPr>
              <a:t>((loan INNER JOIN customer </a:t>
            </a:r>
            <a:r>
              <a:rPr lang="en-IN" sz="2000" b="1" dirty="0" smtClean="0">
                <a:latin typeface="Times New Roman" panose="02020603050405020304" pitchFamily="18" charset="0"/>
                <a:cs typeface="Times New Roman" panose="02020603050405020304" pitchFamily="18" charset="0"/>
              </a:rPr>
              <a:t>ON loan.custid=customer.custid) INNER </a:t>
            </a:r>
            <a:r>
              <a:rPr lang="en-IN" sz="2000" b="1" dirty="0">
                <a:latin typeface="Times New Roman" panose="02020603050405020304" pitchFamily="18" charset="0"/>
                <a:cs typeface="Times New Roman" panose="02020603050405020304" pitchFamily="18" charset="0"/>
              </a:rPr>
              <a:t>JOIN branch ON loan.bid=branch.bid);</a:t>
            </a:r>
          </a:p>
        </p:txBody>
      </p:sp>
    </p:spTree>
    <p:extLst>
      <p:ext uri="{BB962C8B-B14F-4D97-AF65-F5344CB8AC3E}">
        <p14:creationId xmlns:p14="http://schemas.microsoft.com/office/powerpoint/2010/main" val="285119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display transaction type and count of transaction number of customer whose customer id ends with 001.</a:t>
            </a:r>
            <a:b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7021" b="44069"/>
          <a:stretch/>
        </p:blipFill>
        <p:spPr>
          <a:xfrm>
            <a:off x="4823309" y="1828800"/>
            <a:ext cx="7275926" cy="3034747"/>
          </a:xfrm>
        </p:spPr>
      </p:pic>
      <p:sp>
        <p:nvSpPr>
          <p:cNvPr id="4" name="Text Placeholder 3"/>
          <p:cNvSpPr>
            <a:spLocks noGrp="1"/>
          </p:cNvSpPr>
          <p:nvPr>
            <p:ph type="body" sz="half" idx="2"/>
          </p:nvPr>
        </p:nvSpPr>
        <p:spPr/>
        <p:txBody>
          <a:bodyPr>
            <a:normAutofit/>
          </a:bodyPr>
          <a:lstStyle/>
          <a:p>
            <a:r>
              <a:rPr lang="en-GB" sz="2000" b="1" dirty="0">
                <a:latin typeface="Times New Roman" panose="02020603050405020304" pitchFamily="18" charset="0"/>
                <a:cs typeface="Times New Roman" panose="02020603050405020304" pitchFamily="18" charset="0"/>
              </a:rPr>
              <a:t>select </a:t>
            </a:r>
            <a:r>
              <a:rPr lang="en-GB" sz="2000" b="1" dirty="0" smtClean="0">
                <a:latin typeface="Times New Roman" panose="02020603050405020304" pitchFamily="18" charset="0"/>
                <a:cs typeface="Times New Roman" panose="02020603050405020304" pitchFamily="18" charset="0"/>
              </a:rPr>
              <a:t>transaction_type,count (</a:t>
            </a:r>
            <a:r>
              <a:rPr lang="en-GB" sz="2000" b="1" dirty="0">
                <a:latin typeface="Times New Roman" panose="02020603050405020304" pitchFamily="18" charset="0"/>
                <a:cs typeface="Times New Roman" panose="02020603050405020304" pitchFamily="18" charset="0"/>
              </a:rPr>
              <a:t>tnumber) as trans_count from account a join trandetails td on a.acnumber</a:t>
            </a:r>
            <a:r>
              <a:rPr lang="en-GB" sz="2000" b="1" dirty="0" smtClean="0">
                <a:latin typeface="Times New Roman" panose="02020603050405020304" pitchFamily="18" charset="0"/>
                <a:cs typeface="Times New Roman" panose="02020603050405020304" pitchFamily="18" charset="0"/>
              </a:rPr>
              <a:t>= td.acnumber </a:t>
            </a:r>
            <a:r>
              <a:rPr lang="en-GB" sz="2000" b="1" dirty="0">
                <a:latin typeface="Times New Roman" panose="02020603050405020304" pitchFamily="18" charset="0"/>
                <a:cs typeface="Times New Roman" panose="02020603050405020304" pitchFamily="18" charset="0"/>
              </a:rPr>
              <a:t>where custid like '%001' group by transaction_type order by transaction_type;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242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solidFill>
                  <a:schemeClr val="accent2">
                    <a:lumMod val="60000"/>
                    <a:lumOff val="40000"/>
                  </a:schemeClr>
                </a:solidFill>
                <a:latin typeface="Times New Roman" panose="02020603050405020304" pitchFamily="18" charset="0"/>
                <a:cs typeface="Times New Roman" panose="02020603050405020304" pitchFamily="18" charset="0"/>
              </a:rPr>
              <a:t>Join customer, account and loan tables and display fname,ltname,occupation,dob,acnumber,aod,loan_amount from that.</a:t>
            </a:r>
            <a:endParaRPr lang="en-IN" sz="2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2588" b="17826"/>
          <a:stretch/>
        </p:blipFill>
        <p:spPr>
          <a:xfrm>
            <a:off x="5008839" y="1616765"/>
            <a:ext cx="6977781" cy="3061252"/>
          </a:xfrm>
        </p:spPr>
      </p:pic>
      <p:sp>
        <p:nvSpPr>
          <p:cNvPr id="4" name="Text Placeholder 3"/>
          <p:cNvSpPr>
            <a:spLocks noGrp="1"/>
          </p:cNvSpPr>
          <p:nvPr>
            <p:ph type="body" sz="half" idx="2"/>
          </p:nvPr>
        </p:nvSpPr>
        <p:spPr/>
        <p:txBody>
          <a:bodyPr/>
          <a:lstStyle/>
          <a:p>
            <a:r>
              <a:rPr lang="en-IN" b="1" dirty="0">
                <a:latin typeface="Times New Roman" panose="02020603050405020304" pitchFamily="18" charset="0"/>
                <a:cs typeface="Times New Roman" panose="02020603050405020304" pitchFamily="18" charset="0"/>
              </a:rPr>
              <a:t>select fname,ltname,occupation,dob,acnumber,aod,loan_amount from customer c inner join account a on c.custid</a:t>
            </a:r>
            <a:r>
              <a:rPr lang="en-IN" b="1" dirty="0" smtClean="0">
                <a:latin typeface="Times New Roman" panose="02020603050405020304" pitchFamily="18" charset="0"/>
                <a:cs typeface="Times New Roman" panose="02020603050405020304" pitchFamily="18" charset="0"/>
              </a:rPr>
              <a:t>= a.custid </a:t>
            </a:r>
            <a:r>
              <a:rPr lang="en-IN" b="1" dirty="0">
                <a:latin typeface="Times New Roman" panose="02020603050405020304" pitchFamily="18" charset="0"/>
                <a:cs typeface="Times New Roman" panose="02020603050405020304" pitchFamily="18" charset="0"/>
              </a:rPr>
              <a:t>inner join loan l on l.custid</a:t>
            </a:r>
            <a:r>
              <a:rPr lang="en-IN" b="1" dirty="0" smtClean="0">
                <a:latin typeface="Times New Roman" panose="02020603050405020304" pitchFamily="18" charset="0"/>
                <a:cs typeface="Times New Roman" panose="02020603050405020304" pitchFamily="18" charset="0"/>
              </a:rPr>
              <a:t>= a.custid</a:t>
            </a:r>
            <a:r>
              <a:rPr lang="en-IN" b="1"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36152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Display left join using trandetails and account. </a:t>
            </a:r>
            <a:endParaRPr lang="en-IN" sz="2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2568" r="49734" b="18712"/>
          <a:stretch/>
        </p:blipFill>
        <p:spPr>
          <a:xfrm>
            <a:off x="5750961" y="1285460"/>
            <a:ext cx="5235092" cy="4604253"/>
          </a:xfrm>
        </p:spPr>
      </p:pic>
      <p:sp>
        <p:nvSpPr>
          <p:cNvPr id="4" name="Text Placeholder 3"/>
          <p:cNvSpPr>
            <a:spLocks noGrp="1"/>
          </p:cNvSpPr>
          <p:nvPr>
            <p:ph type="body" sz="half" idx="2"/>
          </p:nvPr>
        </p:nvSpPr>
        <p:spPr/>
        <p:txBody>
          <a:bodyPr>
            <a:normAutofit/>
          </a:bodyPr>
          <a:lstStyle/>
          <a:p>
            <a:r>
              <a:rPr lang="en-IN" sz="2000" b="1" dirty="0" smtClean="0">
                <a:latin typeface="Times New Roman" panose="02020603050405020304" pitchFamily="18" charset="0"/>
                <a:cs typeface="Times New Roman" panose="02020603050405020304" pitchFamily="18" charset="0"/>
              </a:rPr>
              <a:t>Select bid, custid, tnumber, transaction_type, transaction_amount</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from trandetails left join account on trandetails.acnumber</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account.acnumber;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316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356616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41749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ER-Diagram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383" y="2108199"/>
            <a:ext cx="6891129" cy="4034211"/>
          </a:xfrm>
        </p:spPr>
      </p:pic>
    </p:spTree>
    <p:extLst>
      <p:ext uri="{BB962C8B-B14F-4D97-AF65-F5344CB8AC3E}">
        <p14:creationId xmlns:p14="http://schemas.microsoft.com/office/powerpoint/2010/main" val="14590826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15" y="2300934"/>
            <a:ext cx="10058400" cy="1450757"/>
          </a:xfrm>
        </p:spPr>
        <p:txBody>
          <a:bodyPr/>
          <a:lstStyle/>
          <a:p>
            <a:pPr algn="ctr"/>
            <a:r>
              <a:rPr lang="en-IN" b="1" dirty="0" smtClean="0">
                <a:latin typeface="Times New Roman" panose="02020603050405020304" pitchFamily="18" charset="0"/>
                <a:cs typeface="Times New Roman" panose="02020603050405020304" pitchFamily="18" charset="0"/>
              </a:rPr>
              <a:t>STRUCTURE OF TABLE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8043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CUSTOMER:</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790" r="29450" b="14401"/>
          <a:stretch/>
        </p:blipFill>
        <p:spPr>
          <a:xfrm>
            <a:off x="2849217" y="1987823"/>
            <a:ext cx="5724939" cy="4382743"/>
          </a:xfrm>
        </p:spPr>
      </p:pic>
    </p:spTree>
    <p:extLst>
      <p:ext uri="{BB962C8B-B14F-4D97-AF65-F5344CB8AC3E}">
        <p14:creationId xmlns:p14="http://schemas.microsoft.com/office/powerpoint/2010/main" val="27442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ACCOUNT:</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307" r="24246" b="17539"/>
          <a:stretch/>
        </p:blipFill>
        <p:spPr>
          <a:xfrm>
            <a:off x="2165696" y="2146851"/>
            <a:ext cx="6448859" cy="3922645"/>
          </a:xfrm>
        </p:spPr>
      </p:pic>
    </p:spTree>
    <p:extLst>
      <p:ext uri="{BB962C8B-B14F-4D97-AF65-F5344CB8AC3E}">
        <p14:creationId xmlns:p14="http://schemas.microsoft.com/office/powerpoint/2010/main" val="2023518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BRANCH:</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1827" b="24019"/>
          <a:stretch/>
        </p:blipFill>
        <p:spPr>
          <a:xfrm>
            <a:off x="2067340" y="1949393"/>
            <a:ext cx="5300870" cy="4109213"/>
          </a:xfrm>
        </p:spPr>
      </p:pic>
    </p:spTree>
    <p:extLst>
      <p:ext uri="{BB962C8B-B14F-4D97-AF65-F5344CB8AC3E}">
        <p14:creationId xmlns:p14="http://schemas.microsoft.com/office/powerpoint/2010/main" val="225067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TRANDETAILS:</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294" r="26281" b="10173"/>
          <a:stretch/>
        </p:blipFill>
        <p:spPr>
          <a:xfrm>
            <a:off x="2690191" y="2080154"/>
            <a:ext cx="5781981" cy="4055603"/>
          </a:xfrm>
        </p:spPr>
      </p:pic>
    </p:spTree>
    <p:extLst>
      <p:ext uri="{BB962C8B-B14F-4D97-AF65-F5344CB8AC3E}">
        <p14:creationId xmlns:p14="http://schemas.microsoft.com/office/powerpoint/2010/main" val="29848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LOAN:</a:t>
            </a:r>
            <a:endParaRPr lang="en-IN" sz="36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066" r="30639" b="20392"/>
          <a:stretch/>
        </p:blipFill>
        <p:spPr>
          <a:xfrm>
            <a:off x="2409803" y="2067338"/>
            <a:ext cx="7183911" cy="3816627"/>
          </a:xfrm>
        </p:spPr>
      </p:pic>
    </p:spTree>
    <p:extLst>
      <p:ext uri="{BB962C8B-B14F-4D97-AF65-F5344CB8AC3E}">
        <p14:creationId xmlns:p14="http://schemas.microsoft.com/office/powerpoint/2010/main" val="396619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440</Words>
  <Application>Microsoft Office PowerPoint</Application>
  <PresentationFormat>Widescreen</PresentationFormat>
  <Paragraphs>36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Franklin Gothic Book</vt:lpstr>
      <vt:lpstr>Times New Roman</vt:lpstr>
      <vt:lpstr>1_RetrospectVTI</vt:lpstr>
      <vt:lpstr>CBI’S Directory</vt:lpstr>
      <vt:lpstr>Introduction</vt:lpstr>
      <vt:lpstr>ER-Diagram</vt:lpstr>
      <vt:lpstr>STRUCTURE OF TABLE</vt:lpstr>
      <vt:lpstr>CUSTOMER:</vt:lpstr>
      <vt:lpstr>ACCOUNT:</vt:lpstr>
      <vt:lpstr>BRANCH:</vt:lpstr>
      <vt:lpstr>TRANDETAILS:</vt:lpstr>
      <vt:lpstr>LOAN:</vt:lpstr>
      <vt:lpstr>CONTENT OF TABLES:</vt:lpstr>
      <vt:lpstr>Customer:</vt:lpstr>
      <vt:lpstr>Account:</vt:lpstr>
      <vt:lpstr>Branch:</vt:lpstr>
      <vt:lpstr>Trandetails:</vt:lpstr>
      <vt:lpstr>Loan:</vt:lpstr>
      <vt:lpstr>SUBQUERIES:</vt:lpstr>
      <vt:lpstr>1. Display all the details of customers whose account status is active.</vt:lpstr>
      <vt:lpstr>write subquery to display customers details who did most transactions.  </vt:lpstr>
      <vt:lpstr>write subquery to display branch id and loan amount who has taken maximum loan</vt:lpstr>
      <vt:lpstr>Display transaction number, account number and transaction amount whose medium of transaction is cash.</vt:lpstr>
      <vt:lpstr>JOINS:</vt:lpstr>
      <vt:lpstr>Write a query to display the customer’s number, customer’s firstname, branch id and loan amount for people who have  taken loans.</vt:lpstr>
      <vt:lpstr>display transaction type and count of transaction number of customer whose customer id ends with 001. </vt:lpstr>
      <vt:lpstr>Join customer, account and loan tables and display fname,ltname,occupation,dob,acnumber,aod,loan_amount from that.</vt:lpstr>
      <vt:lpstr>Display left join using trandetails and account.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2023-07-10T14:32:47Z</dcterms:created>
  <dcterms:modified xsi:type="dcterms:W3CDTF">2023-07-10T16:43:37Z</dcterms:modified>
</cp:coreProperties>
</file>