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ae191a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ae191a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ae191a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ae191a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ae191a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ae191a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ae191a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ae191a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8ef277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8ef277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8ef2777d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8ef2777d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88ef2777d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88ef2777d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ae191a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ae191a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ae191a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ae191a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ae191ae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ae191a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39725" y="1303925"/>
            <a:ext cx="7377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Timestamp hacking-Proof Blockchain Based Online Voting System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857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Megha Manjunath Raykar, Harkanwaldeep Singh Saini,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Divyaa Thellore Venkataraman, Smitha Venkatesh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Under guidance of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Prof.Richard Sinn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32125" y="388400"/>
            <a:ext cx="234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666750" y="1113800"/>
            <a:ext cx="38193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Through our project we achieved the following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Avoid the traditional ballot voting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Avoid the tampering of the votes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 security for sensitive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changes to the data  impossible and detectable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Mitigate the effects of timestamp hacking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5675925" y="388400"/>
            <a:ext cx="234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901125" y="1113800"/>
            <a:ext cx="34812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UI can be made more appealing pertaining to all the UI design criteria and design patterns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blockchain technology faces problems like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spending and  poison pill attack which can be mitigated by implementing specific algorithms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2114" l="0" r="0" t="0"/>
          <a:stretch/>
        </p:blipFill>
        <p:spPr>
          <a:xfrm>
            <a:off x="195675" y="163500"/>
            <a:ext cx="8747701" cy="48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974650" y="4053600"/>
            <a:ext cx="75057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These problems can be avoided by using  </a:t>
            </a:r>
            <a:r>
              <a:rPr b="1" i="1" lang="en" sz="2400">
                <a:solidFill>
                  <a:srgbClr val="980000"/>
                </a:solidFill>
              </a:rPr>
              <a:t>blockcahin</a:t>
            </a:r>
            <a:endParaRPr b="1" i="1" sz="24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rot="1680322">
            <a:off x="4788533" y="1602772"/>
            <a:ext cx="3867079" cy="2377790"/>
          </a:xfrm>
          <a:prstGeom prst="irregularSeal2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lost, stolen, tampered with...</a:t>
            </a:r>
            <a:endParaRPr sz="1800"/>
          </a:p>
        </p:txBody>
      </p:sp>
      <p:sp>
        <p:nvSpPr>
          <p:cNvPr id="137" name="Google Shape;137;p14"/>
          <p:cNvSpPr txBox="1"/>
          <p:nvPr/>
        </p:nvSpPr>
        <p:spPr>
          <a:xfrm>
            <a:off x="4788550" y="1089775"/>
            <a:ext cx="3867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Problems with Ballot voting :</a:t>
            </a:r>
            <a:endParaRPr sz="2400"/>
          </a:p>
        </p:txBody>
      </p:sp>
      <p:sp>
        <p:nvSpPr>
          <p:cNvPr id="138" name="Google Shape;138;p14"/>
          <p:cNvSpPr txBox="1"/>
          <p:nvPr/>
        </p:nvSpPr>
        <p:spPr>
          <a:xfrm>
            <a:off x="492225" y="1089775"/>
            <a:ext cx="4129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Problems with online voting :</a:t>
            </a:r>
            <a:endParaRPr sz="2400"/>
          </a:p>
        </p:txBody>
      </p:sp>
      <p:sp>
        <p:nvSpPr>
          <p:cNvPr id="139" name="Google Shape;139;p14"/>
          <p:cNvSpPr/>
          <p:nvPr/>
        </p:nvSpPr>
        <p:spPr>
          <a:xfrm rot="1147165">
            <a:off x="498885" y="1412233"/>
            <a:ext cx="4255530" cy="2803223"/>
          </a:xfrm>
          <a:prstGeom prst="irregularSeal2">
            <a:avLst/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fraudulent sites, phishing attacks, hostile middle man attacks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6667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blockchain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75" y="1319100"/>
            <a:ext cx="8320275" cy="17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746325" y="3225425"/>
            <a:ext cx="76464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It involves marking each block of voter’s data and unique voter’s token with a hash function and including the previous block’s hash function in the next block’s hash function. Thus, using this modified blockchain for casting votes ensures legitimacy and avoids tampering of votes.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 rot="-5400000">
            <a:off x="-1108125" y="2094450"/>
            <a:ext cx="436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 Architecture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00" y="212750"/>
            <a:ext cx="6991000" cy="47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 rot="-5400000">
            <a:off x="-1134375" y="2094438"/>
            <a:ext cx="4625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Sub-systems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300" y="259050"/>
            <a:ext cx="6130999" cy="46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16450" y="364475"/>
            <a:ext cx="4372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Descriptions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643950" y="948063"/>
            <a:ext cx="7505700" cy="3541500"/>
          </a:xfrm>
          <a:prstGeom prst="rect">
            <a:avLst/>
          </a:prstGeom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45F06"/>
                </a:solidFill>
              </a:rPr>
              <a:t>Client Technolog(y)ies</a:t>
            </a:r>
            <a:r>
              <a:rPr lang="en" sz="2400"/>
              <a:t> </a:t>
            </a:r>
            <a:endParaRPr sz="2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CSS,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it’s libraries like Jquery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45F06"/>
                </a:solidFill>
              </a:rPr>
              <a:t>Middle-Tier Technolog(y)ies</a:t>
            </a:r>
            <a:endParaRPr sz="2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 express package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Ganache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Truffle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Testnet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Contracts using Solidity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45F06"/>
                </a:solidFill>
              </a:rPr>
              <a:t>Data-Tier Technolog(y)ies</a:t>
            </a:r>
            <a:r>
              <a:rPr lang="en" sz="2400"/>
              <a:t> </a:t>
            </a:r>
            <a:endParaRPr sz="2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18354" l="0" r="10825" t="0"/>
          <a:stretch/>
        </p:blipFill>
        <p:spPr>
          <a:xfrm>
            <a:off x="4467075" y="827825"/>
            <a:ext cx="4266350" cy="38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5301650" y="4454075"/>
            <a:ext cx="249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667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Analytics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36898" l="4624" r="58525" t="17355"/>
          <a:stretch/>
        </p:blipFill>
        <p:spPr>
          <a:xfrm>
            <a:off x="571100" y="1176350"/>
            <a:ext cx="3666802" cy="295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668438" y="4229925"/>
            <a:ext cx="3425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Account IDs and the respective secure keys</a:t>
            </a:r>
            <a:endParaRPr sz="1200"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4">
            <a:alphaModFix/>
          </a:blip>
          <a:srcRect b="13282" l="13284" r="13277" t="11799"/>
          <a:stretch/>
        </p:blipFill>
        <p:spPr>
          <a:xfrm>
            <a:off x="4237900" y="1251463"/>
            <a:ext cx="4601650" cy="264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5890342" y="4153725"/>
            <a:ext cx="1130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Ganache GUI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706525" y="395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Results and Analytics (cont.)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25056" l="32661" r="32165" t="18008"/>
          <a:stretch/>
        </p:blipFill>
        <p:spPr>
          <a:xfrm>
            <a:off x="709900" y="1248125"/>
            <a:ext cx="3216250" cy="29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1610367" y="4302775"/>
            <a:ext cx="1130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 in screen</a:t>
            </a:r>
            <a:endParaRPr sz="1200"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9447" l="13688" r="13462" t="9946"/>
          <a:stretch/>
        </p:blipFill>
        <p:spPr>
          <a:xfrm>
            <a:off x="4235675" y="1324325"/>
            <a:ext cx="4408925" cy="285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5779967" y="4281075"/>
            <a:ext cx="1130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DB entries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7429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Results and Analytics (cont.)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30743" l="25973" r="26998" t="29304"/>
          <a:stretch/>
        </p:blipFill>
        <p:spPr>
          <a:xfrm>
            <a:off x="4650600" y="1626213"/>
            <a:ext cx="3957648" cy="18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5032550" y="4147225"/>
            <a:ext cx="35757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admin secure section that displays the election results.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17278" l="24151" r="25090" t="23609"/>
          <a:stretch/>
        </p:blipFill>
        <p:spPr>
          <a:xfrm>
            <a:off x="742950" y="1351575"/>
            <a:ext cx="3829051" cy="25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1453500" y="4058525"/>
            <a:ext cx="2358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casting vote page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